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3" r:id="rId2"/>
    <p:sldId id="268" r:id="rId3"/>
    <p:sldId id="265" r:id="rId4"/>
    <p:sldId id="266" r:id="rId5"/>
    <p:sldId id="267" r:id="rId6"/>
    <p:sldId id="264" r:id="rId7"/>
  </p:sldIdLst>
  <p:sldSz cx="9144000" cy="5143500" type="screen16x9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4360"/>
    <a:srgbClr val="0035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2B1E52-F065-460B-A796-CCEDDE27B157}" v="2" dt="2025-09-23T09:52:11.2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4" d="100"/>
          <a:sy n="104" d="100"/>
        </p:scale>
        <p:origin x="426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12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enzo  Torriani" userId="c2423edd-a032-4b13-90da-a88af4dec106" providerId="ADAL" clId="{742B1E52-F065-460B-A796-CCEDDE27B157}"/>
    <pc:docChg chg="modSld">
      <pc:chgData name="Lorenzo  Torriani" userId="c2423edd-a032-4b13-90da-a88af4dec106" providerId="ADAL" clId="{742B1E52-F065-460B-A796-CCEDDE27B157}" dt="2025-09-23T09:58:00.143" v="168" actId="20577"/>
      <pc:docMkLst>
        <pc:docMk/>
      </pc:docMkLst>
      <pc:sldChg chg="addSp modSp mod">
        <pc:chgData name="Lorenzo  Torriani" userId="c2423edd-a032-4b13-90da-a88af4dec106" providerId="ADAL" clId="{742B1E52-F065-460B-A796-CCEDDE27B157}" dt="2025-09-23T09:58:00.143" v="168" actId="20577"/>
        <pc:sldMkLst>
          <pc:docMk/>
          <pc:sldMk cId="4025391288" sldId="265"/>
        </pc:sldMkLst>
        <pc:spChg chg="mod">
          <ac:chgData name="Lorenzo  Torriani" userId="c2423edd-a032-4b13-90da-a88af4dec106" providerId="ADAL" clId="{742B1E52-F065-460B-A796-CCEDDE27B157}" dt="2025-09-23T09:56:59.191" v="125" actId="20577"/>
          <ac:spMkLst>
            <pc:docMk/>
            <pc:sldMk cId="4025391288" sldId="265"/>
            <ac:spMk id="8" creationId="{899D62F0-0CC8-5D75-E13C-E07695D59E83}"/>
          </ac:spMkLst>
        </pc:spChg>
        <pc:spChg chg="add mod">
          <ac:chgData name="Lorenzo  Torriani" userId="c2423edd-a032-4b13-90da-a88af4dec106" providerId="ADAL" clId="{742B1E52-F065-460B-A796-CCEDDE27B157}" dt="2025-09-23T09:58:00.143" v="168" actId="20577"/>
          <ac:spMkLst>
            <pc:docMk/>
            <pc:sldMk cId="4025391288" sldId="265"/>
            <ac:spMk id="10" creationId="{90EA146D-4F11-E061-74F5-571127076EE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6DDCFF17-2414-34DD-B8B0-AC4CC561FB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ECF8ECE-9758-F7B6-8BF3-1122A56D8C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75395-EE79-4B8F-A548-88D1BBE15352}" type="datetimeFigureOut">
              <a:rPr lang="it-IT" smtClean="0"/>
              <a:t>23/09/2025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8FFF76D-8C61-7829-5A35-9A7FCD26D7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238BF04-B3E3-29DA-2913-1D2E6DA2FA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60080-A4BF-440A-AC3A-0CE0FCB751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3985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572E337B-B87F-4E53-4AF0-12626A7BBE19}"/>
              </a:ext>
            </a:extLst>
          </p:cNvPr>
          <p:cNvSpPr/>
          <p:nvPr userDrawn="1"/>
        </p:nvSpPr>
        <p:spPr>
          <a:xfrm>
            <a:off x="0" y="0"/>
            <a:ext cx="9144000" cy="4320000"/>
          </a:xfrm>
          <a:prstGeom prst="rect">
            <a:avLst/>
          </a:prstGeom>
          <a:solidFill>
            <a:srgbClr val="E543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 descr="didattica.png">
            <a:extLst>
              <a:ext uri="{FF2B5EF4-FFF2-40B4-BE49-F238E27FC236}">
                <a16:creationId xmlns:a16="http://schemas.microsoft.com/office/drawing/2014/main" id="{0C9CE900-27C1-E717-95F3-6DF2DCB5FC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00" y="360041"/>
            <a:ext cx="4860000" cy="814253"/>
          </a:xfrm>
          <a:prstGeom prst="rect">
            <a:avLst/>
          </a:prstGeom>
        </p:spPr>
      </p:pic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84C807E-A37D-A605-6444-4F0AF0BFE9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20000" y="1620000"/>
            <a:ext cx="6192838" cy="923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it-IT" sz="3600" smtClean="0">
                <a:solidFill>
                  <a:schemeClr val="bg1"/>
                </a:solidFill>
                <a:latin typeface="Outfit Black" pitchFamily="2" charset="0"/>
              </a:defRPr>
            </a:lvl1pPr>
            <a:lvl2pPr>
              <a:defRPr lang="it-IT" sz="1800" smtClean="0"/>
            </a:lvl2pPr>
            <a:lvl3pPr>
              <a:defRPr lang="it-IT" sz="1800" smtClean="0"/>
            </a:lvl3pPr>
            <a:lvl4pPr>
              <a:defRPr lang="it-IT" sz="1800" smtClean="0"/>
            </a:lvl4pPr>
            <a:lvl5pPr>
              <a:defRPr lang="it-IT" sz="1800"/>
            </a:lvl5pPr>
          </a:lstStyle>
          <a:p>
            <a:pPr marL="0" lvl="0">
              <a:lnSpc>
                <a:spcPts val="3200"/>
              </a:lnSpc>
            </a:pPr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215D0591-4ADF-E34E-0A67-51A2E257B2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20000" y="2880000"/>
            <a:ext cx="4032250" cy="559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FontTx/>
              <a:buNone/>
              <a:defRPr lang="it-IT" sz="2000" dirty="0" smtClean="0">
                <a:solidFill>
                  <a:schemeClr val="bg1"/>
                </a:solidFill>
                <a:latin typeface="Outfit Light" pitchFamily="2" charset="0"/>
              </a:defRPr>
            </a:lvl1pPr>
            <a:lvl2pPr>
              <a:defRPr lang="it-IT" sz="1800" dirty="0" smtClean="0"/>
            </a:lvl2pPr>
            <a:lvl3pPr>
              <a:defRPr lang="it-IT" sz="1800" dirty="0" smtClean="0"/>
            </a:lvl3pPr>
            <a:lvl4pPr>
              <a:defRPr lang="it-IT" sz="1800" dirty="0" smtClean="0"/>
            </a:lvl4pPr>
            <a:lvl5pPr>
              <a:defRPr lang="it-IT" sz="1800" dirty="0"/>
            </a:lvl5pPr>
          </a:lstStyle>
          <a:p>
            <a:pPr marL="0" lvl="0">
              <a:lnSpc>
                <a:spcPts val="1800"/>
              </a:lnSpc>
            </a:pPr>
            <a:r>
              <a:rPr lang="it-IT" dirty="0"/>
              <a:t>Fare clic per modificare gli stili del testo dello</a:t>
            </a:r>
          </a:p>
        </p:txBody>
      </p:sp>
      <p:pic>
        <p:nvPicPr>
          <p:cNvPr id="12" name="Immagine 11" descr="Immagine che contiene testo, Carattere, logo&#10;&#10;Il contenuto generato dall'IA potrebbe non essere corretto.">
            <a:extLst>
              <a:ext uri="{FF2B5EF4-FFF2-40B4-BE49-F238E27FC236}">
                <a16:creationId xmlns:a16="http://schemas.microsoft.com/office/drawing/2014/main" id="{2D32DB94-45B8-BA05-AE70-33583D5DEA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4428000"/>
            <a:ext cx="2339792" cy="5721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Lorenzo Richiardi\Desktop\immagini\dist_logo_completo_bianco.png">
            <a:extLst>
              <a:ext uri="{FF2B5EF4-FFF2-40B4-BE49-F238E27FC236}">
                <a16:creationId xmlns:a16="http://schemas.microsoft.com/office/drawing/2014/main" id="{6618DAE1-5FC6-76CD-12EF-8825A4F354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2000" y="142858"/>
            <a:ext cx="1785950" cy="436929"/>
          </a:xfrm>
          <a:prstGeom prst="rect">
            <a:avLst/>
          </a:prstGeom>
          <a:noFill/>
        </p:spPr>
      </p:pic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216C5700-787D-9021-DE44-39E4EF864D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0000" y="1080000"/>
            <a:ext cx="8337950" cy="3746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it-IT" sz="2400" kern="1200" smtClean="0">
                <a:solidFill>
                  <a:srgbClr val="E54360"/>
                </a:solidFill>
                <a:latin typeface="Outfit Light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7" name="Segnaposto testo 5">
            <a:extLst>
              <a:ext uri="{FF2B5EF4-FFF2-40B4-BE49-F238E27FC236}">
                <a16:creationId xmlns:a16="http://schemas.microsoft.com/office/drawing/2014/main" id="{50375ECD-14C0-1BB6-49E7-62C9D7D726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7799" y="1632430"/>
            <a:ext cx="8337950" cy="3746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it-IT" sz="1100" kern="1200" dirty="0" smtClean="0">
                <a:solidFill>
                  <a:schemeClr val="tx1"/>
                </a:solidFill>
                <a:latin typeface="Outfit Light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429E3A1-BD7F-12DA-AE01-9A8C05A3EC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652"/>
            <a:ext cx="9144000" cy="7148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lorenzo.torriani@polito.it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AA9EA1E5-F9B1-4803-2591-79637BF5C8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621118"/>
            <a:ext cx="8605334" cy="904863"/>
          </a:xfrm>
        </p:spPr>
        <p:txBody>
          <a:bodyPr/>
          <a:lstStyle/>
          <a:p>
            <a:r>
              <a:rPr lang="it-IT" sz="2400" b="1" dirty="0"/>
              <a:t>ACCOGLIENZA MATRICOLE A.A 2025/2026</a:t>
            </a:r>
          </a:p>
          <a:p>
            <a:r>
              <a:rPr lang="it-IT" sz="2400" b="1" dirty="0"/>
              <a:t>Pianificazione Territoriale, Urbanistica e Paesaggistico Ambientale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CC78A58-1341-8687-5331-375637EE9B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2618638"/>
            <a:ext cx="6876536" cy="1138773"/>
          </a:xfrm>
        </p:spPr>
        <p:txBody>
          <a:bodyPr/>
          <a:lstStyle/>
          <a:p>
            <a:r>
              <a:rPr lang="it-IT" dirty="0"/>
              <a:t>Torino, 23 settembre 2025 </a:t>
            </a:r>
          </a:p>
          <a:p>
            <a:r>
              <a:rPr lang="it-IT" dirty="0"/>
              <a:t>Campus Castello del Valentino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31658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58FC71-22AD-4C80-A4F3-2B66B3483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E689D855-C7F2-EC4D-3C72-F0414B3A4E60}"/>
              </a:ext>
            </a:extLst>
          </p:cNvPr>
          <p:cNvSpPr txBox="1"/>
          <p:nvPr/>
        </p:nvSpPr>
        <p:spPr>
          <a:xfrm>
            <a:off x="179512" y="1707654"/>
            <a:ext cx="8514184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4000" b="1" dirty="0" err="1">
                <a:solidFill>
                  <a:schemeClr val="bg1"/>
                </a:solidFill>
              </a:rPr>
              <a:t>BibIioteca</a:t>
            </a:r>
            <a:r>
              <a:rPr lang="it-IT" sz="4000" b="1" dirty="0">
                <a:solidFill>
                  <a:schemeClr val="bg1"/>
                </a:solidFill>
              </a:rPr>
              <a:t> Interateneo Territorio Ambiente</a:t>
            </a:r>
          </a:p>
          <a:p>
            <a:pPr algn="r"/>
            <a:r>
              <a:rPr lang="it-IT" sz="2400" b="1" dirty="0">
                <a:solidFill>
                  <a:schemeClr val="bg1"/>
                </a:solidFill>
              </a:rPr>
              <a:t>Dott. Lorenzo Torriani</a:t>
            </a:r>
          </a:p>
          <a:p>
            <a:pPr algn="r"/>
            <a:r>
              <a:rPr lang="it-IT" sz="2000" dirty="0">
                <a:solidFill>
                  <a:schemeClr val="bg1"/>
                </a:solidFill>
              </a:rPr>
              <a:t>Bibliotecario</a:t>
            </a:r>
          </a:p>
          <a:p>
            <a:pPr algn="r"/>
            <a:r>
              <a:rPr lang="it-IT" dirty="0">
                <a:solidFill>
                  <a:schemeClr val="bg1"/>
                </a:solidFill>
              </a:rPr>
              <a:t>lorenzo.torriani@polito.it | 011.0907405</a:t>
            </a:r>
          </a:p>
          <a:p>
            <a:pPr algn="r"/>
            <a:endParaRPr lang="it-IT" sz="1400" dirty="0">
              <a:solidFill>
                <a:schemeClr val="bg1"/>
              </a:solidFill>
            </a:endParaRPr>
          </a:p>
          <a:p>
            <a:pPr algn="r"/>
            <a:endParaRPr lang="it-IT" sz="1400" dirty="0">
              <a:solidFill>
                <a:schemeClr val="bg1"/>
              </a:solidFill>
            </a:endParaRPr>
          </a:p>
          <a:p>
            <a:pPr algn="r"/>
            <a:r>
              <a:rPr lang="it-IT" sz="1400" dirty="0">
                <a:solidFill>
                  <a:schemeClr val="bg1"/>
                </a:solidFill>
              </a:rPr>
              <a:t>Torino, 23 settembre 2025 – Campus Castello del Valentino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70F42AD-175F-1BEA-BDF6-7404EA4F3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4515966"/>
            <a:ext cx="1017277" cy="35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22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107D5C94-B05C-2323-C7DD-2866D197EC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Attività biblioteca TERRITORIO AMBIENTE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F44EB0F-F5A6-18C2-45A5-7DC61643F9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691258"/>
            <a:ext cx="5188971" cy="374650"/>
          </a:xfrm>
          <a:ln>
            <a:solidFill>
              <a:srgbClr val="E54360"/>
            </a:solidFill>
          </a:ln>
        </p:spPr>
        <p:txBody>
          <a:bodyPr/>
          <a:lstStyle/>
          <a:p>
            <a:r>
              <a:rPr lang="it-IT" sz="1600" b="1" dirty="0"/>
              <a:t>Biblioteche di Ateneo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BE6ABB8-B627-4F4B-0B88-456F9F4B24D8}"/>
              </a:ext>
            </a:extLst>
          </p:cNvPr>
          <p:cNvSpPr txBox="1"/>
          <p:nvPr/>
        </p:nvSpPr>
        <p:spPr>
          <a:xfrm>
            <a:off x="3458791" y="1722501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Outfit Light"/>
              </a:rPr>
              <a:t>Biblioteche Dipartimentali</a:t>
            </a:r>
          </a:p>
        </p:txBody>
      </p:sp>
      <p:sp>
        <p:nvSpPr>
          <p:cNvPr id="7" name="Freccia bidirezionale orizzontale 6">
            <a:extLst>
              <a:ext uri="{FF2B5EF4-FFF2-40B4-BE49-F238E27FC236}">
                <a16:creationId xmlns:a16="http://schemas.microsoft.com/office/drawing/2014/main" id="{7F05D795-7A78-FF3A-3E95-4B8D313EB86D}"/>
              </a:ext>
            </a:extLst>
          </p:cNvPr>
          <p:cNvSpPr/>
          <p:nvPr/>
        </p:nvSpPr>
        <p:spPr>
          <a:xfrm>
            <a:off x="2481549" y="1840385"/>
            <a:ext cx="937540" cy="72008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99D62F0-0CC8-5D75-E13C-E07695D59E83}"/>
              </a:ext>
            </a:extLst>
          </p:cNvPr>
          <p:cNvSpPr txBox="1"/>
          <p:nvPr/>
        </p:nvSpPr>
        <p:spPr>
          <a:xfrm>
            <a:off x="2468565" y="3363838"/>
            <a:ext cx="2839015" cy="1446550"/>
          </a:xfrm>
          <a:prstGeom prst="rect">
            <a:avLst/>
          </a:prstGeom>
          <a:noFill/>
          <a:ln>
            <a:solidFill>
              <a:srgbClr val="E543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it-IT" sz="1400" dirty="0"/>
          </a:p>
          <a:p>
            <a:pPr marL="285750" indent="-285750">
              <a:buFontTx/>
              <a:buChar char="-"/>
            </a:pPr>
            <a:r>
              <a:rPr lang="it-IT" sz="1400" dirty="0"/>
              <a:t>Prestito circa 12500 monografie</a:t>
            </a:r>
          </a:p>
          <a:p>
            <a:pPr marL="285750" indent="-285750">
              <a:buFontTx/>
              <a:buChar char="-"/>
            </a:pPr>
            <a:r>
              <a:rPr lang="it-IT" sz="1400" dirty="0"/>
              <a:t>Consultazione riviste</a:t>
            </a:r>
          </a:p>
          <a:p>
            <a:pPr marL="285750" indent="-285750">
              <a:buFontTx/>
              <a:buChar char="-"/>
            </a:pPr>
            <a:r>
              <a:rPr lang="it-IT" sz="1400" dirty="0"/>
              <a:t>Ricerca bibliografica</a:t>
            </a:r>
          </a:p>
          <a:p>
            <a:pPr marL="285750" indent="-285750">
              <a:buFontTx/>
              <a:buChar char="-"/>
            </a:pPr>
            <a:r>
              <a:rPr lang="it-IT" sz="1400" dirty="0"/>
              <a:t>Sala lettura e consultazione</a:t>
            </a:r>
          </a:p>
          <a:p>
            <a:pPr marL="285750" indent="-285750">
              <a:buFontTx/>
              <a:buChar char="-"/>
            </a:pPr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4C2B198-D9A1-7308-B449-3834A39D5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4744" y="1691258"/>
            <a:ext cx="3093206" cy="3082247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0EA146D-4F11-E061-74F5-571127076EE5}"/>
              </a:ext>
            </a:extLst>
          </p:cNvPr>
          <p:cNvSpPr txBox="1"/>
          <p:nvPr/>
        </p:nvSpPr>
        <p:spPr>
          <a:xfrm>
            <a:off x="365130" y="2124688"/>
            <a:ext cx="4206870" cy="16312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it-IT" sz="1600" dirty="0">
                <a:solidFill>
                  <a:srgbClr val="E54360"/>
                </a:solidFill>
              </a:rPr>
              <a:t>Aree culturali particolari:</a:t>
            </a:r>
          </a:p>
          <a:p>
            <a:pPr fontAlgn="base"/>
            <a:r>
              <a:rPr lang="it-IT" sz="1200" dirty="0"/>
              <a:t>Progettazione urbanistica, Teorie e politiche della pianificazione, Mercato immobiliare e pianificazione, Pianificazione e Urbanistica rivolta alle problematiche dei Paesi in Via di Sviluppo, Problemi ambientali, Tecniche e metodi di valutazione, Sociologia Urbana, Geografia.</a:t>
            </a:r>
          </a:p>
          <a:p>
            <a:br>
              <a:rPr lang="it-IT" sz="1200" dirty="0"/>
            </a:b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4025391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8E186F78-5275-F7E6-F6CB-B6FB0019B2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Dove e Quando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AA71F27-C203-96E8-26B4-AE921F8027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7799" y="1632430"/>
            <a:ext cx="2414001" cy="2883536"/>
          </a:xfrm>
          <a:ln>
            <a:solidFill>
              <a:srgbClr val="E54360"/>
            </a:solidFill>
          </a:ln>
        </p:spPr>
        <p:txBody>
          <a:bodyPr/>
          <a:lstStyle/>
          <a:p>
            <a:r>
              <a:rPr lang="it-IT" sz="1400" dirty="0"/>
              <a:t>Manica </a:t>
            </a:r>
            <a:r>
              <a:rPr lang="it-IT" sz="1400" dirty="0" err="1"/>
              <a:t>Chevalley</a:t>
            </a:r>
            <a:endParaRPr lang="it-IT" sz="1400" dirty="0"/>
          </a:p>
          <a:p>
            <a:r>
              <a:rPr lang="it-IT" sz="1400" dirty="0"/>
              <a:t>Dal cortile, ingresso lato sinistro del porticato</a:t>
            </a:r>
          </a:p>
          <a:p>
            <a:r>
              <a:rPr lang="it-IT" sz="1400" dirty="0"/>
              <a:t>Primo semipiano interrato</a:t>
            </a:r>
          </a:p>
          <a:p>
            <a:endParaRPr lang="it-IT" sz="1400" dirty="0"/>
          </a:p>
          <a:p>
            <a:r>
              <a:rPr lang="it-IT" sz="1400" dirty="0"/>
              <a:t>ORARI:</a:t>
            </a:r>
          </a:p>
          <a:p>
            <a:r>
              <a:rPr lang="it-IT" sz="1400" dirty="0"/>
              <a:t>Lun- Giovedì</a:t>
            </a:r>
          </a:p>
          <a:p>
            <a:r>
              <a:rPr lang="it-IT" sz="1400" dirty="0"/>
              <a:t>9.30-12.30</a:t>
            </a:r>
          </a:p>
          <a:p>
            <a:r>
              <a:rPr lang="it-IT" sz="1400" dirty="0"/>
              <a:t>14.00-16.00</a:t>
            </a:r>
          </a:p>
          <a:p>
            <a:r>
              <a:rPr lang="it-IT" sz="1400" dirty="0"/>
              <a:t>Venerdì</a:t>
            </a:r>
          </a:p>
          <a:p>
            <a:r>
              <a:rPr lang="it-IT" sz="1400" dirty="0"/>
              <a:t>9.30-12.30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7" name="Immagine 6" descr="Immagine che contiene testo, mapp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9B6346F4-11D8-DA13-EC00-39DE2002A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632430"/>
            <a:ext cx="6057849" cy="2883536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F1F05D7D-4FC2-7D50-D3BE-1DE7EDACAB21}"/>
              </a:ext>
            </a:extLst>
          </p:cNvPr>
          <p:cNvSpPr/>
          <p:nvPr/>
        </p:nvSpPr>
        <p:spPr>
          <a:xfrm>
            <a:off x="5944740" y="2859782"/>
            <a:ext cx="139428" cy="14401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5226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FD03E5E1-27D1-564D-8A52-6EF2AF5F3E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Ricerca risorse: Pico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B6EE3AC-C5BE-444C-B0B5-15515CD2B0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24262" y="2355726"/>
            <a:ext cx="2053961" cy="1924934"/>
          </a:xfrm>
          <a:ln>
            <a:solidFill>
              <a:srgbClr val="E54360"/>
            </a:solidFill>
          </a:ln>
        </p:spPr>
        <p:txBody>
          <a:bodyPr/>
          <a:lstStyle/>
          <a:p>
            <a:r>
              <a:rPr lang="it-IT" sz="1400" dirty="0"/>
              <a:t>Cosa si trova?</a:t>
            </a:r>
          </a:p>
          <a:p>
            <a:endParaRPr lang="it-IT" sz="1400" dirty="0"/>
          </a:p>
          <a:p>
            <a:r>
              <a:rPr lang="it-IT" dirty="0"/>
              <a:t>- Libri e periodici su carta</a:t>
            </a:r>
          </a:p>
          <a:p>
            <a:r>
              <a:rPr lang="it-IT" dirty="0"/>
              <a:t>- Tesi di laurea e di dottorato</a:t>
            </a:r>
          </a:p>
          <a:p>
            <a:r>
              <a:rPr lang="it-IT" dirty="0"/>
              <a:t>- Periodici elettronici ed </a:t>
            </a:r>
            <a:r>
              <a:rPr lang="it-IT" i="1" dirty="0"/>
              <a:t>e-book</a:t>
            </a:r>
            <a:endParaRPr lang="it-IT" dirty="0"/>
          </a:p>
          <a:p>
            <a:r>
              <a:rPr lang="it-IT" dirty="0"/>
              <a:t>- Banche dati</a:t>
            </a:r>
          </a:p>
          <a:p>
            <a:r>
              <a:rPr lang="it-IT" dirty="0"/>
              <a:t>- Pubblicazioni di ateneo</a:t>
            </a:r>
          </a:p>
          <a:p>
            <a:r>
              <a:rPr lang="it-IT" dirty="0"/>
              <a:t>- Risorse ad accesso aperto</a:t>
            </a:r>
          </a:p>
          <a:p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1EF174D-8FBD-505D-A76F-E501B0891262}"/>
              </a:ext>
            </a:extLst>
          </p:cNvPr>
          <p:cNvSpPr txBox="1"/>
          <p:nvPr/>
        </p:nvSpPr>
        <p:spPr>
          <a:xfrm>
            <a:off x="3275856" y="1080000"/>
            <a:ext cx="4968552" cy="1077218"/>
          </a:xfrm>
          <a:prstGeom prst="rect">
            <a:avLst/>
          </a:prstGeom>
          <a:noFill/>
          <a:ln>
            <a:solidFill>
              <a:srgbClr val="E5436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dirty="0"/>
              <a:t>Pico è il tool che permettere la ricerca delle risorse bibliografiche ed elettroniche di tutto l’Ateneo:</a:t>
            </a:r>
          </a:p>
          <a:p>
            <a:endParaRPr lang="it-IT" sz="1600" dirty="0"/>
          </a:p>
          <a:p>
            <a:r>
              <a:rPr lang="it-IT" sz="1600" dirty="0"/>
              <a:t>			https://pico.polito.it/</a:t>
            </a:r>
          </a:p>
        </p:txBody>
      </p:sp>
      <p:pic>
        <p:nvPicPr>
          <p:cNvPr id="6" name="Immagine 5" descr="Immagine che contiene testo, schermata, Carattere, design&#10;&#10;Il contenuto generato dall'IA potrebbe non essere corretto.">
            <a:extLst>
              <a:ext uri="{FF2B5EF4-FFF2-40B4-BE49-F238E27FC236}">
                <a16:creationId xmlns:a16="http://schemas.microsoft.com/office/drawing/2014/main" id="{4267F183-379E-AF69-2FE5-4B18CA89D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43" y="2440964"/>
            <a:ext cx="5328592" cy="169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25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1B973BBA-B407-7EFA-7CB4-3C0E4B3261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6032" y="1617169"/>
            <a:ext cx="1763968" cy="646331"/>
          </a:xfrm>
        </p:spPr>
        <p:txBody>
          <a:bodyPr/>
          <a:lstStyle/>
          <a:p>
            <a:r>
              <a:rPr lang="it-IT" dirty="0"/>
              <a:t>Grazie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3F27B3D-B52E-91DA-7A69-3FDDA83723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67944" y="1940334"/>
            <a:ext cx="4032250" cy="1138773"/>
          </a:xfrm>
        </p:spPr>
        <p:txBody>
          <a:bodyPr/>
          <a:lstStyle/>
          <a:p>
            <a:r>
              <a:rPr lang="it-IT" dirty="0"/>
              <a:t>Contatti:</a:t>
            </a:r>
          </a:p>
          <a:p>
            <a:r>
              <a:rPr lang="it-IT" dirty="0">
                <a:solidFill>
                  <a:schemeClr val="bg1">
                    <a:lumMod val="9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lorenzo.torriani@polito.it</a:t>
            </a:r>
            <a:endParaRPr lang="it-IT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it-IT" u="sng" dirty="0"/>
              <a:t>luciano.fiandanese@polito.it</a:t>
            </a:r>
          </a:p>
        </p:txBody>
      </p:sp>
    </p:spTree>
    <p:extLst>
      <p:ext uri="{BB962C8B-B14F-4D97-AF65-F5344CB8AC3E}">
        <p14:creationId xmlns:p14="http://schemas.microsoft.com/office/powerpoint/2010/main" val="27829675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224</Words>
  <Application>Microsoft Office PowerPoint</Application>
  <PresentationFormat>Presentazione su schermo (16:9)</PresentationFormat>
  <Paragraphs>49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Aptos</vt:lpstr>
      <vt:lpstr>Arial</vt:lpstr>
      <vt:lpstr>Outfit Black</vt:lpstr>
      <vt:lpstr>Outfit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Lorenzo Richiardi</dc:creator>
  <cp:lastModifiedBy>Lorenzo  Torriani</cp:lastModifiedBy>
  <cp:revision>29</cp:revision>
  <dcterms:created xsi:type="dcterms:W3CDTF">2025-07-11T08:30:04Z</dcterms:created>
  <dcterms:modified xsi:type="dcterms:W3CDTF">2025-09-23T09:58:03Z</dcterms:modified>
</cp:coreProperties>
</file>