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3" r:id="rId2"/>
    <p:sldId id="259" r:id="rId3"/>
    <p:sldId id="262" r:id="rId4"/>
    <p:sldId id="260" r:id="rId5"/>
    <p:sldId id="261" r:id="rId6"/>
    <p:sldId id="263" r:id="rId7"/>
    <p:sldId id="257" r:id="rId8"/>
    <p:sldId id="258" r:id="rId9"/>
    <p:sldId id="256" r:id="rId10"/>
    <p:sldId id="265" r:id="rId11"/>
    <p:sldId id="266" r:id="rId12"/>
    <p:sldId id="267" r:id="rId13"/>
    <p:sldId id="268" r:id="rId14"/>
    <p:sldId id="269" r:id="rId15"/>
    <p:sldId id="270" r:id="rId16"/>
    <p:sldId id="271" r:id="rId17"/>
    <p:sldId id="272" r:id="rId18"/>
    <p:sldId id="274" r:id="rId19"/>
    <p:sldId id="275"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48" d="100"/>
          <a:sy n="48" d="100"/>
        </p:scale>
        <p:origin x="67" y="61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9FAA96-B42B-70D6-74D4-737D2A907F4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ED302393-E1A6-8844-8F30-D9D6D03FDE7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0FCD9C0-F7C4-952A-22D8-CAC463ACE712}"/>
              </a:ext>
            </a:extLst>
          </p:cNvPr>
          <p:cNvSpPr>
            <a:spLocks noGrp="1"/>
          </p:cNvSpPr>
          <p:nvPr>
            <p:ph type="dt" sz="half" idx="10"/>
          </p:nvPr>
        </p:nvSpPr>
        <p:spPr/>
        <p:txBody>
          <a:bodyPr/>
          <a:lstStyle/>
          <a:p>
            <a:fld id="{BFE57F1C-5CC4-44F7-AD11-2D4D31F554FF}" type="datetimeFigureOut">
              <a:rPr lang="en-GB" smtClean="0"/>
              <a:t>28/04/2025</a:t>
            </a:fld>
            <a:endParaRPr lang="en-GB"/>
          </a:p>
        </p:txBody>
      </p:sp>
      <p:sp>
        <p:nvSpPr>
          <p:cNvPr id="5" name="Footer Placeholder 4">
            <a:extLst>
              <a:ext uri="{FF2B5EF4-FFF2-40B4-BE49-F238E27FC236}">
                <a16:creationId xmlns:a16="http://schemas.microsoft.com/office/drawing/2014/main" id="{8C12E2E6-9099-D394-5DF0-2555A27F8A0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A15A458-08C1-865B-2171-9950ECB5782B}"/>
              </a:ext>
            </a:extLst>
          </p:cNvPr>
          <p:cNvSpPr>
            <a:spLocks noGrp="1"/>
          </p:cNvSpPr>
          <p:nvPr>
            <p:ph type="sldNum" sz="quarter" idx="12"/>
          </p:nvPr>
        </p:nvSpPr>
        <p:spPr/>
        <p:txBody>
          <a:bodyPr/>
          <a:lstStyle/>
          <a:p>
            <a:fld id="{712BB089-A1F9-4156-9716-EE6DB236AEA9}" type="slidenum">
              <a:rPr lang="en-GB" smtClean="0"/>
              <a:t>‹#›</a:t>
            </a:fld>
            <a:endParaRPr lang="en-GB"/>
          </a:p>
        </p:txBody>
      </p:sp>
    </p:spTree>
    <p:extLst>
      <p:ext uri="{BB962C8B-B14F-4D97-AF65-F5344CB8AC3E}">
        <p14:creationId xmlns:p14="http://schemas.microsoft.com/office/powerpoint/2010/main" val="29548377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71F435-8DF4-D52D-FFF5-B8EB2E0921C0}"/>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E49C27F-8DC1-A21A-349A-E3C923B3E1B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08217C7-51B5-BEFA-B468-209F61A2980F}"/>
              </a:ext>
            </a:extLst>
          </p:cNvPr>
          <p:cNvSpPr>
            <a:spLocks noGrp="1"/>
          </p:cNvSpPr>
          <p:nvPr>
            <p:ph type="dt" sz="half" idx="10"/>
          </p:nvPr>
        </p:nvSpPr>
        <p:spPr/>
        <p:txBody>
          <a:bodyPr/>
          <a:lstStyle/>
          <a:p>
            <a:fld id="{BFE57F1C-5CC4-44F7-AD11-2D4D31F554FF}" type="datetimeFigureOut">
              <a:rPr lang="en-GB" smtClean="0"/>
              <a:t>28/04/2025</a:t>
            </a:fld>
            <a:endParaRPr lang="en-GB"/>
          </a:p>
        </p:txBody>
      </p:sp>
      <p:sp>
        <p:nvSpPr>
          <p:cNvPr id="5" name="Footer Placeholder 4">
            <a:extLst>
              <a:ext uri="{FF2B5EF4-FFF2-40B4-BE49-F238E27FC236}">
                <a16:creationId xmlns:a16="http://schemas.microsoft.com/office/drawing/2014/main" id="{05E962B4-2A67-66E1-7CC0-080202E4575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A829CBE-B05E-8ECE-149F-7B9E675A0F94}"/>
              </a:ext>
            </a:extLst>
          </p:cNvPr>
          <p:cNvSpPr>
            <a:spLocks noGrp="1"/>
          </p:cNvSpPr>
          <p:nvPr>
            <p:ph type="sldNum" sz="quarter" idx="12"/>
          </p:nvPr>
        </p:nvSpPr>
        <p:spPr/>
        <p:txBody>
          <a:bodyPr/>
          <a:lstStyle/>
          <a:p>
            <a:fld id="{712BB089-A1F9-4156-9716-EE6DB236AEA9}" type="slidenum">
              <a:rPr lang="en-GB" smtClean="0"/>
              <a:t>‹#›</a:t>
            </a:fld>
            <a:endParaRPr lang="en-GB"/>
          </a:p>
        </p:txBody>
      </p:sp>
    </p:spTree>
    <p:extLst>
      <p:ext uri="{BB962C8B-B14F-4D97-AF65-F5344CB8AC3E}">
        <p14:creationId xmlns:p14="http://schemas.microsoft.com/office/powerpoint/2010/main" val="42123219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89A25E6-9348-4601-F820-78474262C69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5A6C7DE-2A46-92DA-59E2-56ADCEB2D60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850ED59-76C6-EF12-FBC8-FB97FA168B54}"/>
              </a:ext>
            </a:extLst>
          </p:cNvPr>
          <p:cNvSpPr>
            <a:spLocks noGrp="1"/>
          </p:cNvSpPr>
          <p:nvPr>
            <p:ph type="dt" sz="half" idx="10"/>
          </p:nvPr>
        </p:nvSpPr>
        <p:spPr/>
        <p:txBody>
          <a:bodyPr/>
          <a:lstStyle/>
          <a:p>
            <a:fld id="{BFE57F1C-5CC4-44F7-AD11-2D4D31F554FF}" type="datetimeFigureOut">
              <a:rPr lang="en-GB" smtClean="0"/>
              <a:t>28/04/2025</a:t>
            </a:fld>
            <a:endParaRPr lang="en-GB"/>
          </a:p>
        </p:txBody>
      </p:sp>
      <p:sp>
        <p:nvSpPr>
          <p:cNvPr id="5" name="Footer Placeholder 4">
            <a:extLst>
              <a:ext uri="{FF2B5EF4-FFF2-40B4-BE49-F238E27FC236}">
                <a16:creationId xmlns:a16="http://schemas.microsoft.com/office/drawing/2014/main" id="{B45D9BCC-533B-72BD-1612-107535022A1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DA5F984-1A7C-8D9B-0095-3C56C8D2A6DC}"/>
              </a:ext>
            </a:extLst>
          </p:cNvPr>
          <p:cNvSpPr>
            <a:spLocks noGrp="1"/>
          </p:cNvSpPr>
          <p:nvPr>
            <p:ph type="sldNum" sz="quarter" idx="12"/>
          </p:nvPr>
        </p:nvSpPr>
        <p:spPr/>
        <p:txBody>
          <a:bodyPr/>
          <a:lstStyle/>
          <a:p>
            <a:fld id="{712BB089-A1F9-4156-9716-EE6DB236AEA9}" type="slidenum">
              <a:rPr lang="en-GB" smtClean="0"/>
              <a:t>‹#›</a:t>
            </a:fld>
            <a:endParaRPr lang="en-GB"/>
          </a:p>
        </p:txBody>
      </p:sp>
    </p:spTree>
    <p:extLst>
      <p:ext uri="{BB962C8B-B14F-4D97-AF65-F5344CB8AC3E}">
        <p14:creationId xmlns:p14="http://schemas.microsoft.com/office/powerpoint/2010/main" val="1825981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503587-3146-A9E1-D0B6-0D795B3B9BA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80D0652-868E-6DE9-77D7-8114947AA72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4550E6D-1881-381E-39D0-4AD9E8BA1B67}"/>
              </a:ext>
            </a:extLst>
          </p:cNvPr>
          <p:cNvSpPr>
            <a:spLocks noGrp="1"/>
          </p:cNvSpPr>
          <p:nvPr>
            <p:ph type="dt" sz="half" idx="10"/>
          </p:nvPr>
        </p:nvSpPr>
        <p:spPr/>
        <p:txBody>
          <a:bodyPr/>
          <a:lstStyle/>
          <a:p>
            <a:fld id="{BFE57F1C-5CC4-44F7-AD11-2D4D31F554FF}" type="datetimeFigureOut">
              <a:rPr lang="en-GB" smtClean="0"/>
              <a:t>28/04/2025</a:t>
            </a:fld>
            <a:endParaRPr lang="en-GB"/>
          </a:p>
        </p:txBody>
      </p:sp>
      <p:sp>
        <p:nvSpPr>
          <p:cNvPr id="5" name="Footer Placeholder 4">
            <a:extLst>
              <a:ext uri="{FF2B5EF4-FFF2-40B4-BE49-F238E27FC236}">
                <a16:creationId xmlns:a16="http://schemas.microsoft.com/office/drawing/2014/main" id="{29CC4F81-0540-B7E4-9257-226AAB7DC4D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541B898-4365-AAB3-8CC3-B0C241049B23}"/>
              </a:ext>
            </a:extLst>
          </p:cNvPr>
          <p:cNvSpPr>
            <a:spLocks noGrp="1"/>
          </p:cNvSpPr>
          <p:nvPr>
            <p:ph type="sldNum" sz="quarter" idx="12"/>
          </p:nvPr>
        </p:nvSpPr>
        <p:spPr/>
        <p:txBody>
          <a:bodyPr/>
          <a:lstStyle/>
          <a:p>
            <a:fld id="{712BB089-A1F9-4156-9716-EE6DB236AEA9}" type="slidenum">
              <a:rPr lang="en-GB" smtClean="0"/>
              <a:t>‹#›</a:t>
            </a:fld>
            <a:endParaRPr lang="en-GB"/>
          </a:p>
        </p:txBody>
      </p:sp>
    </p:spTree>
    <p:extLst>
      <p:ext uri="{BB962C8B-B14F-4D97-AF65-F5344CB8AC3E}">
        <p14:creationId xmlns:p14="http://schemas.microsoft.com/office/powerpoint/2010/main" val="23342122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ABE70D-7E44-B1A0-6071-7261F6B5EE4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F3D7D1D5-6C80-F943-8266-E538DBCAEFE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A8A970B-705D-F70F-2312-48B2D4EBFFF9}"/>
              </a:ext>
            </a:extLst>
          </p:cNvPr>
          <p:cNvSpPr>
            <a:spLocks noGrp="1"/>
          </p:cNvSpPr>
          <p:nvPr>
            <p:ph type="dt" sz="half" idx="10"/>
          </p:nvPr>
        </p:nvSpPr>
        <p:spPr/>
        <p:txBody>
          <a:bodyPr/>
          <a:lstStyle/>
          <a:p>
            <a:fld id="{BFE57F1C-5CC4-44F7-AD11-2D4D31F554FF}" type="datetimeFigureOut">
              <a:rPr lang="en-GB" smtClean="0"/>
              <a:t>28/04/2025</a:t>
            </a:fld>
            <a:endParaRPr lang="en-GB"/>
          </a:p>
        </p:txBody>
      </p:sp>
      <p:sp>
        <p:nvSpPr>
          <p:cNvPr id="5" name="Footer Placeholder 4">
            <a:extLst>
              <a:ext uri="{FF2B5EF4-FFF2-40B4-BE49-F238E27FC236}">
                <a16:creationId xmlns:a16="http://schemas.microsoft.com/office/drawing/2014/main" id="{9605BECB-FDF3-6145-DBDC-6F89E5A1CA6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AEE1A81-8BB9-D2CA-D469-C87953599D98}"/>
              </a:ext>
            </a:extLst>
          </p:cNvPr>
          <p:cNvSpPr>
            <a:spLocks noGrp="1"/>
          </p:cNvSpPr>
          <p:nvPr>
            <p:ph type="sldNum" sz="quarter" idx="12"/>
          </p:nvPr>
        </p:nvSpPr>
        <p:spPr/>
        <p:txBody>
          <a:bodyPr/>
          <a:lstStyle/>
          <a:p>
            <a:fld id="{712BB089-A1F9-4156-9716-EE6DB236AEA9}" type="slidenum">
              <a:rPr lang="en-GB" smtClean="0"/>
              <a:t>‹#›</a:t>
            </a:fld>
            <a:endParaRPr lang="en-GB"/>
          </a:p>
        </p:txBody>
      </p:sp>
    </p:spTree>
    <p:extLst>
      <p:ext uri="{BB962C8B-B14F-4D97-AF65-F5344CB8AC3E}">
        <p14:creationId xmlns:p14="http://schemas.microsoft.com/office/powerpoint/2010/main" val="28922030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DB052A-2DB4-0276-B17A-C4D942D5F0F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5E7C5DF-8C45-552A-D8FE-4AFFB3DFEBE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48CFF230-7175-3BEB-91C6-991CF4F7113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9A547D77-8F97-BCFE-6EFF-88DF529A58D6}"/>
              </a:ext>
            </a:extLst>
          </p:cNvPr>
          <p:cNvSpPr>
            <a:spLocks noGrp="1"/>
          </p:cNvSpPr>
          <p:nvPr>
            <p:ph type="dt" sz="half" idx="10"/>
          </p:nvPr>
        </p:nvSpPr>
        <p:spPr/>
        <p:txBody>
          <a:bodyPr/>
          <a:lstStyle/>
          <a:p>
            <a:fld id="{BFE57F1C-5CC4-44F7-AD11-2D4D31F554FF}" type="datetimeFigureOut">
              <a:rPr lang="en-GB" smtClean="0"/>
              <a:t>28/04/2025</a:t>
            </a:fld>
            <a:endParaRPr lang="en-GB"/>
          </a:p>
        </p:txBody>
      </p:sp>
      <p:sp>
        <p:nvSpPr>
          <p:cNvPr id="6" name="Footer Placeholder 5">
            <a:extLst>
              <a:ext uri="{FF2B5EF4-FFF2-40B4-BE49-F238E27FC236}">
                <a16:creationId xmlns:a16="http://schemas.microsoft.com/office/drawing/2014/main" id="{942CE8BD-056F-F1FF-0C01-FA90422C9B6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39F3928-74C2-CAFF-14E5-5FAD90B38977}"/>
              </a:ext>
            </a:extLst>
          </p:cNvPr>
          <p:cNvSpPr>
            <a:spLocks noGrp="1"/>
          </p:cNvSpPr>
          <p:nvPr>
            <p:ph type="sldNum" sz="quarter" idx="12"/>
          </p:nvPr>
        </p:nvSpPr>
        <p:spPr/>
        <p:txBody>
          <a:bodyPr/>
          <a:lstStyle/>
          <a:p>
            <a:fld id="{712BB089-A1F9-4156-9716-EE6DB236AEA9}" type="slidenum">
              <a:rPr lang="en-GB" smtClean="0"/>
              <a:t>‹#›</a:t>
            </a:fld>
            <a:endParaRPr lang="en-GB"/>
          </a:p>
        </p:txBody>
      </p:sp>
    </p:spTree>
    <p:extLst>
      <p:ext uri="{BB962C8B-B14F-4D97-AF65-F5344CB8AC3E}">
        <p14:creationId xmlns:p14="http://schemas.microsoft.com/office/powerpoint/2010/main" val="7309563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FFCCCF-38EC-C021-1E1B-9CEAAA672E14}"/>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C39D842-D804-D5CC-5979-7E3C4AEEFAD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ED9589E-F955-C385-9E7D-55148280F1C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9EAA1B24-2588-9C38-1BB2-EB28B856D3A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5CCCD72-05B8-0806-90AF-3C542097DAE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D0E0BC4-41DD-7C87-7ACE-4D3119236985}"/>
              </a:ext>
            </a:extLst>
          </p:cNvPr>
          <p:cNvSpPr>
            <a:spLocks noGrp="1"/>
          </p:cNvSpPr>
          <p:nvPr>
            <p:ph type="dt" sz="half" idx="10"/>
          </p:nvPr>
        </p:nvSpPr>
        <p:spPr/>
        <p:txBody>
          <a:bodyPr/>
          <a:lstStyle/>
          <a:p>
            <a:fld id="{BFE57F1C-5CC4-44F7-AD11-2D4D31F554FF}" type="datetimeFigureOut">
              <a:rPr lang="en-GB" smtClean="0"/>
              <a:t>28/04/2025</a:t>
            </a:fld>
            <a:endParaRPr lang="en-GB"/>
          </a:p>
        </p:txBody>
      </p:sp>
      <p:sp>
        <p:nvSpPr>
          <p:cNvPr id="8" name="Footer Placeholder 7">
            <a:extLst>
              <a:ext uri="{FF2B5EF4-FFF2-40B4-BE49-F238E27FC236}">
                <a16:creationId xmlns:a16="http://schemas.microsoft.com/office/drawing/2014/main" id="{52B1D09B-D75B-5CF3-5286-E2385B07AAFC}"/>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04414F7F-9465-793F-F4D4-79E45346C004}"/>
              </a:ext>
            </a:extLst>
          </p:cNvPr>
          <p:cNvSpPr>
            <a:spLocks noGrp="1"/>
          </p:cNvSpPr>
          <p:nvPr>
            <p:ph type="sldNum" sz="quarter" idx="12"/>
          </p:nvPr>
        </p:nvSpPr>
        <p:spPr/>
        <p:txBody>
          <a:bodyPr/>
          <a:lstStyle/>
          <a:p>
            <a:fld id="{712BB089-A1F9-4156-9716-EE6DB236AEA9}" type="slidenum">
              <a:rPr lang="en-GB" smtClean="0"/>
              <a:t>‹#›</a:t>
            </a:fld>
            <a:endParaRPr lang="en-GB"/>
          </a:p>
        </p:txBody>
      </p:sp>
    </p:spTree>
    <p:extLst>
      <p:ext uri="{BB962C8B-B14F-4D97-AF65-F5344CB8AC3E}">
        <p14:creationId xmlns:p14="http://schemas.microsoft.com/office/powerpoint/2010/main" val="17943762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A54861-5D70-B66C-B341-4A324F807AC0}"/>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C7722FD-80BD-49D9-BC06-DEC78D44DC07}"/>
              </a:ext>
            </a:extLst>
          </p:cNvPr>
          <p:cNvSpPr>
            <a:spLocks noGrp="1"/>
          </p:cNvSpPr>
          <p:nvPr>
            <p:ph type="dt" sz="half" idx="10"/>
          </p:nvPr>
        </p:nvSpPr>
        <p:spPr/>
        <p:txBody>
          <a:bodyPr/>
          <a:lstStyle/>
          <a:p>
            <a:fld id="{BFE57F1C-5CC4-44F7-AD11-2D4D31F554FF}" type="datetimeFigureOut">
              <a:rPr lang="en-GB" smtClean="0"/>
              <a:t>28/04/2025</a:t>
            </a:fld>
            <a:endParaRPr lang="en-GB"/>
          </a:p>
        </p:txBody>
      </p:sp>
      <p:sp>
        <p:nvSpPr>
          <p:cNvPr id="4" name="Footer Placeholder 3">
            <a:extLst>
              <a:ext uri="{FF2B5EF4-FFF2-40B4-BE49-F238E27FC236}">
                <a16:creationId xmlns:a16="http://schemas.microsoft.com/office/drawing/2014/main" id="{21687424-4980-8590-1325-2D2D33C2F140}"/>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40B4AA90-365B-4F82-E7FC-C2D09798F0D8}"/>
              </a:ext>
            </a:extLst>
          </p:cNvPr>
          <p:cNvSpPr>
            <a:spLocks noGrp="1"/>
          </p:cNvSpPr>
          <p:nvPr>
            <p:ph type="sldNum" sz="quarter" idx="12"/>
          </p:nvPr>
        </p:nvSpPr>
        <p:spPr/>
        <p:txBody>
          <a:bodyPr/>
          <a:lstStyle/>
          <a:p>
            <a:fld id="{712BB089-A1F9-4156-9716-EE6DB236AEA9}" type="slidenum">
              <a:rPr lang="en-GB" smtClean="0"/>
              <a:t>‹#›</a:t>
            </a:fld>
            <a:endParaRPr lang="en-GB"/>
          </a:p>
        </p:txBody>
      </p:sp>
    </p:spTree>
    <p:extLst>
      <p:ext uri="{BB962C8B-B14F-4D97-AF65-F5344CB8AC3E}">
        <p14:creationId xmlns:p14="http://schemas.microsoft.com/office/powerpoint/2010/main" val="34900911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0ACF409-FE22-F953-E25A-FD207559E7F7}"/>
              </a:ext>
            </a:extLst>
          </p:cNvPr>
          <p:cNvSpPr>
            <a:spLocks noGrp="1"/>
          </p:cNvSpPr>
          <p:nvPr>
            <p:ph type="dt" sz="half" idx="10"/>
          </p:nvPr>
        </p:nvSpPr>
        <p:spPr/>
        <p:txBody>
          <a:bodyPr/>
          <a:lstStyle/>
          <a:p>
            <a:fld id="{BFE57F1C-5CC4-44F7-AD11-2D4D31F554FF}" type="datetimeFigureOut">
              <a:rPr lang="en-GB" smtClean="0"/>
              <a:t>28/04/2025</a:t>
            </a:fld>
            <a:endParaRPr lang="en-GB"/>
          </a:p>
        </p:txBody>
      </p:sp>
      <p:sp>
        <p:nvSpPr>
          <p:cNvPr id="3" name="Footer Placeholder 2">
            <a:extLst>
              <a:ext uri="{FF2B5EF4-FFF2-40B4-BE49-F238E27FC236}">
                <a16:creationId xmlns:a16="http://schemas.microsoft.com/office/drawing/2014/main" id="{E681C820-9478-38BB-4C5C-B81909A85C3E}"/>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3CDA6713-1970-5C03-7324-1D021A05000A}"/>
              </a:ext>
            </a:extLst>
          </p:cNvPr>
          <p:cNvSpPr>
            <a:spLocks noGrp="1"/>
          </p:cNvSpPr>
          <p:nvPr>
            <p:ph type="sldNum" sz="quarter" idx="12"/>
          </p:nvPr>
        </p:nvSpPr>
        <p:spPr/>
        <p:txBody>
          <a:bodyPr/>
          <a:lstStyle/>
          <a:p>
            <a:fld id="{712BB089-A1F9-4156-9716-EE6DB236AEA9}" type="slidenum">
              <a:rPr lang="en-GB" smtClean="0"/>
              <a:t>‹#›</a:t>
            </a:fld>
            <a:endParaRPr lang="en-GB"/>
          </a:p>
        </p:txBody>
      </p:sp>
    </p:spTree>
    <p:extLst>
      <p:ext uri="{BB962C8B-B14F-4D97-AF65-F5344CB8AC3E}">
        <p14:creationId xmlns:p14="http://schemas.microsoft.com/office/powerpoint/2010/main" val="8537315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C2E6DD-52FA-9D55-7140-475918E2EAF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4C76E40-862A-93FB-1FA0-1B3C63D2063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20EDCD97-7996-1EA8-2663-97C9EC9B67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CFD19D8-D1B6-A797-0A73-9537BCF8D466}"/>
              </a:ext>
            </a:extLst>
          </p:cNvPr>
          <p:cNvSpPr>
            <a:spLocks noGrp="1"/>
          </p:cNvSpPr>
          <p:nvPr>
            <p:ph type="dt" sz="half" idx="10"/>
          </p:nvPr>
        </p:nvSpPr>
        <p:spPr/>
        <p:txBody>
          <a:bodyPr/>
          <a:lstStyle/>
          <a:p>
            <a:fld id="{BFE57F1C-5CC4-44F7-AD11-2D4D31F554FF}" type="datetimeFigureOut">
              <a:rPr lang="en-GB" smtClean="0"/>
              <a:t>28/04/2025</a:t>
            </a:fld>
            <a:endParaRPr lang="en-GB"/>
          </a:p>
        </p:txBody>
      </p:sp>
      <p:sp>
        <p:nvSpPr>
          <p:cNvPr id="6" name="Footer Placeholder 5">
            <a:extLst>
              <a:ext uri="{FF2B5EF4-FFF2-40B4-BE49-F238E27FC236}">
                <a16:creationId xmlns:a16="http://schemas.microsoft.com/office/drawing/2014/main" id="{22B33243-9147-8EF7-C727-3DF3B268728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C8D2E17-6A7E-6DDD-F661-6C1BA3494B39}"/>
              </a:ext>
            </a:extLst>
          </p:cNvPr>
          <p:cNvSpPr>
            <a:spLocks noGrp="1"/>
          </p:cNvSpPr>
          <p:nvPr>
            <p:ph type="sldNum" sz="quarter" idx="12"/>
          </p:nvPr>
        </p:nvSpPr>
        <p:spPr/>
        <p:txBody>
          <a:bodyPr/>
          <a:lstStyle/>
          <a:p>
            <a:fld id="{712BB089-A1F9-4156-9716-EE6DB236AEA9}" type="slidenum">
              <a:rPr lang="en-GB" smtClean="0"/>
              <a:t>‹#›</a:t>
            </a:fld>
            <a:endParaRPr lang="en-GB"/>
          </a:p>
        </p:txBody>
      </p:sp>
    </p:spTree>
    <p:extLst>
      <p:ext uri="{BB962C8B-B14F-4D97-AF65-F5344CB8AC3E}">
        <p14:creationId xmlns:p14="http://schemas.microsoft.com/office/powerpoint/2010/main" val="11311419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1EF976-AF68-F3C1-9B2D-088D6DEA42E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542EAE5-9548-00E8-257E-2CE3FA41E8D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F0722556-91A3-D77C-48F4-639B5957E7C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CEFACBD-E690-EC07-46C3-BF7B850A0342}"/>
              </a:ext>
            </a:extLst>
          </p:cNvPr>
          <p:cNvSpPr>
            <a:spLocks noGrp="1"/>
          </p:cNvSpPr>
          <p:nvPr>
            <p:ph type="dt" sz="half" idx="10"/>
          </p:nvPr>
        </p:nvSpPr>
        <p:spPr/>
        <p:txBody>
          <a:bodyPr/>
          <a:lstStyle/>
          <a:p>
            <a:fld id="{BFE57F1C-5CC4-44F7-AD11-2D4D31F554FF}" type="datetimeFigureOut">
              <a:rPr lang="en-GB" smtClean="0"/>
              <a:t>28/04/2025</a:t>
            </a:fld>
            <a:endParaRPr lang="en-GB"/>
          </a:p>
        </p:txBody>
      </p:sp>
      <p:sp>
        <p:nvSpPr>
          <p:cNvPr id="6" name="Footer Placeholder 5">
            <a:extLst>
              <a:ext uri="{FF2B5EF4-FFF2-40B4-BE49-F238E27FC236}">
                <a16:creationId xmlns:a16="http://schemas.microsoft.com/office/drawing/2014/main" id="{D8B516F3-8B68-9245-738E-830389D4516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30616E3-FEDD-D77C-D174-5780E3DCF96E}"/>
              </a:ext>
            </a:extLst>
          </p:cNvPr>
          <p:cNvSpPr>
            <a:spLocks noGrp="1"/>
          </p:cNvSpPr>
          <p:nvPr>
            <p:ph type="sldNum" sz="quarter" idx="12"/>
          </p:nvPr>
        </p:nvSpPr>
        <p:spPr/>
        <p:txBody>
          <a:bodyPr/>
          <a:lstStyle/>
          <a:p>
            <a:fld id="{712BB089-A1F9-4156-9716-EE6DB236AEA9}" type="slidenum">
              <a:rPr lang="en-GB" smtClean="0"/>
              <a:t>‹#›</a:t>
            </a:fld>
            <a:endParaRPr lang="en-GB"/>
          </a:p>
        </p:txBody>
      </p:sp>
    </p:spTree>
    <p:extLst>
      <p:ext uri="{BB962C8B-B14F-4D97-AF65-F5344CB8AC3E}">
        <p14:creationId xmlns:p14="http://schemas.microsoft.com/office/powerpoint/2010/main" val="281557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32897AE-3B2E-CDF0-80B2-B3F4B19BF03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10A7505-0D90-62D0-125E-C988BC34FAE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49CD3F8-DBB1-03D0-4EF7-CBEBCC1ED91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BFE57F1C-5CC4-44F7-AD11-2D4D31F554FF}" type="datetimeFigureOut">
              <a:rPr lang="en-GB" smtClean="0"/>
              <a:t>28/04/2025</a:t>
            </a:fld>
            <a:endParaRPr lang="en-GB"/>
          </a:p>
        </p:txBody>
      </p:sp>
      <p:sp>
        <p:nvSpPr>
          <p:cNvPr id="5" name="Footer Placeholder 4">
            <a:extLst>
              <a:ext uri="{FF2B5EF4-FFF2-40B4-BE49-F238E27FC236}">
                <a16:creationId xmlns:a16="http://schemas.microsoft.com/office/drawing/2014/main" id="{6FAF4D77-44F5-27C5-43F6-603B6E8C458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58FFD284-3E77-67D8-9B4B-9B265BCB1AF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712BB089-A1F9-4156-9716-EE6DB236AEA9}" type="slidenum">
              <a:rPr lang="en-GB" smtClean="0"/>
              <a:t>‹#›</a:t>
            </a:fld>
            <a:endParaRPr lang="en-GB"/>
          </a:p>
        </p:txBody>
      </p:sp>
    </p:spTree>
    <p:extLst>
      <p:ext uri="{BB962C8B-B14F-4D97-AF65-F5344CB8AC3E}">
        <p14:creationId xmlns:p14="http://schemas.microsoft.com/office/powerpoint/2010/main" val="11235253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slide" Target="slide9.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slide" Target="slide9.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slide" Target="slide10.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slide" Target="slide9.xml"/></Relationships>
</file>

<file path=ppt/slides/_rels/slide1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slide" Target="slide10.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slide" Target="slide9.xml"/></Relationships>
</file>

<file path=ppt/slides/_rels/slide1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slide" Target="slide10.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slide" Target="slide9.xml"/></Relationships>
</file>

<file path=ppt/slides/_rels/slide1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slide" Target="slide10.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slide" Target="slide9.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16.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slide" Target="slide9.xml"/></Relationships>
</file>

<file path=ppt/slides/_rels/slide16.xml.rels><?xml version="1.0" encoding="UTF-8" standalone="yes"?>
<Relationships xmlns="http://schemas.openxmlformats.org/package/2006/relationships"><Relationship Id="rId8" Type="http://schemas.openxmlformats.org/officeDocument/2006/relationships/image" Target="../media/image24.png"/><Relationship Id="rId13" Type="http://schemas.openxmlformats.org/officeDocument/2006/relationships/image" Target="../media/image18.png"/><Relationship Id="rId3" Type="http://schemas.openxmlformats.org/officeDocument/2006/relationships/image" Target="../media/image4.png"/><Relationship Id="rId7" Type="http://schemas.openxmlformats.org/officeDocument/2006/relationships/image" Target="../media/image23.png"/><Relationship Id="rId12" Type="http://schemas.openxmlformats.org/officeDocument/2006/relationships/slide" Target="slide17.xml"/><Relationship Id="rId2" Type="http://schemas.openxmlformats.org/officeDocument/2006/relationships/image" Target="../media/image3.png"/><Relationship Id="rId16" Type="http://schemas.openxmlformats.org/officeDocument/2006/relationships/image" Target="../media/image15.svg"/><Relationship Id="rId1" Type="http://schemas.openxmlformats.org/officeDocument/2006/relationships/slideLayout" Target="../slideLayouts/slideLayout2.xml"/><Relationship Id="rId6" Type="http://schemas.openxmlformats.org/officeDocument/2006/relationships/image" Target="../media/image22.png"/><Relationship Id="rId11" Type="http://schemas.openxmlformats.org/officeDocument/2006/relationships/slide" Target="slide17.xml"/><Relationship Id="rId5" Type="http://schemas.openxmlformats.org/officeDocument/2006/relationships/image" Target="../media/image21.png"/><Relationship Id="rId15" Type="http://schemas.openxmlformats.org/officeDocument/2006/relationships/image" Target="../media/image14.png"/><Relationship Id="rId10" Type="http://schemas.openxmlformats.org/officeDocument/2006/relationships/image" Target="../media/image26.png"/><Relationship Id="rId4" Type="http://schemas.openxmlformats.org/officeDocument/2006/relationships/image" Target="../media/image17.png"/><Relationship Id="rId9" Type="http://schemas.openxmlformats.org/officeDocument/2006/relationships/image" Target="../media/image25.png"/><Relationship Id="rId14" Type="http://schemas.openxmlformats.org/officeDocument/2006/relationships/slide" Target="slide9.xml"/></Relationships>
</file>

<file path=ppt/slides/_rels/slide17.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30.png"/><Relationship Id="rId3" Type="http://schemas.openxmlformats.org/officeDocument/2006/relationships/image" Target="../media/image4.png"/><Relationship Id="rId7" Type="http://schemas.openxmlformats.org/officeDocument/2006/relationships/image" Target="../media/image15.png"/><Relationship Id="rId12" Type="http://schemas.openxmlformats.org/officeDocument/2006/relationships/image" Target="../media/image29.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15.svg"/><Relationship Id="rId11" Type="http://schemas.openxmlformats.org/officeDocument/2006/relationships/image" Target="../media/image28.png"/><Relationship Id="rId5" Type="http://schemas.openxmlformats.org/officeDocument/2006/relationships/image" Target="../media/image14.png"/><Relationship Id="rId10" Type="http://schemas.openxmlformats.org/officeDocument/2006/relationships/image" Target="../media/image27.png"/><Relationship Id="rId4" Type="http://schemas.openxmlformats.org/officeDocument/2006/relationships/slide" Target="slide9.xml"/><Relationship Id="rId9" Type="http://schemas.openxmlformats.org/officeDocument/2006/relationships/image" Target="../media/image20.png"/></Relationships>
</file>

<file path=ppt/slides/_rels/slide1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8" Type="http://schemas.openxmlformats.org/officeDocument/2006/relationships/image" Target="../media/image120.png"/><Relationship Id="rId13" Type="http://schemas.openxmlformats.org/officeDocument/2006/relationships/image" Target="../media/image12.png"/><Relationship Id="rId3" Type="http://schemas.openxmlformats.org/officeDocument/2006/relationships/image" Target="../media/image4.png"/><Relationship Id="rId7" Type="http://schemas.openxmlformats.org/officeDocument/2006/relationships/image" Target="../media/image31.png"/><Relationship Id="rId12" Type="http://schemas.openxmlformats.org/officeDocument/2006/relationships/image" Target="../media/image33.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7.png"/><Relationship Id="rId11" Type="http://schemas.openxmlformats.org/officeDocument/2006/relationships/image" Target="../media/image32.png"/><Relationship Id="rId5" Type="http://schemas.openxmlformats.org/officeDocument/2006/relationships/image" Target="../media/image6.png"/><Relationship Id="rId10" Type="http://schemas.openxmlformats.org/officeDocument/2006/relationships/image" Target="../media/image140.png"/><Relationship Id="rId4" Type="http://schemas.openxmlformats.org/officeDocument/2006/relationships/image" Target="../media/image5.png"/><Relationship Id="rId9" Type="http://schemas.openxmlformats.org/officeDocument/2006/relationships/image" Target="../media/image130.png"/><Relationship Id="rId1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sv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sv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_rels/slide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sv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8.png"/><Relationship Id="rId4" Type="http://schemas.openxmlformats.org/officeDocument/2006/relationships/image" Target="../media/image3.png"/><Relationship Id="rId9" Type="http://schemas.openxmlformats.org/officeDocument/2006/relationships/image" Target="../media/image9.png"/></Relationships>
</file>

<file path=ppt/slides/_rels/slide6.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0.png"/><Relationship Id="rId7"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3.png"/><Relationship Id="rId11" Type="http://schemas.openxmlformats.org/officeDocument/2006/relationships/image" Target="../media/image6.png"/><Relationship Id="rId5" Type="http://schemas.openxmlformats.org/officeDocument/2006/relationships/image" Target="../media/image2.svg"/><Relationship Id="rId10" Type="http://schemas.openxmlformats.org/officeDocument/2006/relationships/image" Target="../media/image5.png"/><Relationship Id="rId4" Type="http://schemas.openxmlformats.org/officeDocument/2006/relationships/image" Target="../media/image1.png"/><Relationship Id="rId9" Type="http://schemas.openxmlformats.org/officeDocument/2006/relationships/image" Target="../media/image11.png"/></Relationships>
</file>

<file path=ppt/slides/_rels/slide7.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0.png"/><Relationship Id="rId7"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3.png"/><Relationship Id="rId11" Type="http://schemas.openxmlformats.org/officeDocument/2006/relationships/image" Target="../media/image6.png"/><Relationship Id="rId5" Type="http://schemas.openxmlformats.org/officeDocument/2006/relationships/image" Target="../media/image2.svg"/><Relationship Id="rId10" Type="http://schemas.openxmlformats.org/officeDocument/2006/relationships/image" Target="../media/image5.png"/><Relationship Id="rId4" Type="http://schemas.openxmlformats.org/officeDocument/2006/relationships/image" Target="../media/image1.png"/><Relationship Id="rId9"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8" Type="http://schemas.openxmlformats.org/officeDocument/2006/relationships/slide" Target="slide15.xml"/><Relationship Id="rId13" Type="http://schemas.openxmlformats.org/officeDocument/2006/relationships/slide" Target="slide13.xml"/><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slide" Target="slide12.xml"/><Relationship Id="rId2" Type="http://schemas.openxmlformats.org/officeDocument/2006/relationships/slide" Target="slide10.xml"/><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slide" Target="slide11.xml"/><Relationship Id="rId5" Type="http://schemas.openxmlformats.org/officeDocument/2006/relationships/image" Target="../media/image5.png"/><Relationship Id="rId10" Type="http://schemas.openxmlformats.org/officeDocument/2006/relationships/slide" Target="slide17.xml"/><Relationship Id="rId4" Type="http://schemas.openxmlformats.org/officeDocument/2006/relationships/image" Target="../media/image4.png"/><Relationship Id="rId9" Type="http://schemas.openxmlformats.org/officeDocument/2006/relationships/slide" Target="slide16.xml"/><Relationship Id="rId14" Type="http://schemas.openxmlformats.org/officeDocument/2006/relationships/slide" Target="slide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ACFE4C-6C0A-ECE4-9484-FF1A6FD2D06D}"/>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D78DB8BF-0A88-159A-3BC2-F3A1923CB981}"/>
              </a:ext>
            </a:extLst>
          </p:cNvPr>
          <p:cNvSpPr>
            <a:spLocks noChangeArrowheads="1"/>
          </p:cNvSpPr>
          <p:nvPr/>
        </p:nvSpPr>
        <p:spPr bwMode="auto">
          <a:xfrm>
            <a:off x="-216122" y="1350413"/>
            <a:ext cx="12624243" cy="29392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ts val="600"/>
              </a:spcAft>
              <a:buClrTx/>
              <a:buSzTx/>
              <a:buFontTx/>
              <a:buNone/>
              <a:tabLst/>
            </a:pPr>
            <a:r>
              <a:rPr kumimoji="0" lang="en-US" altLang="en-US" sz="2400" b="1" i="0" u="none" strike="noStrike" cap="none" normalizeH="0" baseline="0" dirty="0">
                <a:ln>
                  <a:noFill/>
                </a:ln>
                <a:solidFill>
                  <a:schemeClr val="tx1"/>
                </a:solidFill>
                <a:effectLst/>
                <a:latin typeface="+mj-lt"/>
              </a:rPr>
              <a:t>Mapping precipitation extremes for pluvial flood risk management in the Sirba river basin, Burkina Faso</a:t>
            </a:r>
          </a:p>
          <a:p>
            <a:pPr marL="0" marR="0" lvl="0" indent="0" algn="ctr" defTabSz="914400" rtl="0" eaLnBrk="0" fontAlgn="base" latinLnBrk="0" hangingPunct="0">
              <a:lnSpc>
                <a:spcPct val="100000"/>
              </a:lnSpc>
              <a:spcBef>
                <a:spcPct val="0"/>
              </a:spcBef>
              <a:spcAft>
                <a:spcPts val="600"/>
              </a:spcAft>
              <a:buClrTx/>
              <a:buSzTx/>
              <a:buFontTx/>
              <a:buNone/>
              <a:tabLst/>
            </a:pPr>
            <a:r>
              <a:rPr lang="en-US" altLang="en-US" dirty="0">
                <a:latin typeface="+mj-lt"/>
              </a:rPr>
              <a:t>Francesco Saretto¹ and Daniele Ganora¹</a:t>
            </a:r>
          </a:p>
          <a:p>
            <a:pPr algn="ctr" eaLnBrk="0" fontAlgn="base" hangingPunct="0">
              <a:spcBef>
                <a:spcPct val="0"/>
              </a:spcBef>
              <a:spcAft>
                <a:spcPts val="600"/>
              </a:spcAft>
            </a:pPr>
            <a:r>
              <a:rPr lang="en-GB" sz="1600" i="1" dirty="0">
                <a:latin typeface="+mj-lt"/>
              </a:rPr>
              <a:t>¹</a:t>
            </a:r>
            <a:r>
              <a:rPr lang="en-GB" sz="1600" b="0" i="1" dirty="0">
                <a:effectLst/>
                <a:latin typeface="+mj-lt"/>
              </a:rPr>
              <a:t>Department of Environmental, Land and Infrastructure Engineering, </a:t>
            </a:r>
            <a:r>
              <a:rPr lang="en-GB" sz="1600" b="0" i="1" dirty="0" err="1">
                <a:effectLst/>
                <a:latin typeface="+mj-lt"/>
              </a:rPr>
              <a:t>Politecnico</a:t>
            </a:r>
            <a:r>
              <a:rPr lang="en-GB" sz="1600" b="0" i="1" dirty="0">
                <a:effectLst/>
                <a:latin typeface="+mj-lt"/>
              </a:rPr>
              <a:t> di Torino, Corso Duca </a:t>
            </a:r>
            <a:r>
              <a:rPr lang="en-GB" sz="1600" b="0" i="1" dirty="0" err="1">
                <a:effectLst/>
                <a:latin typeface="+mj-lt"/>
              </a:rPr>
              <a:t>degli</a:t>
            </a:r>
            <a:r>
              <a:rPr lang="en-GB" sz="1600" b="0" i="1" dirty="0">
                <a:effectLst/>
                <a:latin typeface="+mj-lt"/>
              </a:rPr>
              <a:t> Abruzzi 24, 10129 Turin, Italy. francesco.saretto@polito.it</a:t>
            </a:r>
          </a:p>
          <a:p>
            <a:pPr marL="0" marR="0" lvl="0" indent="0" algn="ctr" defTabSz="914400" rtl="0" eaLnBrk="0" fontAlgn="base" latinLnBrk="0" hangingPunct="0">
              <a:lnSpc>
                <a:spcPct val="100000"/>
              </a:lnSpc>
              <a:spcBef>
                <a:spcPct val="0"/>
              </a:spcBef>
              <a:spcAft>
                <a:spcPts val="600"/>
              </a:spcAft>
              <a:buClrTx/>
              <a:buSzTx/>
              <a:buFontTx/>
              <a:buNone/>
              <a:tabLst/>
            </a:pPr>
            <a:endParaRPr lang="en-US" altLang="en-US" dirty="0">
              <a:latin typeface="+mj-lt"/>
            </a:endParaRPr>
          </a:p>
          <a:p>
            <a:pPr marL="0" marR="0" lvl="0" indent="0" algn="ctr" defTabSz="914400" rtl="0" eaLnBrk="0" fontAlgn="base" latinLnBrk="0" hangingPunct="0">
              <a:lnSpc>
                <a:spcPct val="100000"/>
              </a:lnSpc>
              <a:spcBef>
                <a:spcPct val="0"/>
              </a:spcBef>
              <a:spcAft>
                <a:spcPts val="600"/>
              </a:spcAft>
              <a:buClrTx/>
              <a:buSzTx/>
              <a:buFontTx/>
              <a:buNone/>
              <a:tabLst/>
            </a:pPr>
            <a:endParaRPr lang="en-US" altLang="en-US" sz="2000" dirty="0">
              <a:latin typeface="+mj-lt"/>
            </a:endParaRPr>
          </a:p>
          <a:p>
            <a:pPr marL="0" marR="0" lvl="0" indent="0" algn="ctr" defTabSz="914400" rtl="0" eaLnBrk="0" fontAlgn="base" latinLnBrk="0" hangingPunct="0">
              <a:lnSpc>
                <a:spcPct val="100000"/>
              </a:lnSpc>
              <a:spcBef>
                <a:spcPct val="0"/>
              </a:spcBef>
              <a:spcAft>
                <a:spcPts val="600"/>
              </a:spcAft>
              <a:buClrTx/>
              <a:buSzTx/>
              <a:buFontTx/>
              <a:buNone/>
              <a:tabLst/>
            </a:pPr>
            <a:r>
              <a:rPr lang="en-US" altLang="en-US" sz="2000" b="1" dirty="0">
                <a:latin typeface="+mj-lt"/>
              </a:rPr>
              <a:t>Flash presentation</a:t>
            </a:r>
            <a:endParaRPr lang="en-GB" altLang="en-US" sz="2000" b="1" dirty="0">
              <a:latin typeface="+mj-lt"/>
            </a:endParaRPr>
          </a:p>
        </p:txBody>
      </p:sp>
      <p:pic>
        <p:nvPicPr>
          <p:cNvPr id="3" name="Graphic 2">
            <a:extLst>
              <a:ext uri="{FF2B5EF4-FFF2-40B4-BE49-F238E27FC236}">
                <a16:creationId xmlns:a16="http://schemas.microsoft.com/office/drawing/2014/main" id="{B0E42585-40E3-7039-9693-D56CF2922C7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54334" y="4573458"/>
            <a:ext cx="2922174" cy="761303"/>
          </a:xfrm>
          <a:prstGeom prst="rect">
            <a:avLst/>
          </a:prstGeom>
        </p:spPr>
      </p:pic>
      <p:pic>
        <p:nvPicPr>
          <p:cNvPr id="4" name="Immagine 6" descr="Immagine che contiene Oggetto astronomico, oscurità, Evento celeste, nero&#10;&#10;Descrizione generata automaticamente">
            <a:extLst>
              <a:ext uri="{FF2B5EF4-FFF2-40B4-BE49-F238E27FC236}">
                <a16:creationId xmlns:a16="http://schemas.microsoft.com/office/drawing/2014/main" id="{26D596A0-1E4A-832C-3D40-C139B6E03C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98197" y="4573459"/>
            <a:ext cx="1727866" cy="761302"/>
          </a:xfrm>
          <a:prstGeom prst="rect">
            <a:avLst/>
          </a:prstGeom>
        </p:spPr>
      </p:pic>
      <p:pic>
        <p:nvPicPr>
          <p:cNvPr id="5" name="Picture 4" descr="A screen shot of a computer&#10;&#10;AI-generated content may be incorrect.">
            <a:hlinkClick r:id="rId5" action="ppaction://hlinksldjump"/>
            <a:extLst>
              <a:ext uri="{FF2B5EF4-FFF2-40B4-BE49-F238E27FC236}">
                <a16:creationId xmlns:a16="http://schemas.microsoft.com/office/drawing/2014/main" id="{31F08257-CFB5-6F47-F262-8ABE47069F2D}"/>
              </a:ext>
            </a:extLst>
          </p:cNvPr>
          <p:cNvPicPr>
            <a:picLocks noChangeAspect="1"/>
          </p:cNvPicPr>
          <p:nvPr/>
        </p:nvPicPr>
        <p:blipFill>
          <a:blip r:embed="rId6">
            <a:extLst>
              <a:ext uri="{28A0092B-C50C-407E-A947-70E740481C1C}">
                <a14:useLocalDpi xmlns:a14="http://schemas.microsoft.com/office/drawing/2010/main" val="0"/>
              </a:ext>
            </a:extLst>
          </a:blip>
          <a:srcRect r="44152" b="-1599"/>
          <a:stretch/>
        </p:blipFill>
        <p:spPr>
          <a:xfrm>
            <a:off x="9626661" y="4566685"/>
            <a:ext cx="2043267" cy="761303"/>
          </a:xfrm>
          <a:prstGeom prst="rect">
            <a:avLst/>
          </a:prstGeom>
        </p:spPr>
      </p:pic>
    </p:spTree>
    <p:extLst>
      <p:ext uri="{BB962C8B-B14F-4D97-AF65-F5344CB8AC3E}">
        <p14:creationId xmlns:p14="http://schemas.microsoft.com/office/powerpoint/2010/main" val="23898431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BDAA50-B878-BFDE-4527-A4A443733486}"/>
            </a:ext>
          </a:extLst>
        </p:cNvPr>
        <p:cNvGrpSpPr/>
        <p:nvPr/>
      </p:nvGrpSpPr>
      <p:grpSpPr>
        <a:xfrm>
          <a:off x="0" y="0"/>
          <a:ext cx="0" cy="0"/>
          <a:chOff x="0" y="0"/>
          <a:chExt cx="0" cy="0"/>
        </a:xfrm>
      </p:grpSpPr>
      <p:sp>
        <p:nvSpPr>
          <p:cNvPr id="10" name="Rectangle 3">
            <a:extLst>
              <a:ext uri="{FF2B5EF4-FFF2-40B4-BE49-F238E27FC236}">
                <a16:creationId xmlns:a16="http://schemas.microsoft.com/office/drawing/2014/main" id="{1F744E24-00DA-0DAF-C268-AA59084C8A86}"/>
              </a:ext>
            </a:extLst>
          </p:cNvPr>
          <p:cNvSpPr>
            <a:spLocks noChangeArrowheads="1"/>
          </p:cNvSpPr>
          <p:nvPr/>
        </p:nvSpPr>
        <p:spPr bwMode="auto">
          <a:xfrm>
            <a:off x="1513561" y="759"/>
            <a:ext cx="9104593" cy="6309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ts val="600"/>
              </a:spcAft>
              <a:buClrTx/>
              <a:buSzTx/>
              <a:buFontTx/>
              <a:buNone/>
              <a:tabLst/>
            </a:pPr>
            <a:r>
              <a:rPr kumimoji="0" lang="en-US" altLang="en-US" sz="1600" b="1" i="0" u="none" strike="noStrike" cap="none" normalizeH="0" baseline="0" dirty="0">
                <a:ln>
                  <a:noFill/>
                </a:ln>
                <a:solidFill>
                  <a:schemeClr val="tx1"/>
                </a:solidFill>
                <a:effectLst/>
                <a:latin typeface="+mj-lt"/>
              </a:rPr>
              <a:t>Mapping precipitation extremes for pluvial flood risk management in the Sirba river basin, Burkina Faso</a:t>
            </a:r>
          </a:p>
          <a:p>
            <a:pPr marL="0" marR="0" lvl="0" indent="0" algn="ctr" defTabSz="914400" rtl="0" eaLnBrk="0" fontAlgn="base" latinLnBrk="0" hangingPunct="0">
              <a:lnSpc>
                <a:spcPct val="100000"/>
              </a:lnSpc>
              <a:spcBef>
                <a:spcPct val="0"/>
              </a:spcBef>
              <a:spcAft>
                <a:spcPts val="600"/>
              </a:spcAft>
              <a:buClrTx/>
              <a:buSzTx/>
              <a:buFontTx/>
              <a:buNone/>
              <a:tabLst/>
            </a:pPr>
            <a:r>
              <a:rPr lang="en-US" altLang="en-US" sz="1400" dirty="0">
                <a:latin typeface="+mj-lt"/>
              </a:rPr>
              <a:t>Francesco Saretto¹ and Daniele Ganora¹</a:t>
            </a:r>
            <a:endParaRPr lang="en-GB" altLang="en-US" sz="1400" dirty="0">
              <a:latin typeface="+mj-lt"/>
            </a:endParaRPr>
          </a:p>
        </p:txBody>
      </p:sp>
      <p:sp>
        <p:nvSpPr>
          <p:cNvPr id="12" name="TextBox 11">
            <a:extLst>
              <a:ext uri="{FF2B5EF4-FFF2-40B4-BE49-F238E27FC236}">
                <a16:creationId xmlns:a16="http://schemas.microsoft.com/office/drawing/2014/main" id="{6323525D-B439-582E-5E63-207507DF48EF}"/>
              </a:ext>
            </a:extLst>
          </p:cNvPr>
          <p:cNvSpPr txBox="1"/>
          <p:nvPr/>
        </p:nvSpPr>
        <p:spPr>
          <a:xfrm>
            <a:off x="1648939" y="615864"/>
            <a:ext cx="8819685" cy="246221"/>
          </a:xfrm>
          <a:prstGeom prst="rect">
            <a:avLst/>
          </a:prstGeom>
          <a:noFill/>
        </p:spPr>
        <p:txBody>
          <a:bodyPr wrap="square" rtlCol="0">
            <a:spAutoFit/>
          </a:bodyPr>
          <a:lstStyle/>
          <a:p>
            <a:pPr algn="ctr"/>
            <a:r>
              <a:rPr lang="en-GB" sz="1000" i="1" dirty="0">
                <a:latin typeface="+mj-lt"/>
              </a:rPr>
              <a:t>¹</a:t>
            </a:r>
            <a:r>
              <a:rPr lang="en-GB" sz="1000" b="0" i="1" dirty="0">
                <a:effectLst/>
                <a:latin typeface="+mj-lt"/>
              </a:rPr>
              <a:t>Department of Environmental, Land and Infrastructure Engineering, </a:t>
            </a:r>
            <a:r>
              <a:rPr lang="en-GB" sz="1000" b="0" i="1" dirty="0" err="1">
                <a:effectLst/>
                <a:latin typeface="+mj-lt"/>
              </a:rPr>
              <a:t>Politecnico</a:t>
            </a:r>
            <a:r>
              <a:rPr lang="en-GB" sz="1000" b="0" i="1" dirty="0">
                <a:effectLst/>
                <a:latin typeface="+mj-lt"/>
              </a:rPr>
              <a:t> di Torino, Corso Duca </a:t>
            </a:r>
            <a:r>
              <a:rPr lang="en-GB" sz="1000" b="0" i="1" dirty="0" err="1">
                <a:effectLst/>
                <a:latin typeface="+mj-lt"/>
              </a:rPr>
              <a:t>degli</a:t>
            </a:r>
            <a:r>
              <a:rPr lang="en-GB" sz="1000" b="0" i="1" dirty="0">
                <a:effectLst/>
                <a:latin typeface="+mj-lt"/>
              </a:rPr>
              <a:t> Abruzzi 24, 10129 Turin, Italy. francesco.saretto@polito.it</a:t>
            </a:r>
          </a:p>
        </p:txBody>
      </p:sp>
      <p:pic>
        <p:nvPicPr>
          <p:cNvPr id="17" name="Immagine 6" descr="Immagine che contiene Oggetto astronomico, oscurità, Evento celeste, nero&#10;&#10;Descrizione generata automaticamente">
            <a:hlinkClick r:id="rId2" action="ppaction://hlinksldjump"/>
            <a:extLst>
              <a:ext uri="{FF2B5EF4-FFF2-40B4-BE49-F238E27FC236}">
                <a16:creationId xmlns:a16="http://schemas.microsoft.com/office/drawing/2014/main" id="{7C0EE66A-3A2B-C08B-34A5-87948E36478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7003" y="267511"/>
            <a:ext cx="1370080" cy="603660"/>
          </a:xfrm>
          <a:prstGeom prst="rect">
            <a:avLst/>
          </a:prstGeom>
        </p:spPr>
      </p:pic>
      <p:pic>
        <p:nvPicPr>
          <p:cNvPr id="18" name="Picture 17" descr="A screen shot of a computer&#10;&#10;AI-generated content may be incorrect.">
            <a:extLst>
              <a:ext uri="{FF2B5EF4-FFF2-40B4-BE49-F238E27FC236}">
                <a16:creationId xmlns:a16="http://schemas.microsoft.com/office/drawing/2014/main" id="{0BABD63E-4050-4B5F-6B49-A3B55B1CEA90}"/>
              </a:ext>
            </a:extLst>
          </p:cNvPr>
          <p:cNvPicPr>
            <a:picLocks noChangeAspect="1"/>
          </p:cNvPicPr>
          <p:nvPr/>
        </p:nvPicPr>
        <p:blipFill>
          <a:blip r:embed="rId4">
            <a:extLst>
              <a:ext uri="{28A0092B-C50C-407E-A947-70E740481C1C}">
                <a14:useLocalDpi xmlns:a14="http://schemas.microsoft.com/office/drawing/2010/main" val="0"/>
              </a:ext>
            </a:extLst>
          </a:blip>
          <a:srcRect r="44152" b="-1599"/>
          <a:stretch/>
        </p:blipFill>
        <p:spPr>
          <a:xfrm>
            <a:off x="10308092" y="290813"/>
            <a:ext cx="1536905" cy="572637"/>
          </a:xfrm>
          <a:prstGeom prst="rect">
            <a:avLst/>
          </a:prstGeom>
        </p:spPr>
      </p:pic>
      <p:cxnSp>
        <p:nvCxnSpPr>
          <p:cNvPr id="21" name="Straight Connector 20">
            <a:extLst>
              <a:ext uri="{FF2B5EF4-FFF2-40B4-BE49-F238E27FC236}">
                <a16:creationId xmlns:a16="http://schemas.microsoft.com/office/drawing/2014/main" id="{E3AEC143-5E29-A789-C7FF-09EAA2295070}"/>
              </a:ext>
            </a:extLst>
          </p:cNvPr>
          <p:cNvCxnSpPr>
            <a:cxnSpLocks/>
          </p:cNvCxnSpPr>
          <p:nvPr/>
        </p:nvCxnSpPr>
        <p:spPr>
          <a:xfrm>
            <a:off x="2421536" y="863214"/>
            <a:ext cx="7715983" cy="0"/>
          </a:xfrm>
          <a:prstGeom prst="line">
            <a:avLst/>
          </a:prstGeom>
          <a:ln w="12700"/>
        </p:spPr>
        <p:style>
          <a:lnRef idx="2">
            <a:schemeClr val="dk1"/>
          </a:lnRef>
          <a:fillRef idx="0">
            <a:schemeClr val="dk1"/>
          </a:fillRef>
          <a:effectRef idx="1">
            <a:schemeClr val="dk1"/>
          </a:effectRef>
          <a:fontRef idx="minor">
            <a:schemeClr val="tx1"/>
          </a:fontRef>
        </p:style>
      </p:cxnSp>
      <p:pic>
        <p:nvPicPr>
          <p:cNvPr id="29" name="Picture 28" descr="A map of a river&#10;&#10;AI-generated content may be incorrect.">
            <a:extLst>
              <a:ext uri="{FF2B5EF4-FFF2-40B4-BE49-F238E27FC236}">
                <a16:creationId xmlns:a16="http://schemas.microsoft.com/office/drawing/2014/main" id="{C627F90A-C674-3D24-2C14-2EC74508D70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5048" y="1584080"/>
            <a:ext cx="5141897" cy="3636129"/>
          </a:xfrm>
          <a:prstGeom prst="rect">
            <a:avLst/>
          </a:prstGeom>
          <a:ln w="12700">
            <a:solidFill>
              <a:schemeClr val="tx1"/>
            </a:solidFill>
          </a:ln>
        </p:spPr>
      </p:pic>
      <p:pic>
        <p:nvPicPr>
          <p:cNvPr id="33" name="Picture 32" descr="A map of a region&#10;&#10;AI-generated content may be incorrect.">
            <a:extLst>
              <a:ext uri="{FF2B5EF4-FFF2-40B4-BE49-F238E27FC236}">
                <a16:creationId xmlns:a16="http://schemas.microsoft.com/office/drawing/2014/main" id="{664BF84C-E58A-D085-ECB1-EAF6464E205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98623" y="3624275"/>
            <a:ext cx="1258322" cy="889831"/>
          </a:xfrm>
          <a:prstGeom prst="rect">
            <a:avLst/>
          </a:prstGeom>
          <a:ln>
            <a:solidFill>
              <a:schemeClr val="tx1"/>
            </a:solidFill>
          </a:ln>
        </p:spPr>
      </p:pic>
      <p:pic>
        <p:nvPicPr>
          <p:cNvPr id="37" name="Picture 36" descr="A map of a river&#10;&#10;AI-generated content may be incorrect.">
            <a:extLst>
              <a:ext uri="{FF2B5EF4-FFF2-40B4-BE49-F238E27FC236}">
                <a16:creationId xmlns:a16="http://schemas.microsoft.com/office/drawing/2014/main" id="{C900E100-AF9D-8B99-CCEE-A7230E8398F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235057" y="1584080"/>
            <a:ext cx="5141897" cy="3636130"/>
          </a:xfrm>
          <a:prstGeom prst="rect">
            <a:avLst/>
          </a:prstGeom>
          <a:ln w="12700">
            <a:solidFill>
              <a:schemeClr val="tx1"/>
            </a:solidFill>
          </a:ln>
        </p:spPr>
      </p:pic>
      <p:sp>
        <p:nvSpPr>
          <p:cNvPr id="2" name="TextBox 1">
            <a:extLst>
              <a:ext uri="{FF2B5EF4-FFF2-40B4-BE49-F238E27FC236}">
                <a16:creationId xmlns:a16="http://schemas.microsoft.com/office/drawing/2014/main" id="{069C98E6-5935-A44B-7EBC-90C7068CB5B9}"/>
              </a:ext>
            </a:extLst>
          </p:cNvPr>
          <p:cNvSpPr txBox="1"/>
          <p:nvPr/>
        </p:nvSpPr>
        <p:spPr>
          <a:xfrm>
            <a:off x="1301017" y="5702398"/>
            <a:ext cx="2563675" cy="584775"/>
          </a:xfrm>
          <a:prstGeom prst="rect">
            <a:avLst/>
          </a:prstGeom>
          <a:noFill/>
        </p:spPr>
        <p:txBody>
          <a:bodyPr wrap="square" rtlCol="0">
            <a:spAutoFit/>
          </a:bodyPr>
          <a:lstStyle/>
          <a:p>
            <a:pPr algn="ctr"/>
            <a:r>
              <a:rPr lang="en-GB" sz="1400" b="1" dirty="0">
                <a:solidFill>
                  <a:schemeClr val="bg2"/>
                </a:solidFill>
                <a:latin typeface="+mj-lt"/>
              </a:rPr>
              <a:t> </a:t>
            </a:r>
            <a:r>
              <a:rPr lang="en-GB" sz="1600" b="1" dirty="0">
                <a:solidFill>
                  <a:schemeClr val="bg2"/>
                </a:solidFill>
                <a:latin typeface="+mj-lt"/>
              </a:rPr>
              <a:t>1. Gridded products evaluation</a:t>
            </a:r>
          </a:p>
        </p:txBody>
      </p:sp>
      <p:sp>
        <p:nvSpPr>
          <p:cNvPr id="3" name="TextBox 2">
            <a:extLst>
              <a:ext uri="{FF2B5EF4-FFF2-40B4-BE49-F238E27FC236}">
                <a16:creationId xmlns:a16="http://schemas.microsoft.com/office/drawing/2014/main" id="{DF1EEEDB-8D70-43A4-0A7C-A9D661756295}"/>
              </a:ext>
            </a:extLst>
          </p:cNvPr>
          <p:cNvSpPr txBox="1"/>
          <p:nvPr/>
        </p:nvSpPr>
        <p:spPr>
          <a:xfrm>
            <a:off x="4216379" y="5702398"/>
            <a:ext cx="3353324" cy="584775"/>
          </a:xfrm>
          <a:prstGeom prst="rect">
            <a:avLst/>
          </a:prstGeom>
          <a:noFill/>
        </p:spPr>
        <p:txBody>
          <a:bodyPr wrap="square" rtlCol="0">
            <a:spAutoFit/>
          </a:bodyPr>
          <a:lstStyle/>
          <a:p>
            <a:pPr algn="ctr"/>
            <a:r>
              <a:rPr lang="en-GB" sz="1400" b="1" dirty="0">
                <a:solidFill>
                  <a:schemeClr val="bg2"/>
                </a:solidFill>
                <a:latin typeface="+mj-lt"/>
              </a:rPr>
              <a:t> </a:t>
            </a:r>
            <a:r>
              <a:rPr lang="en-GB" sz="1600" b="1" dirty="0">
                <a:solidFill>
                  <a:schemeClr val="bg2"/>
                </a:solidFill>
                <a:latin typeface="+mj-lt"/>
              </a:rPr>
              <a:t>2. </a:t>
            </a:r>
            <a:r>
              <a:rPr lang="en-GB" sz="1600" b="1" dirty="0" err="1">
                <a:solidFill>
                  <a:schemeClr val="bg2"/>
                </a:solidFill>
                <a:latin typeface="+mj-lt"/>
              </a:rPr>
              <a:t>Metastatistical</a:t>
            </a:r>
            <a:r>
              <a:rPr lang="en-GB" sz="1600" b="1" dirty="0">
                <a:solidFill>
                  <a:schemeClr val="bg2"/>
                </a:solidFill>
                <a:latin typeface="+mj-lt"/>
              </a:rPr>
              <a:t> Extreme Value Analysis</a:t>
            </a:r>
          </a:p>
        </p:txBody>
      </p:sp>
      <p:sp>
        <p:nvSpPr>
          <p:cNvPr id="8" name="TextBox 7">
            <a:extLst>
              <a:ext uri="{FF2B5EF4-FFF2-40B4-BE49-F238E27FC236}">
                <a16:creationId xmlns:a16="http://schemas.microsoft.com/office/drawing/2014/main" id="{87B55F9B-7387-DE65-16A3-832F7E05D4D2}"/>
              </a:ext>
            </a:extLst>
          </p:cNvPr>
          <p:cNvSpPr txBox="1"/>
          <p:nvPr/>
        </p:nvSpPr>
        <p:spPr>
          <a:xfrm>
            <a:off x="7624960" y="5702398"/>
            <a:ext cx="3078726" cy="584775"/>
          </a:xfrm>
          <a:prstGeom prst="rect">
            <a:avLst/>
          </a:prstGeom>
          <a:noFill/>
        </p:spPr>
        <p:txBody>
          <a:bodyPr wrap="square" rtlCol="0">
            <a:spAutoFit/>
          </a:bodyPr>
          <a:lstStyle/>
          <a:p>
            <a:pPr algn="ctr"/>
            <a:r>
              <a:rPr lang="en-GB" sz="1400" b="1" dirty="0">
                <a:solidFill>
                  <a:schemeClr val="bg2"/>
                </a:solidFill>
                <a:latin typeface="+mj-lt"/>
              </a:rPr>
              <a:t>  </a:t>
            </a:r>
            <a:r>
              <a:rPr lang="en-GB" sz="1600" b="1" dirty="0">
                <a:solidFill>
                  <a:schemeClr val="bg2"/>
                </a:solidFill>
                <a:latin typeface="+mj-lt"/>
              </a:rPr>
              <a:t>3. Pixel – by – pixel DDF curve computation</a:t>
            </a:r>
          </a:p>
        </p:txBody>
      </p:sp>
      <p:sp>
        <p:nvSpPr>
          <p:cNvPr id="11" name="Arrow: Curved Right 10">
            <a:extLst>
              <a:ext uri="{FF2B5EF4-FFF2-40B4-BE49-F238E27FC236}">
                <a16:creationId xmlns:a16="http://schemas.microsoft.com/office/drawing/2014/main" id="{6959442E-84BB-5302-BB79-3954A5BAE6FA}"/>
              </a:ext>
            </a:extLst>
          </p:cNvPr>
          <p:cNvSpPr/>
          <p:nvPr/>
        </p:nvSpPr>
        <p:spPr>
          <a:xfrm>
            <a:off x="272107" y="5031031"/>
            <a:ext cx="438015" cy="1075479"/>
          </a:xfrm>
          <a:prstGeom prst="curvedRight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a:solidFill>
                <a:schemeClr val="tx1"/>
              </a:solidFill>
            </a:endParaRPr>
          </a:p>
        </p:txBody>
      </p:sp>
      <p:sp>
        <p:nvSpPr>
          <p:cNvPr id="14" name="Rectangle 13">
            <a:extLst>
              <a:ext uri="{FF2B5EF4-FFF2-40B4-BE49-F238E27FC236}">
                <a16:creationId xmlns:a16="http://schemas.microsoft.com/office/drawing/2014/main" id="{949D60D2-4C1C-EBAC-50E6-057D00EB1A0E}"/>
              </a:ext>
            </a:extLst>
          </p:cNvPr>
          <p:cNvSpPr/>
          <p:nvPr/>
        </p:nvSpPr>
        <p:spPr>
          <a:xfrm>
            <a:off x="1061809" y="5638476"/>
            <a:ext cx="10068382" cy="741300"/>
          </a:xfrm>
          <a:prstGeom prst="rect">
            <a:avLst/>
          </a:prstGeom>
          <a:no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Top Corners Rounded 14">
            <a:extLst>
              <a:ext uri="{FF2B5EF4-FFF2-40B4-BE49-F238E27FC236}">
                <a16:creationId xmlns:a16="http://schemas.microsoft.com/office/drawing/2014/main" id="{21F7D030-0029-6A98-CCB5-F32D998D5240}"/>
              </a:ext>
            </a:extLst>
          </p:cNvPr>
          <p:cNvSpPr/>
          <p:nvPr/>
        </p:nvSpPr>
        <p:spPr>
          <a:xfrm>
            <a:off x="1061808" y="5406962"/>
            <a:ext cx="2900122" cy="227771"/>
          </a:xfrm>
          <a:prstGeom prst="round2Same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sz="1400" dirty="0">
                <a:solidFill>
                  <a:schemeClr val="tx2"/>
                </a:solidFill>
              </a:rPr>
              <a:t>Methods</a:t>
            </a:r>
          </a:p>
        </p:txBody>
      </p:sp>
      <p:sp>
        <p:nvSpPr>
          <p:cNvPr id="7" name="TextBox 6">
            <a:extLst>
              <a:ext uri="{FF2B5EF4-FFF2-40B4-BE49-F238E27FC236}">
                <a16:creationId xmlns:a16="http://schemas.microsoft.com/office/drawing/2014/main" id="{7B49FFBD-F8F6-B33E-ACB7-BBA69F09901C}"/>
              </a:ext>
            </a:extLst>
          </p:cNvPr>
          <p:cNvSpPr txBox="1"/>
          <p:nvPr/>
        </p:nvSpPr>
        <p:spPr>
          <a:xfrm>
            <a:off x="1438488" y="1213565"/>
            <a:ext cx="3882341" cy="338554"/>
          </a:xfrm>
          <a:prstGeom prst="rect">
            <a:avLst/>
          </a:prstGeom>
          <a:noFill/>
        </p:spPr>
        <p:txBody>
          <a:bodyPr wrap="square" rtlCol="0">
            <a:spAutoFit/>
          </a:bodyPr>
          <a:lstStyle/>
          <a:p>
            <a:pPr algn="ctr"/>
            <a:r>
              <a:rPr lang="en-GB" sz="1600" dirty="0">
                <a:latin typeface="+mj-lt"/>
              </a:rPr>
              <a:t>From</a:t>
            </a:r>
            <a:r>
              <a:rPr lang="en-GB" sz="1200" b="1" dirty="0">
                <a:latin typeface="+mj-lt"/>
              </a:rPr>
              <a:t> </a:t>
            </a:r>
            <a:r>
              <a:rPr lang="en-GB" sz="1600" b="1" dirty="0">
                <a:latin typeface="+mj-lt"/>
              </a:rPr>
              <a:t>Daily Point Rainfall Measurements</a:t>
            </a:r>
          </a:p>
        </p:txBody>
      </p:sp>
      <p:sp>
        <p:nvSpPr>
          <p:cNvPr id="4" name="TextBox 3">
            <a:extLst>
              <a:ext uri="{FF2B5EF4-FFF2-40B4-BE49-F238E27FC236}">
                <a16:creationId xmlns:a16="http://schemas.microsoft.com/office/drawing/2014/main" id="{A4A7D986-0ACF-1141-2F79-395F3586644A}"/>
              </a:ext>
            </a:extLst>
          </p:cNvPr>
          <p:cNvSpPr txBox="1"/>
          <p:nvPr/>
        </p:nvSpPr>
        <p:spPr>
          <a:xfrm>
            <a:off x="412991" y="1276239"/>
            <a:ext cx="1776051" cy="3416320"/>
          </a:xfrm>
          <a:prstGeom prst="rect">
            <a:avLst/>
          </a:prstGeom>
          <a:solidFill>
            <a:schemeClr val="bg1"/>
          </a:solidFill>
          <a:ln w="12700">
            <a:solidFill>
              <a:schemeClr val="tx1"/>
            </a:solidFill>
          </a:ln>
        </p:spPr>
        <p:txBody>
          <a:bodyPr wrap="square" rtlCol="0">
            <a:spAutoFit/>
          </a:bodyPr>
          <a:lstStyle/>
          <a:p>
            <a:pPr algn="just"/>
            <a:r>
              <a:rPr lang="en-GB" sz="1200" dirty="0"/>
              <a:t>The SLAPIS project is a multi-stakeholder effort aimed at strengthening the capacities of the hydro-meteorological services of Burkina Faso and Niger. Its goal is to develop a transboundary flood early warning system for the Sirba River basin and to enhance the understanding of fluvial and pluvial flood dynamics and risks in the Sirba River basin and along the Niger River north of Niamey.</a:t>
            </a:r>
          </a:p>
        </p:txBody>
      </p:sp>
      <p:cxnSp>
        <p:nvCxnSpPr>
          <p:cNvPr id="9" name="Straight Arrow Connector 8">
            <a:extLst>
              <a:ext uri="{FF2B5EF4-FFF2-40B4-BE49-F238E27FC236}">
                <a16:creationId xmlns:a16="http://schemas.microsoft.com/office/drawing/2014/main" id="{26227216-D74E-DB21-2A53-2071B45E3AA0}"/>
              </a:ext>
            </a:extLst>
          </p:cNvPr>
          <p:cNvCxnSpPr>
            <a:cxnSpLocks/>
            <a:stCxn id="17" idx="2"/>
            <a:endCxn id="4" idx="0"/>
          </p:cNvCxnSpPr>
          <p:nvPr/>
        </p:nvCxnSpPr>
        <p:spPr>
          <a:xfrm>
            <a:off x="1032043" y="871171"/>
            <a:ext cx="268974" cy="40506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6" name="Arrow: Curved Right 5">
            <a:extLst>
              <a:ext uri="{FF2B5EF4-FFF2-40B4-BE49-F238E27FC236}">
                <a16:creationId xmlns:a16="http://schemas.microsoft.com/office/drawing/2014/main" id="{69BA8A0B-0839-A26E-F5AF-A1ED0F6ECCFE}"/>
              </a:ext>
            </a:extLst>
          </p:cNvPr>
          <p:cNvSpPr/>
          <p:nvPr/>
        </p:nvSpPr>
        <p:spPr>
          <a:xfrm rot="10800000">
            <a:off x="11481878" y="4992878"/>
            <a:ext cx="438015" cy="1001907"/>
          </a:xfrm>
          <a:prstGeom prst="curvedRight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a:solidFill>
                <a:schemeClr val="tx1"/>
              </a:solidFill>
            </a:endParaRPr>
          </a:p>
        </p:txBody>
      </p:sp>
      <p:sp>
        <p:nvSpPr>
          <p:cNvPr id="16" name="TextBox 15">
            <a:extLst>
              <a:ext uri="{FF2B5EF4-FFF2-40B4-BE49-F238E27FC236}">
                <a16:creationId xmlns:a16="http://schemas.microsoft.com/office/drawing/2014/main" id="{FE180A3B-EAEE-68DC-68CC-CB6ADCEEFE91}"/>
              </a:ext>
            </a:extLst>
          </p:cNvPr>
          <p:cNvSpPr txBox="1"/>
          <p:nvPr/>
        </p:nvSpPr>
        <p:spPr>
          <a:xfrm>
            <a:off x="7319129" y="1213565"/>
            <a:ext cx="2973752" cy="338554"/>
          </a:xfrm>
          <a:prstGeom prst="rect">
            <a:avLst/>
          </a:prstGeom>
          <a:noFill/>
        </p:spPr>
        <p:txBody>
          <a:bodyPr wrap="square" rtlCol="0">
            <a:spAutoFit/>
          </a:bodyPr>
          <a:lstStyle/>
          <a:p>
            <a:pPr algn="ctr"/>
            <a:r>
              <a:rPr lang="en-GB" sz="1600" dirty="0">
                <a:latin typeface="+mj-lt"/>
              </a:rPr>
              <a:t>To</a:t>
            </a:r>
            <a:r>
              <a:rPr lang="en-GB" sz="1400" b="1" dirty="0">
                <a:latin typeface="+mj-lt"/>
              </a:rPr>
              <a:t> </a:t>
            </a:r>
            <a:r>
              <a:rPr lang="en-GB" sz="1600" b="1" dirty="0">
                <a:latin typeface="+mj-lt"/>
              </a:rPr>
              <a:t>Gridded Sub-Daily Extremes</a:t>
            </a:r>
          </a:p>
        </p:txBody>
      </p:sp>
    </p:spTree>
    <p:extLst>
      <p:ext uri="{BB962C8B-B14F-4D97-AF65-F5344CB8AC3E}">
        <p14:creationId xmlns:p14="http://schemas.microsoft.com/office/powerpoint/2010/main" val="17183720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1D9E23-D8E5-88BA-CCDE-31AC4F1B1D43}"/>
            </a:ext>
          </a:extLst>
        </p:cNvPr>
        <p:cNvGrpSpPr/>
        <p:nvPr/>
      </p:nvGrpSpPr>
      <p:grpSpPr>
        <a:xfrm>
          <a:off x="0" y="0"/>
          <a:ext cx="0" cy="0"/>
          <a:chOff x="0" y="0"/>
          <a:chExt cx="0" cy="0"/>
        </a:xfrm>
      </p:grpSpPr>
      <p:sp>
        <p:nvSpPr>
          <p:cNvPr id="10" name="Rectangle 3">
            <a:extLst>
              <a:ext uri="{FF2B5EF4-FFF2-40B4-BE49-F238E27FC236}">
                <a16:creationId xmlns:a16="http://schemas.microsoft.com/office/drawing/2014/main" id="{A3165983-F18F-AAB2-11F8-A6EE6701EE41}"/>
              </a:ext>
            </a:extLst>
          </p:cNvPr>
          <p:cNvSpPr>
            <a:spLocks noChangeArrowheads="1"/>
          </p:cNvSpPr>
          <p:nvPr/>
        </p:nvSpPr>
        <p:spPr bwMode="auto">
          <a:xfrm>
            <a:off x="1513561" y="759"/>
            <a:ext cx="9104593" cy="6309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ts val="600"/>
              </a:spcAft>
              <a:buClrTx/>
              <a:buSzTx/>
              <a:buFontTx/>
              <a:buNone/>
              <a:tabLst/>
            </a:pPr>
            <a:r>
              <a:rPr kumimoji="0" lang="en-US" altLang="en-US" sz="1600" b="1" i="0" u="none" strike="noStrike" cap="none" normalizeH="0" baseline="0" dirty="0">
                <a:ln>
                  <a:noFill/>
                </a:ln>
                <a:solidFill>
                  <a:schemeClr val="tx1"/>
                </a:solidFill>
                <a:effectLst/>
                <a:latin typeface="+mj-lt"/>
              </a:rPr>
              <a:t>Mapping precipitation extremes for pluvial flood risk management in the Sirba river basin, Burkina Faso</a:t>
            </a:r>
          </a:p>
          <a:p>
            <a:pPr marL="0" marR="0" lvl="0" indent="0" algn="ctr" defTabSz="914400" rtl="0" eaLnBrk="0" fontAlgn="base" latinLnBrk="0" hangingPunct="0">
              <a:lnSpc>
                <a:spcPct val="100000"/>
              </a:lnSpc>
              <a:spcBef>
                <a:spcPct val="0"/>
              </a:spcBef>
              <a:spcAft>
                <a:spcPts val="600"/>
              </a:spcAft>
              <a:buClrTx/>
              <a:buSzTx/>
              <a:buFontTx/>
              <a:buNone/>
              <a:tabLst/>
            </a:pPr>
            <a:r>
              <a:rPr lang="en-US" altLang="en-US" sz="1400" dirty="0">
                <a:latin typeface="+mj-lt"/>
              </a:rPr>
              <a:t>Francesco Saretto¹ and Daniele Ganora¹</a:t>
            </a:r>
            <a:endParaRPr lang="en-GB" altLang="en-US" sz="1400" dirty="0">
              <a:latin typeface="+mj-lt"/>
            </a:endParaRPr>
          </a:p>
        </p:txBody>
      </p:sp>
      <p:sp>
        <p:nvSpPr>
          <p:cNvPr id="12" name="TextBox 11">
            <a:extLst>
              <a:ext uri="{FF2B5EF4-FFF2-40B4-BE49-F238E27FC236}">
                <a16:creationId xmlns:a16="http://schemas.microsoft.com/office/drawing/2014/main" id="{AB72D0D8-5E68-7B97-E674-D2D3470755E5}"/>
              </a:ext>
            </a:extLst>
          </p:cNvPr>
          <p:cNvSpPr txBox="1"/>
          <p:nvPr/>
        </p:nvSpPr>
        <p:spPr>
          <a:xfrm>
            <a:off x="1648939" y="615864"/>
            <a:ext cx="8819685" cy="246221"/>
          </a:xfrm>
          <a:prstGeom prst="rect">
            <a:avLst/>
          </a:prstGeom>
          <a:noFill/>
        </p:spPr>
        <p:txBody>
          <a:bodyPr wrap="square" rtlCol="0">
            <a:spAutoFit/>
          </a:bodyPr>
          <a:lstStyle/>
          <a:p>
            <a:pPr algn="ctr"/>
            <a:r>
              <a:rPr lang="en-GB" sz="1000" i="1" dirty="0">
                <a:latin typeface="+mj-lt"/>
              </a:rPr>
              <a:t>¹</a:t>
            </a:r>
            <a:r>
              <a:rPr lang="en-GB" sz="1000" b="0" i="1" dirty="0">
                <a:effectLst/>
                <a:latin typeface="+mj-lt"/>
              </a:rPr>
              <a:t>Department of Environmental, Land and Infrastructure Engineering, </a:t>
            </a:r>
            <a:r>
              <a:rPr lang="en-GB" sz="1000" b="0" i="1" dirty="0" err="1">
                <a:effectLst/>
                <a:latin typeface="+mj-lt"/>
              </a:rPr>
              <a:t>Politecnico</a:t>
            </a:r>
            <a:r>
              <a:rPr lang="en-GB" sz="1000" b="0" i="1" dirty="0">
                <a:effectLst/>
                <a:latin typeface="+mj-lt"/>
              </a:rPr>
              <a:t> di Torino, Corso Duca </a:t>
            </a:r>
            <a:r>
              <a:rPr lang="en-GB" sz="1000" b="0" i="1" dirty="0" err="1">
                <a:effectLst/>
                <a:latin typeface="+mj-lt"/>
              </a:rPr>
              <a:t>degli</a:t>
            </a:r>
            <a:r>
              <a:rPr lang="en-GB" sz="1000" b="0" i="1" dirty="0">
                <a:effectLst/>
                <a:latin typeface="+mj-lt"/>
              </a:rPr>
              <a:t> Abruzzi 24, 10129 Turin, Italy. francesco.saretto@polito.it</a:t>
            </a:r>
          </a:p>
        </p:txBody>
      </p:sp>
      <p:pic>
        <p:nvPicPr>
          <p:cNvPr id="17" name="Immagine 6" descr="Immagine che contiene Oggetto astronomico, oscurità, Evento celeste, nero&#10;&#10;Descrizione generata automaticamente">
            <a:hlinkClick r:id="rId2" action="ppaction://hlinksldjump"/>
            <a:extLst>
              <a:ext uri="{FF2B5EF4-FFF2-40B4-BE49-F238E27FC236}">
                <a16:creationId xmlns:a16="http://schemas.microsoft.com/office/drawing/2014/main" id="{373016DF-9985-78A5-94D5-9F6028D8A4B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7003" y="267511"/>
            <a:ext cx="1370080" cy="603660"/>
          </a:xfrm>
          <a:prstGeom prst="rect">
            <a:avLst/>
          </a:prstGeom>
        </p:spPr>
      </p:pic>
      <p:pic>
        <p:nvPicPr>
          <p:cNvPr id="18" name="Picture 17" descr="A screen shot of a computer&#10;&#10;AI-generated content may be incorrect.">
            <a:extLst>
              <a:ext uri="{FF2B5EF4-FFF2-40B4-BE49-F238E27FC236}">
                <a16:creationId xmlns:a16="http://schemas.microsoft.com/office/drawing/2014/main" id="{B0D22E8D-6BA1-A387-EA21-CED5C65082B7}"/>
              </a:ext>
            </a:extLst>
          </p:cNvPr>
          <p:cNvPicPr>
            <a:picLocks noChangeAspect="1"/>
          </p:cNvPicPr>
          <p:nvPr/>
        </p:nvPicPr>
        <p:blipFill>
          <a:blip r:embed="rId4">
            <a:extLst>
              <a:ext uri="{28A0092B-C50C-407E-A947-70E740481C1C}">
                <a14:useLocalDpi xmlns:a14="http://schemas.microsoft.com/office/drawing/2010/main" val="0"/>
              </a:ext>
            </a:extLst>
          </a:blip>
          <a:srcRect r="44152" b="-1599"/>
          <a:stretch/>
        </p:blipFill>
        <p:spPr>
          <a:xfrm>
            <a:off x="10308092" y="290813"/>
            <a:ext cx="1536905" cy="572637"/>
          </a:xfrm>
          <a:prstGeom prst="rect">
            <a:avLst/>
          </a:prstGeom>
        </p:spPr>
      </p:pic>
      <p:cxnSp>
        <p:nvCxnSpPr>
          <p:cNvPr id="21" name="Straight Connector 20">
            <a:extLst>
              <a:ext uri="{FF2B5EF4-FFF2-40B4-BE49-F238E27FC236}">
                <a16:creationId xmlns:a16="http://schemas.microsoft.com/office/drawing/2014/main" id="{5CA444E9-2905-2A53-C934-AED31BAA5E01}"/>
              </a:ext>
            </a:extLst>
          </p:cNvPr>
          <p:cNvCxnSpPr>
            <a:cxnSpLocks/>
          </p:cNvCxnSpPr>
          <p:nvPr/>
        </p:nvCxnSpPr>
        <p:spPr>
          <a:xfrm>
            <a:off x="2421536" y="863214"/>
            <a:ext cx="7715983" cy="0"/>
          </a:xfrm>
          <a:prstGeom prst="line">
            <a:avLst/>
          </a:prstGeom>
          <a:ln w="12700"/>
        </p:spPr>
        <p:style>
          <a:lnRef idx="2">
            <a:schemeClr val="dk1"/>
          </a:lnRef>
          <a:fillRef idx="0">
            <a:schemeClr val="dk1"/>
          </a:fillRef>
          <a:effectRef idx="1">
            <a:schemeClr val="dk1"/>
          </a:effectRef>
          <a:fontRef idx="minor">
            <a:schemeClr val="tx1"/>
          </a:fontRef>
        </p:style>
      </p:cxnSp>
      <p:pic>
        <p:nvPicPr>
          <p:cNvPr id="29" name="Picture 28" descr="A map of a river&#10;&#10;AI-generated content may be incorrect.">
            <a:extLst>
              <a:ext uri="{FF2B5EF4-FFF2-40B4-BE49-F238E27FC236}">
                <a16:creationId xmlns:a16="http://schemas.microsoft.com/office/drawing/2014/main" id="{392ECF28-F257-A2CF-B875-3FE7EB2F70F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5048" y="1584080"/>
            <a:ext cx="5141897" cy="3636129"/>
          </a:xfrm>
          <a:prstGeom prst="rect">
            <a:avLst/>
          </a:prstGeom>
          <a:ln w="12700">
            <a:solidFill>
              <a:schemeClr val="tx1"/>
            </a:solidFill>
          </a:ln>
        </p:spPr>
      </p:pic>
      <p:pic>
        <p:nvPicPr>
          <p:cNvPr id="33" name="Picture 32" descr="A map of a region&#10;&#10;AI-generated content may be incorrect.">
            <a:extLst>
              <a:ext uri="{FF2B5EF4-FFF2-40B4-BE49-F238E27FC236}">
                <a16:creationId xmlns:a16="http://schemas.microsoft.com/office/drawing/2014/main" id="{67A6E87D-BE33-A283-FFBD-3BB7E46DC85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98623" y="3624275"/>
            <a:ext cx="1258322" cy="889831"/>
          </a:xfrm>
          <a:prstGeom prst="rect">
            <a:avLst/>
          </a:prstGeom>
          <a:ln>
            <a:solidFill>
              <a:schemeClr val="tx1"/>
            </a:solidFill>
          </a:ln>
        </p:spPr>
      </p:pic>
      <p:pic>
        <p:nvPicPr>
          <p:cNvPr id="37" name="Picture 36" descr="A map of a river&#10;&#10;AI-generated content may be incorrect.">
            <a:extLst>
              <a:ext uri="{FF2B5EF4-FFF2-40B4-BE49-F238E27FC236}">
                <a16:creationId xmlns:a16="http://schemas.microsoft.com/office/drawing/2014/main" id="{AEE70A0F-4EB8-DA1D-3146-7A26532FF08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235057" y="1584080"/>
            <a:ext cx="5141897" cy="3636130"/>
          </a:xfrm>
          <a:prstGeom prst="rect">
            <a:avLst/>
          </a:prstGeom>
          <a:ln w="12700">
            <a:solidFill>
              <a:schemeClr val="tx1"/>
            </a:solidFill>
          </a:ln>
        </p:spPr>
      </p:pic>
      <p:sp>
        <p:nvSpPr>
          <p:cNvPr id="2" name="TextBox 1">
            <a:extLst>
              <a:ext uri="{FF2B5EF4-FFF2-40B4-BE49-F238E27FC236}">
                <a16:creationId xmlns:a16="http://schemas.microsoft.com/office/drawing/2014/main" id="{DBEA401B-10BB-A7AA-C89E-B481D78061FF}"/>
              </a:ext>
            </a:extLst>
          </p:cNvPr>
          <p:cNvSpPr txBox="1"/>
          <p:nvPr/>
        </p:nvSpPr>
        <p:spPr>
          <a:xfrm>
            <a:off x="1301017" y="5702398"/>
            <a:ext cx="2563675" cy="584775"/>
          </a:xfrm>
          <a:prstGeom prst="rect">
            <a:avLst/>
          </a:prstGeom>
          <a:noFill/>
        </p:spPr>
        <p:txBody>
          <a:bodyPr wrap="square" rtlCol="0">
            <a:spAutoFit/>
          </a:bodyPr>
          <a:lstStyle/>
          <a:p>
            <a:pPr algn="ctr"/>
            <a:r>
              <a:rPr lang="en-GB" sz="1400" b="1" dirty="0">
                <a:solidFill>
                  <a:schemeClr val="bg2"/>
                </a:solidFill>
                <a:latin typeface="+mj-lt"/>
              </a:rPr>
              <a:t> </a:t>
            </a:r>
            <a:r>
              <a:rPr lang="en-GB" sz="1600" b="1" dirty="0">
                <a:solidFill>
                  <a:schemeClr val="bg2"/>
                </a:solidFill>
                <a:latin typeface="+mj-lt"/>
              </a:rPr>
              <a:t>1. Gridded products evaluation</a:t>
            </a:r>
          </a:p>
        </p:txBody>
      </p:sp>
      <p:sp>
        <p:nvSpPr>
          <p:cNvPr id="3" name="TextBox 2">
            <a:extLst>
              <a:ext uri="{FF2B5EF4-FFF2-40B4-BE49-F238E27FC236}">
                <a16:creationId xmlns:a16="http://schemas.microsoft.com/office/drawing/2014/main" id="{A4468711-5B87-EA15-48B1-99EED8CD1895}"/>
              </a:ext>
            </a:extLst>
          </p:cNvPr>
          <p:cNvSpPr txBox="1"/>
          <p:nvPr/>
        </p:nvSpPr>
        <p:spPr>
          <a:xfrm>
            <a:off x="4216379" y="5702398"/>
            <a:ext cx="3353324" cy="584775"/>
          </a:xfrm>
          <a:prstGeom prst="rect">
            <a:avLst/>
          </a:prstGeom>
          <a:noFill/>
        </p:spPr>
        <p:txBody>
          <a:bodyPr wrap="square" rtlCol="0">
            <a:spAutoFit/>
          </a:bodyPr>
          <a:lstStyle/>
          <a:p>
            <a:pPr algn="ctr"/>
            <a:r>
              <a:rPr lang="en-GB" sz="1400" b="1" dirty="0">
                <a:solidFill>
                  <a:schemeClr val="bg2"/>
                </a:solidFill>
                <a:latin typeface="+mj-lt"/>
              </a:rPr>
              <a:t> </a:t>
            </a:r>
            <a:r>
              <a:rPr lang="en-GB" sz="1600" b="1" dirty="0">
                <a:solidFill>
                  <a:schemeClr val="bg2"/>
                </a:solidFill>
                <a:latin typeface="+mj-lt"/>
              </a:rPr>
              <a:t>2. </a:t>
            </a:r>
            <a:r>
              <a:rPr lang="en-GB" sz="1600" b="1" dirty="0" err="1">
                <a:solidFill>
                  <a:schemeClr val="bg2"/>
                </a:solidFill>
                <a:latin typeface="+mj-lt"/>
              </a:rPr>
              <a:t>Metastatistical</a:t>
            </a:r>
            <a:r>
              <a:rPr lang="en-GB" sz="1600" b="1" dirty="0">
                <a:solidFill>
                  <a:schemeClr val="bg2"/>
                </a:solidFill>
                <a:latin typeface="+mj-lt"/>
              </a:rPr>
              <a:t> Extreme Value Analysis</a:t>
            </a:r>
          </a:p>
        </p:txBody>
      </p:sp>
      <p:sp>
        <p:nvSpPr>
          <p:cNvPr id="8" name="TextBox 7">
            <a:extLst>
              <a:ext uri="{FF2B5EF4-FFF2-40B4-BE49-F238E27FC236}">
                <a16:creationId xmlns:a16="http://schemas.microsoft.com/office/drawing/2014/main" id="{41F97DCD-3E0A-A573-036A-D700D3309EE7}"/>
              </a:ext>
            </a:extLst>
          </p:cNvPr>
          <p:cNvSpPr txBox="1"/>
          <p:nvPr/>
        </p:nvSpPr>
        <p:spPr>
          <a:xfrm>
            <a:off x="7624960" y="5702398"/>
            <a:ext cx="3078726" cy="584775"/>
          </a:xfrm>
          <a:prstGeom prst="rect">
            <a:avLst/>
          </a:prstGeom>
          <a:noFill/>
        </p:spPr>
        <p:txBody>
          <a:bodyPr wrap="square" rtlCol="0">
            <a:spAutoFit/>
          </a:bodyPr>
          <a:lstStyle/>
          <a:p>
            <a:pPr algn="ctr"/>
            <a:r>
              <a:rPr lang="en-GB" sz="1400" b="1" dirty="0">
                <a:solidFill>
                  <a:schemeClr val="bg2"/>
                </a:solidFill>
                <a:latin typeface="+mj-lt"/>
              </a:rPr>
              <a:t>  </a:t>
            </a:r>
            <a:r>
              <a:rPr lang="en-GB" sz="1600" b="1" dirty="0">
                <a:solidFill>
                  <a:schemeClr val="bg2"/>
                </a:solidFill>
                <a:latin typeface="+mj-lt"/>
              </a:rPr>
              <a:t>3. Pixel – by – pixel DDF curve computation</a:t>
            </a:r>
          </a:p>
        </p:txBody>
      </p:sp>
      <p:sp>
        <p:nvSpPr>
          <p:cNvPr id="11" name="Arrow: Curved Right 10">
            <a:extLst>
              <a:ext uri="{FF2B5EF4-FFF2-40B4-BE49-F238E27FC236}">
                <a16:creationId xmlns:a16="http://schemas.microsoft.com/office/drawing/2014/main" id="{CF18009A-9E01-A1DB-EFC4-32A0A57ACD30}"/>
              </a:ext>
            </a:extLst>
          </p:cNvPr>
          <p:cNvSpPr/>
          <p:nvPr/>
        </p:nvSpPr>
        <p:spPr>
          <a:xfrm>
            <a:off x="272107" y="5031031"/>
            <a:ext cx="438015" cy="1075479"/>
          </a:xfrm>
          <a:prstGeom prst="curvedRight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a:solidFill>
                <a:schemeClr val="tx1"/>
              </a:solidFill>
            </a:endParaRPr>
          </a:p>
        </p:txBody>
      </p:sp>
      <p:sp>
        <p:nvSpPr>
          <p:cNvPr id="14" name="Rectangle 13">
            <a:extLst>
              <a:ext uri="{FF2B5EF4-FFF2-40B4-BE49-F238E27FC236}">
                <a16:creationId xmlns:a16="http://schemas.microsoft.com/office/drawing/2014/main" id="{7A75AE47-84A8-F2BB-8E13-556FECEC7B06}"/>
              </a:ext>
            </a:extLst>
          </p:cNvPr>
          <p:cNvSpPr/>
          <p:nvPr/>
        </p:nvSpPr>
        <p:spPr>
          <a:xfrm>
            <a:off x="1061809" y="5638476"/>
            <a:ext cx="10068382" cy="741300"/>
          </a:xfrm>
          <a:prstGeom prst="rect">
            <a:avLst/>
          </a:prstGeom>
          <a:no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Top Corners Rounded 14">
            <a:extLst>
              <a:ext uri="{FF2B5EF4-FFF2-40B4-BE49-F238E27FC236}">
                <a16:creationId xmlns:a16="http://schemas.microsoft.com/office/drawing/2014/main" id="{4D421268-FC25-2C26-1CFD-99A04FD4A7D7}"/>
              </a:ext>
            </a:extLst>
          </p:cNvPr>
          <p:cNvSpPr/>
          <p:nvPr/>
        </p:nvSpPr>
        <p:spPr>
          <a:xfrm>
            <a:off x="1061808" y="5406962"/>
            <a:ext cx="2900122" cy="227771"/>
          </a:xfrm>
          <a:prstGeom prst="round2Same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sz="1400" dirty="0">
                <a:solidFill>
                  <a:schemeClr val="tx2"/>
                </a:solidFill>
              </a:rPr>
              <a:t>Methods</a:t>
            </a:r>
          </a:p>
        </p:txBody>
      </p:sp>
      <p:sp>
        <p:nvSpPr>
          <p:cNvPr id="16" name="Rectangle 15">
            <a:extLst>
              <a:ext uri="{FF2B5EF4-FFF2-40B4-BE49-F238E27FC236}">
                <a16:creationId xmlns:a16="http://schemas.microsoft.com/office/drawing/2014/main" id="{03347AD1-17E7-4176-B8B6-B23D48EEF7A1}"/>
              </a:ext>
            </a:extLst>
          </p:cNvPr>
          <p:cNvSpPr/>
          <p:nvPr/>
        </p:nvSpPr>
        <p:spPr>
          <a:xfrm>
            <a:off x="10372725" y="2462213"/>
            <a:ext cx="366713" cy="35242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1E30125D-D74D-4EB8-6034-8C8A6D74E760}"/>
              </a:ext>
            </a:extLst>
          </p:cNvPr>
          <p:cNvSpPr/>
          <p:nvPr/>
        </p:nvSpPr>
        <p:spPr>
          <a:xfrm>
            <a:off x="10525125" y="2614613"/>
            <a:ext cx="366713" cy="35242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85563DCA-7DBA-3B5D-BF16-FAA17F6070DC}"/>
              </a:ext>
            </a:extLst>
          </p:cNvPr>
          <p:cNvSpPr/>
          <p:nvPr/>
        </p:nvSpPr>
        <p:spPr>
          <a:xfrm>
            <a:off x="10677525" y="2767013"/>
            <a:ext cx="366713" cy="35242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3331D8B4-50AF-AFF7-DB88-BAAAA09E7D9A}"/>
              </a:ext>
            </a:extLst>
          </p:cNvPr>
          <p:cNvSpPr/>
          <p:nvPr/>
        </p:nvSpPr>
        <p:spPr>
          <a:xfrm>
            <a:off x="8980966" y="2790825"/>
            <a:ext cx="366713" cy="35242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D239F69F-BA85-93A7-2B77-80386B7EAB7A}"/>
              </a:ext>
            </a:extLst>
          </p:cNvPr>
          <p:cNvSpPr/>
          <p:nvPr/>
        </p:nvSpPr>
        <p:spPr>
          <a:xfrm>
            <a:off x="10829925" y="2919413"/>
            <a:ext cx="366713" cy="35242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 name="Straight Arrow Connector 4">
            <a:extLst>
              <a:ext uri="{FF2B5EF4-FFF2-40B4-BE49-F238E27FC236}">
                <a16:creationId xmlns:a16="http://schemas.microsoft.com/office/drawing/2014/main" id="{2B296B69-7A3B-F02C-6010-2287CB95DE48}"/>
              </a:ext>
            </a:extLst>
          </p:cNvPr>
          <p:cNvCxnSpPr>
            <a:cxnSpLocks/>
          </p:cNvCxnSpPr>
          <p:nvPr/>
        </p:nvCxnSpPr>
        <p:spPr>
          <a:xfrm>
            <a:off x="10551813" y="2628236"/>
            <a:ext cx="106739" cy="579416"/>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pic>
        <p:nvPicPr>
          <p:cNvPr id="6" name="Picture 5" descr="A graph of different colored lines&#10;&#10;AI-generated content may be incorrect.">
            <a:extLst>
              <a:ext uri="{FF2B5EF4-FFF2-40B4-BE49-F238E27FC236}">
                <a16:creationId xmlns:a16="http://schemas.microsoft.com/office/drawing/2014/main" id="{5554BE38-4BF3-E6FA-D98E-E3381581155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275227" y="3207172"/>
            <a:ext cx="2766650" cy="1574516"/>
          </a:xfrm>
          <a:prstGeom prst="rect">
            <a:avLst/>
          </a:prstGeom>
          <a:ln>
            <a:solidFill>
              <a:schemeClr val="tx1"/>
            </a:solidFill>
          </a:ln>
        </p:spPr>
      </p:pic>
      <p:sp>
        <p:nvSpPr>
          <p:cNvPr id="7" name="Arrow: Right 6">
            <a:hlinkClick r:id="rId9" action="ppaction://hlinksldjump"/>
            <a:extLst>
              <a:ext uri="{FF2B5EF4-FFF2-40B4-BE49-F238E27FC236}">
                <a16:creationId xmlns:a16="http://schemas.microsoft.com/office/drawing/2014/main" id="{7BB3C7B3-4642-22C4-81A5-7260E2CB6C8F}"/>
              </a:ext>
            </a:extLst>
          </p:cNvPr>
          <p:cNvSpPr/>
          <p:nvPr/>
        </p:nvSpPr>
        <p:spPr>
          <a:xfrm flipH="1">
            <a:off x="11867431" y="3283195"/>
            <a:ext cx="104924" cy="4571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Arrow: Curved Right 8">
            <a:extLst>
              <a:ext uri="{FF2B5EF4-FFF2-40B4-BE49-F238E27FC236}">
                <a16:creationId xmlns:a16="http://schemas.microsoft.com/office/drawing/2014/main" id="{4AEAD2F6-799A-8DCC-2C86-15A342325292}"/>
              </a:ext>
            </a:extLst>
          </p:cNvPr>
          <p:cNvSpPr/>
          <p:nvPr/>
        </p:nvSpPr>
        <p:spPr>
          <a:xfrm rot="10800000">
            <a:off x="11481878" y="4992878"/>
            <a:ext cx="438015" cy="1001907"/>
          </a:xfrm>
          <a:prstGeom prst="curvedRight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a:solidFill>
                <a:schemeClr val="tx1"/>
              </a:solidFill>
            </a:endParaRPr>
          </a:p>
        </p:txBody>
      </p:sp>
      <p:sp>
        <p:nvSpPr>
          <p:cNvPr id="24" name="TextBox 23">
            <a:extLst>
              <a:ext uri="{FF2B5EF4-FFF2-40B4-BE49-F238E27FC236}">
                <a16:creationId xmlns:a16="http://schemas.microsoft.com/office/drawing/2014/main" id="{6BE9C6A0-4C1B-155C-DE80-93C5610C3B36}"/>
              </a:ext>
            </a:extLst>
          </p:cNvPr>
          <p:cNvSpPr txBox="1"/>
          <p:nvPr/>
        </p:nvSpPr>
        <p:spPr>
          <a:xfrm>
            <a:off x="1438488" y="1213565"/>
            <a:ext cx="3882341" cy="338554"/>
          </a:xfrm>
          <a:prstGeom prst="rect">
            <a:avLst/>
          </a:prstGeom>
          <a:noFill/>
        </p:spPr>
        <p:txBody>
          <a:bodyPr wrap="square" rtlCol="0">
            <a:spAutoFit/>
          </a:bodyPr>
          <a:lstStyle/>
          <a:p>
            <a:pPr algn="ctr"/>
            <a:r>
              <a:rPr lang="en-GB" sz="1600" dirty="0">
                <a:latin typeface="+mj-lt"/>
              </a:rPr>
              <a:t>From</a:t>
            </a:r>
            <a:r>
              <a:rPr lang="en-GB" sz="1200" b="1" dirty="0">
                <a:latin typeface="+mj-lt"/>
              </a:rPr>
              <a:t> </a:t>
            </a:r>
            <a:r>
              <a:rPr lang="en-GB" sz="1600" b="1" dirty="0">
                <a:latin typeface="+mj-lt"/>
              </a:rPr>
              <a:t>Daily Point Rainfall Measurements</a:t>
            </a:r>
          </a:p>
        </p:txBody>
      </p:sp>
      <p:sp>
        <p:nvSpPr>
          <p:cNvPr id="25" name="TextBox 24">
            <a:extLst>
              <a:ext uri="{FF2B5EF4-FFF2-40B4-BE49-F238E27FC236}">
                <a16:creationId xmlns:a16="http://schemas.microsoft.com/office/drawing/2014/main" id="{22C6463C-886E-8E4B-5833-066DC02CC689}"/>
              </a:ext>
            </a:extLst>
          </p:cNvPr>
          <p:cNvSpPr txBox="1"/>
          <p:nvPr/>
        </p:nvSpPr>
        <p:spPr>
          <a:xfrm>
            <a:off x="7319129" y="1213565"/>
            <a:ext cx="2973752" cy="338554"/>
          </a:xfrm>
          <a:prstGeom prst="rect">
            <a:avLst/>
          </a:prstGeom>
          <a:noFill/>
        </p:spPr>
        <p:txBody>
          <a:bodyPr wrap="square" rtlCol="0">
            <a:spAutoFit/>
          </a:bodyPr>
          <a:lstStyle/>
          <a:p>
            <a:pPr algn="ctr"/>
            <a:r>
              <a:rPr lang="en-GB" sz="1600" dirty="0">
                <a:latin typeface="+mj-lt"/>
              </a:rPr>
              <a:t>To</a:t>
            </a:r>
            <a:r>
              <a:rPr lang="en-GB" sz="1400" b="1" dirty="0">
                <a:latin typeface="+mj-lt"/>
              </a:rPr>
              <a:t> </a:t>
            </a:r>
            <a:r>
              <a:rPr lang="en-GB" sz="1600" b="1" dirty="0">
                <a:latin typeface="+mj-lt"/>
              </a:rPr>
              <a:t>Gridded Sub-Daily Extremes</a:t>
            </a:r>
          </a:p>
        </p:txBody>
      </p:sp>
    </p:spTree>
    <p:extLst>
      <p:ext uri="{BB962C8B-B14F-4D97-AF65-F5344CB8AC3E}">
        <p14:creationId xmlns:p14="http://schemas.microsoft.com/office/powerpoint/2010/main" val="38604037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02CE0A-4C3A-E40D-B816-7497A2B6B063}"/>
            </a:ext>
          </a:extLst>
        </p:cNvPr>
        <p:cNvGrpSpPr/>
        <p:nvPr/>
      </p:nvGrpSpPr>
      <p:grpSpPr>
        <a:xfrm>
          <a:off x="0" y="0"/>
          <a:ext cx="0" cy="0"/>
          <a:chOff x="0" y="0"/>
          <a:chExt cx="0" cy="0"/>
        </a:xfrm>
      </p:grpSpPr>
      <p:sp>
        <p:nvSpPr>
          <p:cNvPr id="10" name="Rectangle 3">
            <a:extLst>
              <a:ext uri="{FF2B5EF4-FFF2-40B4-BE49-F238E27FC236}">
                <a16:creationId xmlns:a16="http://schemas.microsoft.com/office/drawing/2014/main" id="{08A4D1CC-75FA-51E1-717E-F94CCB052BB6}"/>
              </a:ext>
            </a:extLst>
          </p:cNvPr>
          <p:cNvSpPr>
            <a:spLocks noChangeArrowheads="1"/>
          </p:cNvSpPr>
          <p:nvPr/>
        </p:nvSpPr>
        <p:spPr bwMode="auto">
          <a:xfrm>
            <a:off x="1513561" y="759"/>
            <a:ext cx="9104593" cy="6309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ts val="600"/>
              </a:spcAft>
              <a:buClrTx/>
              <a:buSzTx/>
              <a:buFontTx/>
              <a:buNone/>
              <a:tabLst/>
            </a:pPr>
            <a:r>
              <a:rPr kumimoji="0" lang="en-US" altLang="en-US" sz="1600" b="1" i="0" u="none" strike="noStrike" cap="none" normalizeH="0" baseline="0" dirty="0">
                <a:ln>
                  <a:noFill/>
                </a:ln>
                <a:solidFill>
                  <a:schemeClr val="tx1"/>
                </a:solidFill>
                <a:effectLst/>
                <a:latin typeface="+mj-lt"/>
              </a:rPr>
              <a:t>Mapping precipitation extremes for pluvial flood risk management in the Sirba river basin, Burkina Faso</a:t>
            </a:r>
          </a:p>
          <a:p>
            <a:pPr marL="0" marR="0" lvl="0" indent="0" algn="ctr" defTabSz="914400" rtl="0" eaLnBrk="0" fontAlgn="base" latinLnBrk="0" hangingPunct="0">
              <a:lnSpc>
                <a:spcPct val="100000"/>
              </a:lnSpc>
              <a:spcBef>
                <a:spcPct val="0"/>
              </a:spcBef>
              <a:spcAft>
                <a:spcPts val="600"/>
              </a:spcAft>
              <a:buClrTx/>
              <a:buSzTx/>
              <a:buFontTx/>
              <a:buNone/>
              <a:tabLst/>
            </a:pPr>
            <a:r>
              <a:rPr lang="en-US" altLang="en-US" sz="1400" dirty="0">
                <a:latin typeface="+mj-lt"/>
              </a:rPr>
              <a:t>Francesco Saretto¹ and Daniele Ganora¹</a:t>
            </a:r>
            <a:endParaRPr lang="en-GB" altLang="en-US" sz="1400" dirty="0">
              <a:latin typeface="+mj-lt"/>
            </a:endParaRPr>
          </a:p>
        </p:txBody>
      </p:sp>
      <p:sp>
        <p:nvSpPr>
          <p:cNvPr id="12" name="TextBox 11">
            <a:extLst>
              <a:ext uri="{FF2B5EF4-FFF2-40B4-BE49-F238E27FC236}">
                <a16:creationId xmlns:a16="http://schemas.microsoft.com/office/drawing/2014/main" id="{CC15E720-FEEB-7719-7D3E-31BCAB343AF7}"/>
              </a:ext>
            </a:extLst>
          </p:cNvPr>
          <p:cNvSpPr txBox="1"/>
          <p:nvPr/>
        </p:nvSpPr>
        <p:spPr>
          <a:xfrm>
            <a:off x="1648939" y="615864"/>
            <a:ext cx="8819685" cy="246221"/>
          </a:xfrm>
          <a:prstGeom prst="rect">
            <a:avLst/>
          </a:prstGeom>
          <a:noFill/>
        </p:spPr>
        <p:txBody>
          <a:bodyPr wrap="square" rtlCol="0">
            <a:spAutoFit/>
          </a:bodyPr>
          <a:lstStyle/>
          <a:p>
            <a:pPr algn="ctr"/>
            <a:r>
              <a:rPr lang="en-GB" sz="1000" i="1" dirty="0">
                <a:latin typeface="+mj-lt"/>
              </a:rPr>
              <a:t>¹</a:t>
            </a:r>
            <a:r>
              <a:rPr lang="en-GB" sz="1000" b="0" i="1" dirty="0">
                <a:effectLst/>
                <a:latin typeface="+mj-lt"/>
              </a:rPr>
              <a:t>Department of Environmental, Land and Infrastructure Engineering, </a:t>
            </a:r>
            <a:r>
              <a:rPr lang="en-GB" sz="1000" b="0" i="1" dirty="0" err="1">
                <a:effectLst/>
                <a:latin typeface="+mj-lt"/>
              </a:rPr>
              <a:t>Politecnico</a:t>
            </a:r>
            <a:r>
              <a:rPr lang="en-GB" sz="1000" b="0" i="1" dirty="0">
                <a:effectLst/>
                <a:latin typeface="+mj-lt"/>
              </a:rPr>
              <a:t> di Torino, Corso Duca </a:t>
            </a:r>
            <a:r>
              <a:rPr lang="en-GB" sz="1000" b="0" i="1" dirty="0" err="1">
                <a:effectLst/>
                <a:latin typeface="+mj-lt"/>
              </a:rPr>
              <a:t>degli</a:t>
            </a:r>
            <a:r>
              <a:rPr lang="en-GB" sz="1000" b="0" i="1" dirty="0">
                <a:effectLst/>
                <a:latin typeface="+mj-lt"/>
              </a:rPr>
              <a:t> Abruzzi 24, 10129 Turin, Italy. francesco.saretto@polito.it</a:t>
            </a:r>
          </a:p>
        </p:txBody>
      </p:sp>
      <p:pic>
        <p:nvPicPr>
          <p:cNvPr id="17" name="Immagine 6" descr="Immagine che contiene Oggetto astronomico, oscurità, Evento celeste, nero&#10;&#10;Descrizione generata automaticamente">
            <a:hlinkClick r:id="rId2" action="ppaction://hlinksldjump"/>
            <a:extLst>
              <a:ext uri="{FF2B5EF4-FFF2-40B4-BE49-F238E27FC236}">
                <a16:creationId xmlns:a16="http://schemas.microsoft.com/office/drawing/2014/main" id="{751CF525-3A3A-539D-19EA-9CACEBD738A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7003" y="267511"/>
            <a:ext cx="1370080" cy="603660"/>
          </a:xfrm>
          <a:prstGeom prst="rect">
            <a:avLst/>
          </a:prstGeom>
        </p:spPr>
      </p:pic>
      <p:pic>
        <p:nvPicPr>
          <p:cNvPr id="18" name="Picture 17" descr="A screen shot of a computer&#10;&#10;AI-generated content may be incorrect.">
            <a:extLst>
              <a:ext uri="{FF2B5EF4-FFF2-40B4-BE49-F238E27FC236}">
                <a16:creationId xmlns:a16="http://schemas.microsoft.com/office/drawing/2014/main" id="{9AD8041B-F955-738E-8268-D1214B7A8B7F}"/>
              </a:ext>
            </a:extLst>
          </p:cNvPr>
          <p:cNvPicPr>
            <a:picLocks noChangeAspect="1"/>
          </p:cNvPicPr>
          <p:nvPr/>
        </p:nvPicPr>
        <p:blipFill>
          <a:blip r:embed="rId4">
            <a:extLst>
              <a:ext uri="{28A0092B-C50C-407E-A947-70E740481C1C}">
                <a14:useLocalDpi xmlns:a14="http://schemas.microsoft.com/office/drawing/2010/main" val="0"/>
              </a:ext>
            </a:extLst>
          </a:blip>
          <a:srcRect r="44152" b="-1599"/>
          <a:stretch/>
        </p:blipFill>
        <p:spPr>
          <a:xfrm>
            <a:off x="10308092" y="290813"/>
            <a:ext cx="1536905" cy="572637"/>
          </a:xfrm>
          <a:prstGeom prst="rect">
            <a:avLst/>
          </a:prstGeom>
        </p:spPr>
      </p:pic>
      <p:cxnSp>
        <p:nvCxnSpPr>
          <p:cNvPr id="21" name="Straight Connector 20">
            <a:extLst>
              <a:ext uri="{FF2B5EF4-FFF2-40B4-BE49-F238E27FC236}">
                <a16:creationId xmlns:a16="http://schemas.microsoft.com/office/drawing/2014/main" id="{C9B20298-E2CD-59A4-3A96-247339E9FFB3}"/>
              </a:ext>
            </a:extLst>
          </p:cNvPr>
          <p:cNvCxnSpPr>
            <a:cxnSpLocks/>
          </p:cNvCxnSpPr>
          <p:nvPr/>
        </p:nvCxnSpPr>
        <p:spPr>
          <a:xfrm>
            <a:off x="2421536" y="863214"/>
            <a:ext cx="7715983" cy="0"/>
          </a:xfrm>
          <a:prstGeom prst="line">
            <a:avLst/>
          </a:prstGeom>
          <a:ln w="12700"/>
        </p:spPr>
        <p:style>
          <a:lnRef idx="2">
            <a:schemeClr val="dk1"/>
          </a:lnRef>
          <a:fillRef idx="0">
            <a:schemeClr val="dk1"/>
          </a:fillRef>
          <a:effectRef idx="1">
            <a:schemeClr val="dk1"/>
          </a:effectRef>
          <a:fontRef idx="minor">
            <a:schemeClr val="tx1"/>
          </a:fontRef>
        </p:style>
      </p:cxnSp>
      <p:pic>
        <p:nvPicPr>
          <p:cNvPr id="29" name="Picture 28" descr="A map of a river&#10;&#10;AI-generated content may be incorrect.">
            <a:extLst>
              <a:ext uri="{FF2B5EF4-FFF2-40B4-BE49-F238E27FC236}">
                <a16:creationId xmlns:a16="http://schemas.microsoft.com/office/drawing/2014/main" id="{4ABF152C-35D1-67CB-3581-FE73CE2AD7F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5048" y="1584080"/>
            <a:ext cx="5141897" cy="3636129"/>
          </a:xfrm>
          <a:prstGeom prst="rect">
            <a:avLst/>
          </a:prstGeom>
          <a:ln w="12700">
            <a:solidFill>
              <a:schemeClr val="tx1"/>
            </a:solidFill>
          </a:ln>
        </p:spPr>
      </p:pic>
      <p:pic>
        <p:nvPicPr>
          <p:cNvPr id="33" name="Picture 32" descr="A map of a region&#10;&#10;AI-generated content may be incorrect.">
            <a:extLst>
              <a:ext uri="{FF2B5EF4-FFF2-40B4-BE49-F238E27FC236}">
                <a16:creationId xmlns:a16="http://schemas.microsoft.com/office/drawing/2014/main" id="{1F825738-C7F0-7D1B-D98F-5FBB0948D2F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98623" y="3624275"/>
            <a:ext cx="1258322" cy="889831"/>
          </a:xfrm>
          <a:prstGeom prst="rect">
            <a:avLst/>
          </a:prstGeom>
          <a:ln>
            <a:solidFill>
              <a:schemeClr val="tx1"/>
            </a:solidFill>
          </a:ln>
        </p:spPr>
      </p:pic>
      <p:pic>
        <p:nvPicPr>
          <p:cNvPr id="37" name="Picture 36" descr="A map of a river&#10;&#10;AI-generated content may be incorrect.">
            <a:extLst>
              <a:ext uri="{FF2B5EF4-FFF2-40B4-BE49-F238E27FC236}">
                <a16:creationId xmlns:a16="http://schemas.microsoft.com/office/drawing/2014/main" id="{3CB1D71D-7DFB-05A6-6BAF-B66062CA374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235057" y="1584080"/>
            <a:ext cx="5141897" cy="3636130"/>
          </a:xfrm>
          <a:prstGeom prst="rect">
            <a:avLst/>
          </a:prstGeom>
          <a:ln w="12700">
            <a:solidFill>
              <a:schemeClr val="tx1"/>
            </a:solidFill>
          </a:ln>
        </p:spPr>
      </p:pic>
      <p:sp>
        <p:nvSpPr>
          <p:cNvPr id="2" name="TextBox 1">
            <a:extLst>
              <a:ext uri="{FF2B5EF4-FFF2-40B4-BE49-F238E27FC236}">
                <a16:creationId xmlns:a16="http://schemas.microsoft.com/office/drawing/2014/main" id="{584C8512-D793-D2A2-FF05-433EA8937F60}"/>
              </a:ext>
            </a:extLst>
          </p:cNvPr>
          <p:cNvSpPr txBox="1"/>
          <p:nvPr/>
        </p:nvSpPr>
        <p:spPr>
          <a:xfrm>
            <a:off x="1301017" y="5702398"/>
            <a:ext cx="2563675" cy="584775"/>
          </a:xfrm>
          <a:prstGeom prst="rect">
            <a:avLst/>
          </a:prstGeom>
          <a:noFill/>
        </p:spPr>
        <p:txBody>
          <a:bodyPr wrap="square" rtlCol="0">
            <a:spAutoFit/>
          </a:bodyPr>
          <a:lstStyle/>
          <a:p>
            <a:pPr algn="ctr"/>
            <a:r>
              <a:rPr lang="en-GB" sz="1400" b="1" dirty="0">
                <a:solidFill>
                  <a:schemeClr val="bg2"/>
                </a:solidFill>
                <a:latin typeface="+mj-lt"/>
              </a:rPr>
              <a:t> </a:t>
            </a:r>
            <a:r>
              <a:rPr lang="en-GB" sz="1600" b="1" dirty="0">
                <a:solidFill>
                  <a:schemeClr val="bg2"/>
                </a:solidFill>
                <a:latin typeface="+mj-lt"/>
              </a:rPr>
              <a:t>1. Gridded products evaluation</a:t>
            </a:r>
          </a:p>
        </p:txBody>
      </p:sp>
      <p:sp>
        <p:nvSpPr>
          <p:cNvPr id="3" name="TextBox 2">
            <a:extLst>
              <a:ext uri="{FF2B5EF4-FFF2-40B4-BE49-F238E27FC236}">
                <a16:creationId xmlns:a16="http://schemas.microsoft.com/office/drawing/2014/main" id="{2508B6D4-62F8-06E7-9A61-6DA5C4659953}"/>
              </a:ext>
            </a:extLst>
          </p:cNvPr>
          <p:cNvSpPr txBox="1"/>
          <p:nvPr/>
        </p:nvSpPr>
        <p:spPr>
          <a:xfrm>
            <a:off x="4216379" y="5702398"/>
            <a:ext cx="3353324" cy="584775"/>
          </a:xfrm>
          <a:prstGeom prst="rect">
            <a:avLst/>
          </a:prstGeom>
          <a:noFill/>
        </p:spPr>
        <p:txBody>
          <a:bodyPr wrap="square" rtlCol="0">
            <a:spAutoFit/>
          </a:bodyPr>
          <a:lstStyle/>
          <a:p>
            <a:pPr algn="ctr"/>
            <a:r>
              <a:rPr lang="en-GB" sz="1400" b="1" dirty="0">
                <a:solidFill>
                  <a:schemeClr val="bg2"/>
                </a:solidFill>
                <a:latin typeface="+mj-lt"/>
              </a:rPr>
              <a:t> </a:t>
            </a:r>
            <a:r>
              <a:rPr lang="en-GB" sz="1600" b="1" dirty="0">
                <a:solidFill>
                  <a:schemeClr val="bg2"/>
                </a:solidFill>
                <a:latin typeface="+mj-lt"/>
              </a:rPr>
              <a:t>2. </a:t>
            </a:r>
            <a:r>
              <a:rPr lang="en-GB" sz="1600" b="1" dirty="0" err="1">
                <a:solidFill>
                  <a:schemeClr val="bg2"/>
                </a:solidFill>
                <a:latin typeface="+mj-lt"/>
              </a:rPr>
              <a:t>Metastatistical</a:t>
            </a:r>
            <a:r>
              <a:rPr lang="en-GB" sz="1600" b="1" dirty="0">
                <a:solidFill>
                  <a:schemeClr val="bg2"/>
                </a:solidFill>
                <a:latin typeface="+mj-lt"/>
              </a:rPr>
              <a:t> Extreme Value Analysis</a:t>
            </a:r>
          </a:p>
        </p:txBody>
      </p:sp>
      <p:sp>
        <p:nvSpPr>
          <p:cNvPr id="8" name="TextBox 7">
            <a:extLst>
              <a:ext uri="{FF2B5EF4-FFF2-40B4-BE49-F238E27FC236}">
                <a16:creationId xmlns:a16="http://schemas.microsoft.com/office/drawing/2014/main" id="{A4924352-FDCF-67DC-4046-14FE03C883F3}"/>
              </a:ext>
            </a:extLst>
          </p:cNvPr>
          <p:cNvSpPr txBox="1"/>
          <p:nvPr/>
        </p:nvSpPr>
        <p:spPr>
          <a:xfrm>
            <a:off x="7624960" y="5702398"/>
            <a:ext cx="3078726" cy="584775"/>
          </a:xfrm>
          <a:prstGeom prst="rect">
            <a:avLst/>
          </a:prstGeom>
          <a:noFill/>
        </p:spPr>
        <p:txBody>
          <a:bodyPr wrap="square" rtlCol="0">
            <a:spAutoFit/>
          </a:bodyPr>
          <a:lstStyle/>
          <a:p>
            <a:pPr algn="ctr"/>
            <a:r>
              <a:rPr lang="en-GB" sz="1400" b="1" dirty="0">
                <a:solidFill>
                  <a:schemeClr val="bg2"/>
                </a:solidFill>
                <a:latin typeface="+mj-lt"/>
              </a:rPr>
              <a:t>  </a:t>
            </a:r>
            <a:r>
              <a:rPr lang="en-GB" sz="1600" b="1" dirty="0">
                <a:solidFill>
                  <a:schemeClr val="bg2"/>
                </a:solidFill>
                <a:latin typeface="+mj-lt"/>
              </a:rPr>
              <a:t>3. Pixel – by – pixel DDF curve computation</a:t>
            </a:r>
            <a:endParaRPr lang="en-GB" sz="1600" dirty="0">
              <a:solidFill>
                <a:schemeClr val="bg2"/>
              </a:solidFill>
              <a:latin typeface="+mj-lt"/>
            </a:endParaRPr>
          </a:p>
        </p:txBody>
      </p:sp>
      <p:sp>
        <p:nvSpPr>
          <p:cNvPr id="11" name="Arrow: Curved Right 10">
            <a:extLst>
              <a:ext uri="{FF2B5EF4-FFF2-40B4-BE49-F238E27FC236}">
                <a16:creationId xmlns:a16="http://schemas.microsoft.com/office/drawing/2014/main" id="{F1211653-9976-B406-201A-9E5CC302046B}"/>
              </a:ext>
            </a:extLst>
          </p:cNvPr>
          <p:cNvSpPr/>
          <p:nvPr/>
        </p:nvSpPr>
        <p:spPr>
          <a:xfrm>
            <a:off x="272107" y="5031031"/>
            <a:ext cx="438015" cy="1075479"/>
          </a:xfrm>
          <a:prstGeom prst="curvedRight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a:solidFill>
                <a:schemeClr val="tx1"/>
              </a:solidFill>
            </a:endParaRPr>
          </a:p>
        </p:txBody>
      </p:sp>
      <p:sp>
        <p:nvSpPr>
          <p:cNvPr id="14" name="Rectangle 13">
            <a:extLst>
              <a:ext uri="{FF2B5EF4-FFF2-40B4-BE49-F238E27FC236}">
                <a16:creationId xmlns:a16="http://schemas.microsoft.com/office/drawing/2014/main" id="{2580581A-9672-2EF1-12A9-5F8A3A78971B}"/>
              </a:ext>
            </a:extLst>
          </p:cNvPr>
          <p:cNvSpPr/>
          <p:nvPr/>
        </p:nvSpPr>
        <p:spPr>
          <a:xfrm>
            <a:off x="1061809" y="5638476"/>
            <a:ext cx="10068382" cy="741300"/>
          </a:xfrm>
          <a:prstGeom prst="rect">
            <a:avLst/>
          </a:prstGeom>
          <a:no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Top Corners Rounded 14">
            <a:extLst>
              <a:ext uri="{FF2B5EF4-FFF2-40B4-BE49-F238E27FC236}">
                <a16:creationId xmlns:a16="http://schemas.microsoft.com/office/drawing/2014/main" id="{56FC4BEA-ABF7-997C-896A-F5EC7C63AD58}"/>
              </a:ext>
            </a:extLst>
          </p:cNvPr>
          <p:cNvSpPr/>
          <p:nvPr/>
        </p:nvSpPr>
        <p:spPr>
          <a:xfrm>
            <a:off x="1061808" y="5406962"/>
            <a:ext cx="2900122" cy="227771"/>
          </a:xfrm>
          <a:prstGeom prst="round2Same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sz="1400" dirty="0">
                <a:solidFill>
                  <a:schemeClr val="tx2"/>
                </a:solidFill>
              </a:rPr>
              <a:t>Methods</a:t>
            </a:r>
          </a:p>
        </p:txBody>
      </p:sp>
      <p:sp>
        <p:nvSpPr>
          <p:cNvPr id="16" name="Rectangle 15">
            <a:extLst>
              <a:ext uri="{FF2B5EF4-FFF2-40B4-BE49-F238E27FC236}">
                <a16:creationId xmlns:a16="http://schemas.microsoft.com/office/drawing/2014/main" id="{5313EACB-C187-1048-44A8-A123AE01E0B8}"/>
              </a:ext>
            </a:extLst>
          </p:cNvPr>
          <p:cNvSpPr/>
          <p:nvPr/>
        </p:nvSpPr>
        <p:spPr>
          <a:xfrm>
            <a:off x="10372725" y="2462213"/>
            <a:ext cx="366713" cy="35242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6AF57541-A017-95E1-0D9A-4779F5DA37E2}"/>
              </a:ext>
            </a:extLst>
          </p:cNvPr>
          <p:cNvSpPr/>
          <p:nvPr/>
        </p:nvSpPr>
        <p:spPr>
          <a:xfrm>
            <a:off x="10525125" y="2614613"/>
            <a:ext cx="366713" cy="35242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224D0F65-9037-257F-F0C7-A9D6973BE1B6}"/>
              </a:ext>
            </a:extLst>
          </p:cNvPr>
          <p:cNvSpPr/>
          <p:nvPr/>
        </p:nvSpPr>
        <p:spPr>
          <a:xfrm>
            <a:off x="10677525" y="2767013"/>
            <a:ext cx="366713" cy="35242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11775AEE-6678-30D0-7219-11A8D5135B57}"/>
              </a:ext>
            </a:extLst>
          </p:cNvPr>
          <p:cNvSpPr/>
          <p:nvPr/>
        </p:nvSpPr>
        <p:spPr>
          <a:xfrm>
            <a:off x="8980966" y="2790825"/>
            <a:ext cx="366713" cy="35242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C26A7DA1-8270-5D6F-A570-88E70B78A6FC}"/>
              </a:ext>
            </a:extLst>
          </p:cNvPr>
          <p:cNvSpPr/>
          <p:nvPr/>
        </p:nvSpPr>
        <p:spPr>
          <a:xfrm>
            <a:off x="10829925" y="2919413"/>
            <a:ext cx="366713" cy="35242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a:extLst>
              <a:ext uri="{FF2B5EF4-FFF2-40B4-BE49-F238E27FC236}">
                <a16:creationId xmlns:a16="http://schemas.microsoft.com/office/drawing/2014/main" id="{9F7DC015-8CDC-8BC2-514A-E84476A0C69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294200" y="3164036"/>
            <a:ext cx="2766650" cy="1573616"/>
          </a:xfrm>
          <a:prstGeom prst="rect">
            <a:avLst/>
          </a:prstGeom>
          <a:ln>
            <a:solidFill>
              <a:schemeClr val="tx1">
                <a:lumMod val="50000"/>
              </a:schemeClr>
            </a:solidFill>
          </a:ln>
        </p:spPr>
      </p:pic>
      <p:sp>
        <p:nvSpPr>
          <p:cNvPr id="7" name="Arrow: Right 6">
            <a:hlinkClick r:id="rId9" action="ppaction://hlinksldjump"/>
            <a:extLst>
              <a:ext uri="{FF2B5EF4-FFF2-40B4-BE49-F238E27FC236}">
                <a16:creationId xmlns:a16="http://schemas.microsoft.com/office/drawing/2014/main" id="{55BB5D05-6E25-261B-12A0-1553B62BE0CA}"/>
              </a:ext>
            </a:extLst>
          </p:cNvPr>
          <p:cNvSpPr/>
          <p:nvPr/>
        </p:nvSpPr>
        <p:spPr>
          <a:xfrm flipH="1">
            <a:off x="11867431" y="3283195"/>
            <a:ext cx="104924" cy="4571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Arrow Connector 8">
            <a:extLst>
              <a:ext uri="{FF2B5EF4-FFF2-40B4-BE49-F238E27FC236}">
                <a16:creationId xmlns:a16="http://schemas.microsoft.com/office/drawing/2014/main" id="{F4C12BC2-8FA8-DBBB-CFD6-2214189736C1}"/>
              </a:ext>
            </a:extLst>
          </p:cNvPr>
          <p:cNvCxnSpPr>
            <a:cxnSpLocks/>
          </p:cNvCxnSpPr>
          <p:nvPr/>
        </p:nvCxnSpPr>
        <p:spPr>
          <a:xfrm>
            <a:off x="9155151" y="2954282"/>
            <a:ext cx="1522374" cy="18896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24" name="TextBox 23">
            <a:extLst>
              <a:ext uri="{FF2B5EF4-FFF2-40B4-BE49-F238E27FC236}">
                <a16:creationId xmlns:a16="http://schemas.microsoft.com/office/drawing/2014/main" id="{F9BAD69A-125E-6867-85FF-CB6052B61D5B}"/>
              </a:ext>
            </a:extLst>
          </p:cNvPr>
          <p:cNvSpPr txBox="1"/>
          <p:nvPr/>
        </p:nvSpPr>
        <p:spPr>
          <a:xfrm>
            <a:off x="1438488" y="1213565"/>
            <a:ext cx="3882341" cy="338554"/>
          </a:xfrm>
          <a:prstGeom prst="rect">
            <a:avLst/>
          </a:prstGeom>
          <a:noFill/>
        </p:spPr>
        <p:txBody>
          <a:bodyPr wrap="square" rtlCol="0">
            <a:spAutoFit/>
          </a:bodyPr>
          <a:lstStyle/>
          <a:p>
            <a:pPr algn="ctr"/>
            <a:r>
              <a:rPr lang="en-GB" sz="1600" dirty="0">
                <a:latin typeface="+mj-lt"/>
              </a:rPr>
              <a:t>From</a:t>
            </a:r>
            <a:r>
              <a:rPr lang="en-GB" sz="1200" b="1" dirty="0">
                <a:latin typeface="+mj-lt"/>
              </a:rPr>
              <a:t> </a:t>
            </a:r>
            <a:r>
              <a:rPr lang="en-GB" sz="1600" b="1" dirty="0">
                <a:latin typeface="+mj-lt"/>
              </a:rPr>
              <a:t>Daily Point Rainfall Measurements</a:t>
            </a:r>
          </a:p>
        </p:txBody>
      </p:sp>
      <p:sp>
        <p:nvSpPr>
          <p:cNvPr id="25" name="TextBox 24">
            <a:extLst>
              <a:ext uri="{FF2B5EF4-FFF2-40B4-BE49-F238E27FC236}">
                <a16:creationId xmlns:a16="http://schemas.microsoft.com/office/drawing/2014/main" id="{7F52E5E2-7C71-CF5E-48FB-A55FCCEB6C8F}"/>
              </a:ext>
            </a:extLst>
          </p:cNvPr>
          <p:cNvSpPr txBox="1"/>
          <p:nvPr/>
        </p:nvSpPr>
        <p:spPr>
          <a:xfrm>
            <a:off x="7319129" y="1213565"/>
            <a:ext cx="2973752" cy="338554"/>
          </a:xfrm>
          <a:prstGeom prst="rect">
            <a:avLst/>
          </a:prstGeom>
          <a:noFill/>
        </p:spPr>
        <p:txBody>
          <a:bodyPr wrap="square" rtlCol="0">
            <a:spAutoFit/>
          </a:bodyPr>
          <a:lstStyle/>
          <a:p>
            <a:pPr algn="ctr"/>
            <a:r>
              <a:rPr lang="en-GB" sz="1600" dirty="0">
                <a:latin typeface="+mj-lt"/>
              </a:rPr>
              <a:t>To</a:t>
            </a:r>
            <a:r>
              <a:rPr lang="en-GB" sz="1400" b="1" dirty="0">
                <a:latin typeface="+mj-lt"/>
              </a:rPr>
              <a:t> </a:t>
            </a:r>
            <a:r>
              <a:rPr lang="en-GB" sz="1600" b="1" dirty="0">
                <a:latin typeface="+mj-lt"/>
              </a:rPr>
              <a:t>Gridded Sub-Daily Extremes</a:t>
            </a:r>
          </a:p>
        </p:txBody>
      </p:sp>
      <p:sp>
        <p:nvSpPr>
          <p:cNvPr id="4" name="Arrow: Curved Right 3">
            <a:extLst>
              <a:ext uri="{FF2B5EF4-FFF2-40B4-BE49-F238E27FC236}">
                <a16:creationId xmlns:a16="http://schemas.microsoft.com/office/drawing/2014/main" id="{6B37E76B-3C61-824E-05BB-3408ADAF7DC9}"/>
              </a:ext>
            </a:extLst>
          </p:cNvPr>
          <p:cNvSpPr/>
          <p:nvPr/>
        </p:nvSpPr>
        <p:spPr>
          <a:xfrm rot="10800000">
            <a:off x="11481878" y="4992878"/>
            <a:ext cx="438015" cy="1001907"/>
          </a:xfrm>
          <a:prstGeom prst="curvedRight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38891681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AB2DA8-AFFE-695A-4FE9-F8A89E52BC8D}"/>
            </a:ext>
          </a:extLst>
        </p:cNvPr>
        <p:cNvGrpSpPr/>
        <p:nvPr/>
      </p:nvGrpSpPr>
      <p:grpSpPr>
        <a:xfrm>
          <a:off x="0" y="0"/>
          <a:ext cx="0" cy="0"/>
          <a:chOff x="0" y="0"/>
          <a:chExt cx="0" cy="0"/>
        </a:xfrm>
      </p:grpSpPr>
      <p:sp>
        <p:nvSpPr>
          <p:cNvPr id="10" name="Rectangle 3">
            <a:extLst>
              <a:ext uri="{FF2B5EF4-FFF2-40B4-BE49-F238E27FC236}">
                <a16:creationId xmlns:a16="http://schemas.microsoft.com/office/drawing/2014/main" id="{E1C83CF5-15CF-6196-26C4-5088B45B4857}"/>
              </a:ext>
            </a:extLst>
          </p:cNvPr>
          <p:cNvSpPr>
            <a:spLocks noChangeArrowheads="1"/>
          </p:cNvSpPr>
          <p:nvPr/>
        </p:nvSpPr>
        <p:spPr bwMode="auto">
          <a:xfrm>
            <a:off x="1513561" y="759"/>
            <a:ext cx="9104593" cy="6309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ts val="600"/>
              </a:spcAft>
              <a:buClrTx/>
              <a:buSzTx/>
              <a:buFontTx/>
              <a:buNone/>
              <a:tabLst/>
            </a:pPr>
            <a:r>
              <a:rPr kumimoji="0" lang="en-US" altLang="en-US" sz="1600" b="1" i="0" u="none" strike="noStrike" cap="none" normalizeH="0" baseline="0" dirty="0">
                <a:ln>
                  <a:noFill/>
                </a:ln>
                <a:solidFill>
                  <a:schemeClr val="tx1"/>
                </a:solidFill>
                <a:effectLst/>
                <a:latin typeface="+mj-lt"/>
              </a:rPr>
              <a:t>Mapping precipitation extremes for pluvial flood risk management in the Sirba river basin, Burkina Faso</a:t>
            </a:r>
          </a:p>
          <a:p>
            <a:pPr marL="0" marR="0" lvl="0" indent="0" algn="ctr" defTabSz="914400" rtl="0" eaLnBrk="0" fontAlgn="base" latinLnBrk="0" hangingPunct="0">
              <a:lnSpc>
                <a:spcPct val="100000"/>
              </a:lnSpc>
              <a:spcBef>
                <a:spcPct val="0"/>
              </a:spcBef>
              <a:spcAft>
                <a:spcPts val="600"/>
              </a:spcAft>
              <a:buClrTx/>
              <a:buSzTx/>
              <a:buFontTx/>
              <a:buNone/>
              <a:tabLst/>
            </a:pPr>
            <a:r>
              <a:rPr lang="en-US" altLang="en-US" sz="1400" dirty="0">
                <a:latin typeface="+mj-lt"/>
              </a:rPr>
              <a:t>Francesco Saretto¹ and Daniele Ganora¹</a:t>
            </a:r>
            <a:endParaRPr lang="en-GB" altLang="en-US" sz="1400" dirty="0">
              <a:latin typeface="+mj-lt"/>
            </a:endParaRPr>
          </a:p>
        </p:txBody>
      </p:sp>
      <p:sp>
        <p:nvSpPr>
          <p:cNvPr id="12" name="TextBox 11">
            <a:extLst>
              <a:ext uri="{FF2B5EF4-FFF2-40B4-BE49-F238E27FC236}">
                <a16:creationId xmlns:a16="http://schemas.microsoft.com/office/drawing/2014/main" id="{DC87DFF1-203F-A417-1EED-6C233D119F28}"/>
              </a:ext>
            </a:extLst>
          </p:cNvPr>
          <p:cNvSpPr txBox="1"/>
          <p:nvPr/>
        </p:nvSpPr>
        <p:spPr>
          <a:xfrm>
            <a:off x="1648939" y="615864"/>
            <a:ext cx="8819685" cy="246221"/>
          </a:xfrm>
          <a:prstGeom prst="rect">
            <a:avLst/>
          </a:prstGeom>
          <a:noFill/>
        </p:spPr>
        <p:txBody>
          <a:bodyPr wrap="square" rtlCol="0">
            <a:spAutoFit/>
          </a:bodyPr>
          <a:lstStyle/>
          <a:p>
            <a:pPr algn="ctr"/>
            <a:r>
              <a:rPr lang="en-GB" sz="1000" i="1" dirty="0">
                <a:latin typeface="+mj-lt"/>
              </a:rPr>
              <a:t>¹</a:t>
            </a:r>
            <a:r>
              <a:rPr lang="en-GB" sz="1000" b="0" i="1" dirty="0">
                <a:effectLst/>
                <a:latin typeface="+mj-lt"/>
              </a:rPr>
              <a:t>Department of Environmental, Land and Infrastructure Engineering, </a:t>
            </a:r>
            <a:r>
              <a:rPr lang="en-GB" sz="1000" b="0" i="1" dirty="0" err="1">
                <a:effectLst/>
                <a:latin typeface="+mj-lt"/>
              </a:rPr>
              <a:t>Politecnico</a:t>
            </a:r>
            <a:r>
              <a:rPr lang="en-GB" sz="1000" b="0" i="1" dirty="0">
                <a:effectLst/>
                <a:latin typeface="+mj-lt"/>
              </a:rPr>
              <a:t> di Torino, Corso Duca </a:t>
            </a:r>
            <a:r>
              <a:rPr lang="en-GB" sz="1000" b="0" i="1" dirty="0" err="1">
                <a:effectLst/>
                <a:latin typeface="+mj-lt"/>
              </a:rPr>
              <a:t>degli</a:t>
            </a:r>
            <a:r>
              <a:rPr lang="en-GB" sz="1000" b="0" i="1" dirty="0">
                <a:effectLst/>
                <a:latin typeface="+mj-lt"/>
              </a:rPr>
              <a:t> Abruzzi 24, 10129 Turin, Italy. francesco.saretto@polito.it</a:t>
            </a:r>
          </a:p>
        </p:txBody>
      </p:sp>
      <p:pic>
        <p:nvPicPr>
          <p:cNvPr id="17" name="Immagine 6" descr="Immagine che contiene Oggetto astronomico, oscurità, Evento celeste, nero&#10;&#10;Descrizione generata automaticamente">
            <a:hlinkClick r:id="rId2" action="ppaction://hlinksldjump"/>
            <a:extLst>
              <a:ext uri="{FF2B5EF4-FFF2-40B4-BE49-F238E27FC236}">
                <a16:creationId xmlns:a16="http://schemas.microsoft.com/office/drawing/2014/main" id="{770F2552-F448-3FAB-032C-F8C5DC5CD98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7003" y="267511"/>
            <a:ext cx="1370080" cy="603660"/>
          </a:xfrm>
          <a:prstGeom prst="rect">
            <a:avLst/>
          </a:prstGeom>
        </p:spPr>
      </p:pic>
      <p:pic>
        <p:nvPicPr>
          <p:cNvPr id="18" name="Picture 17" descr="A screen shot of a computer&#10;&#10;AI-generated content may be incorrect.">
            <a:extLst>
              <a:ext uri="{FF2B5EF4-FFF2-40B4-BE49-F238E27FC236}">
                <a16:creationId xmlns:a16="http://schemas.microsoft.com/office/drawing/2014/main" id="{C6CAD454-1C7C-C2EC-E507-9C3D423E3BA3}"/>
              </a:ext>
            </a:extLst>
          </p:cNvPr>
          <p:cNvPicPr>
            <a:picLocks noChangeAspect="1"/>
          </p:cNvPicPr>
          <p:nvPr/>
        </p:nvPicPr>
        <p:blipFill>
          <a:blip r:embed="rId4">
            <a:extLst>
              <a:ext uri="{28A0092B-C50C-407E-A947-70E740481C1C}">
                <a14:useLocalDpi xmlns:a14="http://schemas.microsoft.com/office/drawing/2010/main" val="0"/>
              </a:ext>
            </a:extLst>
          </a:blip>
          <a:srcRect r="44152" b="-1599"/>
          <a:stretch/>
        </p:blipFill>
        <p:spPr>
          <a:xfrm>
            <a:off x="10308092" y="290813"/>
            <a:ext cx="1536905" cy="572637"/>
          </a:xfrm>
          <a:prstGeom prst="rect">
            <a:avLst/>
          </a:prstGeom>
        </p:spPr>
      </p:pic>
      <p:cxnSp>
        <p:nvCxnSpPr>
          <p:cNvPr id="21" name="Straight Connector 20">
            <a:extLst>
              <a:ext uri="{FF2B5EF4-FFF2-40B4-BE49-F238E27FC236}">
                <a16:creationId xmlns:a16="http://schemas.microsoft.com/office/drawing/2014/main" id="{384C3CCE-8353-F254-BADE-F1A908FB5583}"/>
              </a:ext>
            </a:extLst>
          </p:cNvPr>
          <p:cNvCxnSpPr>
            <a:cxnSpLocks/>
          </p:cNvCxnSpPr>
          <p:nvPr/>
        </p:nvCxnSpPr>
        <p:spPr>
          <a:xfrm>
            <a:off x="2421536" y="863214"/>
            <a:ext cx="7715983" cy="0"/>
          </a:xfrm>
          <a:prstGeom prst="line">
            <a:avLst/>
          </a:prstGeom>
          <a:ln w="12700"/>
        </p:spPr>
        <p:style>
          <a:lnRef idx="2">
            <a:schemeClr val="dk1"/>
          </a:lnRef>
          <a:fillRef idx="0">
            <a:schemeClr val="dk1"/>
          </a:fillRef>
          <a:effectRef idx="1">
            <a:schemeClr val="dk1"/>
          </a:effectRef>
          <a:fontRef idx="minor">
            <a:schemeClr val="tx1"/>
          </a:fontRef>
        </p:style>
      </p:cxnSp>
      <p:pic>
        <p:nvPicPr>
          <p:cNvPr id="29" name="Picture 28" descr="A map of a river&#10;&#10;AI-generated content may be incorrect.">
            <a:extLst>
              <a:ext uri="{FF2B5EF4-FFF2-40B4-BE49-F238E27FC236}">
                <a16:creationId xmlns:a16="http://schemas.microsoft.com/office/drawing/2014/main" id="{3F4C2853-C800-27EB-B575-28EBD84A6D9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5048" y="1584080"/>
            <a:ext cx="5141897" cy="3636129"/>
          </a:xfrm>
          <a:prstGeom prst="rect">
            <a:avLst/>
          </a:prstGeom>
          <a:ln w="12700">
            <a:solidFill>
              <a:schemeClr val="tx1"/>
            </a:solidFill>
          </a:ln>
        </p:spPr>
      </p:pic>
      <p:pic>
        <p:nvPicPr>
          <p:cNvPr id="33" name="Picture 32" descr="A map of a region&#10;&#10;AI-generated content may be incorrect.">
            <a:extLst>
              <a:ext uri="{FF2B5EF4-FFF2-40B4-BE49-F238E27FC236}">
                <a16:creationId xmlns:a16="http://schemas.microsoft.com/office/drawing/2014/main" id="{43DABA23-9382-B430-58FF-AE51BA5CD51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98623" y="3624275"/>
            <a:ext cx="1258322" cy="889831"/>
          </a:xfrm>
          <a:prstGeom prst="rect">
            <a:avLst/>
          </a:prstGeom>
          <a:ln>
            <a:solidFill>
              <a:schemeClr val="tx1"/>
            </a:solidFill>
          </a:ln>
        </p:spPr>
      </p:pic>
      <p:pic>
        <p:nvPicPr>
          <p:cNvPr id="37" name="Picture 36" descr="A map of a river&#10;&#10;AI-generated content may be incorrect.">
            <a:extLst>
              <a:ext uri="{FF2B5EF4-FFF2-40B4-BE49-F238E27FC236}">
                <a16:creationId xmlns:a16="http://schemas.microsoft.com/office/drawing/2014/main" id="{09CD2115-0DA5-A280-D812-24185D2B8A0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235057" y="1584080"/>
            <a:ext cx="5141897" cy="3636130"/>
          </a:xfrm>
          <a:prstGeom prst="rect">
            <a:avLst/>
          </a:prstGeom>
          <a:ln w="12700">
            <a:solidFill>
              <a:schemeClr val="tx1"/>
            </a:solidFill>
          </a:ln>
        </p:spPr>
      </p:pic>
      <p:sp>
        <p:nvSpPr>
          <p:cNvPr id="2" name="TextBox 1">
            <a:extLst>
              <a:ext uri="{FF2B5EF4-FFF2-40B4-BE49-F238E27FC236}">
                <a16:creationId xmlns:a16="http://schemas.microsoft.com/office/drawing/2014/main" id="{48981E38-659E-C477-1429-569EEA60F1C2}"/>
              </a:ext>
            </a:extLst>
          </p:cNvPr>
          <p:cNvSpPr txBox="1"/>
          <p:nvPr/>
        </p:nvSpPr>
        <p:spPr>
          <a:xfrm>
            <a:off x="1301017" y="5702398"/>
            <a:ext cx="2563675" cy="584775"/>
          </a:xfrm>
          <a:prstGeom prst="rect">
            <a:avLst/>
          </a:prstGeom>
          <a:noFill/>
        </p:spPr>
        <p:txBody>
          <a:bodyPr wrap="square" rtlCol="0">
            <a:spAutoFit/>
          </a:bodyPr>
          <a:lstStyle/>
          <a:p>
            <a:pPr algn="ctr"/>
            <a:r>
              <a:rPr lang="en-GB" sz="1400" b="1" dirty="0">
                <a:solidFill>
                  <a:schemeClr val="bg2"/>
                </a:solidFill>
                <a:latin typeface="+mj-lt"/>
              </a:rPr>
              <a:t> </a:t>
            </a:r>
            <a:r>
              <a:rPr lang="en-GB" sz="1600" b="1" dirty="0">
                <a:solidFill>
                  <a:schemeClr val="bg2"/>
                </a:solidFill>
                <a:latin typeface="+mj-lt"/>
              </a:rPr>
              <a:t>1. Gridded products evaluation</a:t>
            </a:r>
          </a:p>
        </p:txBody>
      </p:sp>
      <p:sp>
        <p:nvSpPr>
          <p:cNvPr id="3" name="TextBox 2">
            <a:extLst>
              <a:ext uri="{FF2B5EF4-FFF2-40B4-BE49-F238E27FC236}">
                <a16:creationId xmlns:a16="http://schemas.microsoft.com/office/drawing/2014/main" id="{C70860A1-B166-FEF3-51D5-6A7472521EE0}"/>
              </a:ext>
            </a:extLst>
          </p:cNvPr>
          <p:cNvSpPr txBox="1"/>
          <p:nvPr/>
        </p:nvSpPr>
        <p:spPr>
          <a:xfrm>
            <a:off x="4216379" y="5702398"/>
            <a:ext cx="3353324" cy="584775"/>
          </a:xfrm>
          <a:prstGeom prst="rect">
            <a:avLst/>
          </a:prstGeom>
          <a:noFill/>
        </p:spPr>
        <p:txBody>
          <a:bodyPr wrap="square" rtlCol="0">
            <a:spAutoFit/>
          </a:bodyPr>
          <a:lstStyle/>
          <a:p>
            <a:pPr algn="ctr"/>
            <a:r>
              <a:rPr lang="en-GB" sz="1400" b="1" dirty="0">
                <a:solidFill>
                  <a:schemeClr val="bg2"/>
                </a:solidFill>
                <a:latin typeface="+mj-lt"/>
              </a:rPr>
              <a:t> </a:t>
            </a:r>
            <a:r>
              <a:rPr lang="en-GB" sz="1600" b="1" dirty="0">
                <a:solidFill>
                  <a:schemeClr val="bg2"/>
                </a:solidFill>
                <a:latin typeface="+mj-lt"/>
              </a:rPr>
              <a:t>2. </a:t>
            </a:r>
            <a:r>
              <a:rPr lang="en-GB" sz="1600" b="1" dirty="0" err="1">
                <a:solidFill>
                  <a:schemeClr val="bg2"/>
                </a:solidFill>
                <a:latin typeface="+mj-lt"/>
              </a:rPr>
              <a:t>Metastatistical</a:t>
            </a:r>
            <a:r>
              <a:rPr lang="en-GB" sz="1600" b="1" dirty="0">
                <a:solidFill>
                  <a:schemeClr val="bg2"/>
                </a:solidFill>
                <a:latin typeface="+mj-lt"/>
              </a:rPr>
              <a:t> Extreme Value Analysis</a:t>
            </a:r>
          </a:p>
        </p:txBody>
      </p:sp>
      <p:sp>
        <p:nvSpPr>
          <p:cNvPr id="8" name="TextBox 7">
            <a:extLst>
              <a:ext uri="{FF2B5EF4-FFF2-40B4-BE49-F238E27FC236}">
                <a16:creationId xmlns:a16="http://schemas.microsoft.com/office/drawing/2014/main" id="{0EA9481F-37FC-C945-6486-7FE04A7196C0}"/>
              </a:ext>
            </a:extLst>
          </p:cNvPr>
          <p:cNvSpPr txBox="1"/>
          <p:nvPr/>
        </p:nvSpPr>
        <p:spPr>
          <a:xfrm>
            <a:off x="7624960" y="5702398"/>
            <a:ext cx="3078726" cy="584775"/>
          </a:xfrm>
          <a:prstGeom prst="rect">
            <a:avLst/>
          </a:prstGeom>
          <a:noFill/>
        </p:spPr>
        <p:txBody>
          <a:bodyPr wrap="square" rtlCol="0">
            <a:spAutoFit/>
          </a:bodyPr>
          <a:lstStyle/>
          <a:p>
            <a:pPr algn="ctr"/>
            <a:r>
              <a:rPr lang="en-GB" sz="1400" b="1" dirty="0">
                <a:solidFill>
                  <a:schemeClr val="bg2"/>
                </a:solidFill>
                <a:latin typeface="+mj-lt"/>
              </a:rPr>
              <a:t>  </a:t>
            </a:r>
            <a:r>
              <a:rPr lang="en-GB" sz="1600" b="1" dirty="0">
                <a:solidFill>
                  <a:schemeClr val="bg2"/>
                </a:solidFill>
                <a:latin typeface="+mj-lt"/>
              </a:rPr>
              <a:t>3. Pixel – by – pixel DDF curve computation</a:t>
            </a:r>
          </a:p>
        </p:txBody>
      </p:sp>
      <p:sp>
        <p:nvSpPr>
          <p:cNvPr id="11" name="Arrow: Curved Right 10">
            <a:extLst>
              <a:ext uri="{FF2B5EF4-FFF2-40B4-BE49-F238E27FC236}">
                <a16:creationId xmlns:a16="http://schemas.microsoft.com/office/drawing/2014/main" id="{59640D30-770B-C835-7C2A-E3176E290590}"/>
              </a:ext>
            </a:extLst>
          </p:cNvPr>
          <p:cNvSpPr/>
          <p:nvPr/>
        </p:nvSpPr>
        <p:spPr>
          <a:xfrm>
            <a:off x="272107" y="5031031"/>
            <a:ext cx="438015" cy="1075479"/>
          </a:xfrm>
          <a:prstGeom prst="curvedRight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a:solidFill>
                <a:schemeClr val="tx1"/>
              </a:solidFill>
            </a:endParaRPr>
          </a:p>
        </p:txBody>
      </p:sp>
      <p:sp>
        <p:nvSpPr>
          <p:cNvPr id="14" name="Rectangle 13">
            <a:extLst>
              <a:ext uri="{FF2B5EF4-FFF2-40B4-BE49-F238E27FC236}">
                <a16:creationId xmlns:a16="http://schemas.microsoft.com/office/drawing/2014/main" id="{9FF24FB2-8E98-BF20-3F45-5931C26245C8}"/>
              </a:ext>
            </a:extLst>
          </p:cNvPr>
          <p:cNvSpPr/>
          <p:nvPr/>
        </p:nvSpPr>
        <p:spPr>
          <a:xfrm>
            <a:off x="1061809" y="5638476"/>
            <a:ext cx="10068382" cy="741300"/>
          </a:xfrm>
          <a:prstGeom prst="rect">
            <a:avLst/>
          </a:prstGeom>
          <a:no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Top Corners Rounded 14">
            <a:extLst>
              <a:ext uri="{FF2B5EF4-FFF2-40B4-BE49-F238E27FC236}">
                <a16:creationId xmlns:a16="http://schemas.microsoft.com/office/drawing/2014/main" id="{AD4B10E8-6CBD-04ED-3F72-49396E2EB4AC}"/>
              </a:ext>
            </a:extLst>
          </p:cNvPr>
          <p:cNvSpPr/>
          <p:nvPr/>
        </p:nvSpPr>
        <p:spPr>
          <a:xfrm>
            <a:off x="1061808" y="5406962"/>
            <a:ext cx="2900122" cy="227771"/>
          </a:xfrm>
          <a:prstGeom prst="round2Same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sz="1400" dirty="0">
                <a:solidFill>
                  <a:schemeClr val="tx2"/>
                </a:solidFill>
              </a:rPr>
              <a:t>Methods</a:t>
            </a:r>
          </a:p>
        </p:txBody>
      </p:sp>
      <p:sp>
        <p:nvSpPr>
          <p:cNvPr id="16" name="Rectangle 15">
            <a:extLst>
              <a:ext uri="{FF2B5EF4-FFF2-40B4-BE49-F238E27FC236}">
                <a16:creationId xmlns:a16="http://schemas.microsoft.com/office/drawing/2014/main" id="{F121A648-C8B7-70D2-4AB9-0A1C10FE31A3}"/>
              </a:ext>
            </a:extLst>
          </p:cNvPr>
          <p:cNvSpPr/>
          <p:nvPr/>
        </p:nvSpPr>
        <p:spPr>
          <a:xfrm>
            <a:off x="10372725" y="2462213"/>
            <a:ext cx="366713" cy="35242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28FD5F0A-3615-6960-28DA-70D5000AAABF}"/>
              </a:ext>
            </a:extLst>
          </p:cNvPr>
          <p:cNvSpPr/>
          <p:nvPr/>
        </p:nvSpPr>
        <p:spPr>
          <a:xfrm>
            <a:off x="10525125" y="2614613"/>
            <a:ext cx="366713" cy="35242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920A5FC6-B8E1-37B6-726F-237820644D76}"/>
              </a:ext>
            </a:extLst>
          </p:cNvPr>
          <p:cNvSpPr/>
          <p:nvPr/>
        </p:nvSpPr>
        <p:spPr>
          <a:xfrm>
            <a:off x="10677525" y="2767013"/>
            <a:ext cx="366713" cy="35242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FD148F28-17BC-37C8-B8F0-F38C2569DE80}"/>
              </a:ext>
            </a:extLst>
          </p:cNvPr>
          <p:cNvSpPr/>
          <p:nvPr/>
        </p:nvSpPr>
        <p:spPr>
          <a:xfrm>
            <a:off x="8980966" y="2790825"/>
            <a:ext cx="366713" cy="35242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8F7E6BB5-4754-CCBF-1A1A-A7A7B53FA2AC}"/>
              </a:ext>
            </a:extLst>
          </p:cNvPr>
          <p:cNvSpPr/>
          <p:nvPr/>
        </p:nvSpPr>
        <p:spPr>
          <a:xfrm>
            <a:off x="10829925" y="2919413"/>
            <a:ext cx="366713" cy="35242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a:extLst>
              <a:ext uri="{FF2B5EF4-FFF2-40B4-BE49-F238E27FC236}">
                <a16:creationId xmlns:a16="http://schemas.microsoft.com/office/drawing/2014/main" id="{6884C95F-776F-B13E-6DAE-6557299ECE8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347679" y="3225665"/>
            <a:ext cx="2766650" cy="1573617"/>
          </a:xfrm>
          <a:prstGeom prst="rect">
            <a:avLst/>
          </a:prstGeom>
          <a:ln>
            <a:solidFill>
              <a:schemeClr val="tx1">
                <a:lumMod val="50000"/>
              </a:schemeClr>
            </a:solidFill>
          </a:ln>
        </p:spPr>
      </p:pic>
      <p:sp>
        <p:nvSpPr>
          <p:cNvPr id="7" name="Arrow: Right 6">
            <a:hlinkClick r:id="rId9" action="ppaction://hlinksldjump"/>
            <a:extLst>
              <a:ext uri="{FF2B5EF4-FFF2-40B4-BE49-F238E27FC236}">
                <a16:creationId xmlns:a16="http://schemas.microsoft.com/office/drawing/2014/main" id="{823320AD-7967-E4EE-0D8F-C8B55B7D3B8F}"/>
              </a:ext>
            </a:extLst>
          </p:cNvPr>
          <p:cNvSpPr/>
          <p:nvPr/>
        </p:nvSpPr>
        <p:spPr>
          <a:xfrm flipH="1">
            <a:off x="11867431" y="3283195"/>
            <a:ext cx="104924" cy="4571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Arrow Connector 8">
            <a:extLst>
              <a:ext uri="{FF2B5EF4-FFF2-40B4-BE49-F238E27FC236}">
                <a16:creationId xmlns:a16="http://schemas.microsoft.com/office/drawing/2014/main" id="{B385D913-B0AB-C056-B381-957C416E1864}"/>
              </a:ext>
            </a:extLst>
          </p:cNvPr>
          <p:cNvCxnSpPr>
            <a:cxnSpLocks/>
          </p:cNvCxnSpPr>
          <p:nvPr/>
        </p:nvCxnSpPr>
        <p:spPr>
          <a:xfrm>
            <a:off x="8180816" y="3306054"/>
            <a:ext cx="1146123" cy="64960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26" name="Arrow: Curved Right 25">
            <a:extLst>
              <a:ext uri="{FF2B5EF4-FFF2-40B4-BE49-F238E27FC236}">
                <a16:creationId xmlns:a16="http://schemas.microsoft.com/office/drawing/2014/main" id="{C454F831-97D3-EB98-46D9-376C93384281}"/>
              </a:ext>
            </a:extLst>
          </p:cNvPr>
          <p:cNvSpPr/>
          <p:nvPr/>
        </p:nvSpPr>
        <p:spPr>
          <a:xfrm rot="10800000">
            <a:off x="11481878" y="4992878"/>
            <a:ext cx="438015" cy="1001907"/>
          </a:xfrm>
          <a:prstGeom prst="curvedRight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a:solidFill>
                <a:schemeClr val="tx1"/>
              </a:solidFill>
            </a:endParaRPr>
          </a:p>
        </p:txBody>
      </p:sp>
      <p:sp>
        <p:nvSpPr>
          <p:cNvPr id="27" name="TextBox 26">
            <a:extLst>
              <a:ext uri="{FF2B5EF4-FFF2-40B4-BE49-F238E27FC236}">
                <a16:creationId xmlns:a16="http://schemas.microsoft.com/office/drawing/2014/main" id="{95006EE8-4B84-B8C0-29BF-C27BC5451DEF}"/>
              </a:ext>
            </a:extLst>
          </p:cNvPr>
          <p:cNvSpPr txBox="1"/>
          <p:nvPr/>
        </p:nvSpPr>
        <p:spPr>
          <a:xfrm>
            <a:off x="1438488" y="1213565"/>
            <a:ext cx="3882341" cy="338554"/>
          </a:xfrm>
          <a:prstGeom prst="rect">
            <a:avLst/>
          </a:prstGeom>
          <a:noFill/>
        </p:spPr>
        <p:txBody>
          <a:bodyPr wrap="square" rtlCol="0">
            <a:spAutoFit/>
          </a:bodyPr>
          <a:lstStyle/>
          <a:p>
            <a:pPr algn="ctr"/>
            <a:r>
              <a:rPr lang="en-GB" sz="1600" dirty="0">
                <a:latin typeface="+mj-lt"/>
              </a:rPr>
              <a:t>From</a:t>
            </a:r>
            <a:r>
              <a:rPr lang="en-GB" sz="1200" b="1" dirty="0">
                <a:latin typeface="+mj-lt"/>
              </a:rPr>
              <a:t> </a:t>
            </a:r>
            <a:r>
              <a:rPr lang="en-GB" sz="1600" b="1" dirty="0">
                <a:latin typeface="+mj-lt"/>
              </a:rPr>
              <a:t>Daily Point Rainfall Measurements</a:t>
            </a:r>
          </a:p>
        </p:txBody>
      </p:sp>
      <p:sp>
        <p:nvSpPr>
          <p:cNvPr id="28" name="TextBox 27">
            <a:extLst>
              <a:ext uri="{FF2B5EF4-FFF2-40B4-BE49-F238E27FC236}">
                <a16:creationId xmlns:a16="http://schemas.microsoft.com/office/drawing/2014/main" id="{C46E6C35-D9B7-A0CC-641E-813547FD3503}"/>
              </a:ext>
            </a:extLst>
          </p:cNvPr>
          <p:cNvSpPr txBox="1"/>
          <p:nvPr/>
        </p:nvSpPr>
        <p:spPr>
          <a:xfrm>
            <a:off x="7319129" y="1213565"/>
            <a:ext cx="2973752" cy="338554"/>
          </a:xfrm>
          <a:prstGeom prst="rect">
            <a:avLst/>
          </a:prstGeom>
          <a:noFill/>
        </p:spPr>
        <p:txBody>
          <a:bodyPr wrap="square" rtlCol="0">
            <a:spAutoFit/>
          </a:bodyPr>
          <a:lstStyle/>
          <a:p>
            <a:pPr algn="ctr"/>
            <a:r>
              <a:rPr lang="en-GB" sz="1600" dirty="0">
                <a:latin typeface="+mj-lt"/>
              </a:rPr>
              <a:t>To</a:t>
            </a:r>
            <a:r>
              <a:rPr lang="en-GB" sz="1400" b="1" dirty="0">
                <a:latin typeface="+mj-lt"/>
              </a:rPr>
              <a:t> </a:t>
            </a:r>
            <a:r>
              <a:rPr lang="en-GB" sz="1600" b="1" dirty="0">
                <a:latin typeface="+mj-lt"/>
              </a:rPr>
              <a:t>Gridded Sub-Daily Extremes</a:t>
            </a:r>
          </a:p>
        </p:txBody>
      </p:sp>
    </p:spTree>
    <p:extLst>
      <p:ext uri="{BB962C8B-B14F-4D97-AF65-F5344CB8AC3E}">
        <p14:creationId xmlns:p14="http://schemas.microsoft.com/office/powerpoint/2010/main" val="11366037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E044FF-6DCF-ECD8-56C1-34C7965DF5D4}"/>
            </a:ext>
          </a:extLst>
        </p:cNvPr>
        <p:cNvGrpSpPr/>
        <p:nvPr/>
      </p:nvGrpSpPr>
      <p:grpSpPr>
        <a:xfrm>
          <a:off x="0" y="0"/>
          <a:ext cx="0" cy="0"/>
          <a:chOff x="0" y="0"/>
          <a:chExt cx="0" cy="0"/>
        </a:xfrm>
      </p:grpSpPr>
      <p:sp>
        <p:nvSpPr>
          <p:cNvPr id="10" name="Rectangle 3">
            <a:extLst>
              <a:ext uri="{FF2B5EF4-FFF2-40B4-BE49-F238E27FC236}">
                <a16:creationId xmlns:a16="http://schemas.microsoft.com/office/drawing/2014/main" id="{2DD182A9-E2D2-EC76-6820-E599E1A45880}"/>
              </a:ext>
            </a:extLst>
          </p:cNvPr>
          <p:cNvSpPr>
            <a:spLocks noChangeArrowheads="1"/>
          </p:cNvSpPr>
          <p:nvPr/>
        </p:nvSpPr>
        <p:spPr bwMode="auto">
          <a:xfrm>
            <a:off x="1513561" y="759"/>
            <a:ext cx="9104593" cy="6309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ts val="600"/>
              </a:spcAft>
              <a:buClrTx/>
              <a:buSzTx/>
              <a:buFontTx/>
              <a:buNone/>
              <a:tabLst/>
            </a:pPr>
            <a:r>
              <a:rPr kumimoji="0" lang="en-US" altLang="en-US" sz="1600" b="1" i="0" u="none" strike="noStrike" cap="none" normalizeH="0" baseline="0" dirty="0">
                <a:ln>
                  <a:noFill/>
                </a:ln>
                <a:solidFill>
                  <a:schemeClr val="tx1"/>
                </a:solidFill>
                <a:effectLst/>
                <a:latin typeface="+mj-lt"/>
              </a:rPr>
              <a:t>Mapping precipitation extremes for pluvial flood risk management in the Sirba river basin, Burkina Faso</a:t>
            </a:r>
          </a:p>
          <a:p>
            <a:pPr marL="0" marR="0" lvl="0" indent="0" algn="ctr" defTabSz="914400" rtl="0" eaLnBrk="0" fontAlgn="base" latinLnBrk="0" hangingPunct="0">
              <a:lnSpc>
                <a:spcPct val="100000"/>
              </a:lnSpc>
              <a:spcBef>
                <a:spcPct val="0"/>
              </a:spcBef>
              <a:spcAft>
                <a:spcPts val="600"/>
              </a:spcAft>
              <a:buClrTx/>
              <a:buSzTx/>
              <a:buFontTx/>
              <a:buNone/>
              <a:tabLst/>
            </a:pPr>
            <a:r>
              <a:rPr lang="en-US" altLang="en-US" sz="1400" dirty="0">
                <a:latin typeface="+mj-lt"/>
              </a:rPr>
              <a:t>Francesco Saretto¹ and Daniele Ganora¹</a:t>
            </a:r>
            <a:endParaRPr lang="en-GB" altLang="en-US" sz="1400" dirty="0">
              <a:latin typeface="+mj-lt"/>
            </a:endParaRPr>
          </a:p>
        </p:txBody>
      </p:sp>
      <p:sp>
        <p:nvSpPr>
          <p:cNvPr id="12" name="TextBox 11">
            <a:extLst>
              <a:ext uri="{FF2B5EF4-FFF2-40B4-BE49-F238E27FC236}">
                <a16:creationId xmlns:a16="http://schemas.microsoft.com/office/drawing/2014/main" id="{51D6CFD5-D524-5FE4-0176-A76F6C63DFCD}"/>
              </a:ext>
            </a:extLst>
          </p:cNvPr>
          <p:cNvSpPr txBox="1"/>
          <p:nvPr/>
        </p:nvSpPr>
        <p:spPr>
          <a:xfrm>
            <a:off x="1648939" y="615864"/>
            <a:ext cx="8819685" cy="246221"/>
          </a:xfrm>
          <a:prstGeom prst="rect">
            <a:avLst/>
          </a:prstGeom>
          <a:noFill/>
        </p:spPr>
        <p:txBody>
          <a:bodyPr wrap="square" rtlCol="0">
            <a:spAutoFit/>
          </a:bodyPr>
          <a:lstStyle/>
          <a:p>
            <a:pPr algn="ctr"/>
            <a:r>
              <a:rPr lang="en-GB" sz="1000" i="1" dirty="0">
                <a:latin typeface="+mj-lt"/>
              </a:rPr>
              <a:t>¹</a:t>
            </a:r>
            <a:r>
              <a:rPr lang="en-GB" sz="1000" b="0" i="1" dirty="0">
                <a:effectLst/>
                <a:latin typeface="+mj-lt"/>
              </a:rPr>
              <a:t>Department of Environmental, Land and Infrastructure Engineering, </a:t>
            </a:r>
            <a:r>
              <a:rPr lang="en-GB" sz="1000" b="0" i="1" dirty="0" err="1">
                <a:effectLst/>
                <a:latin typeface="+mj-lt"/>
              </a:rPr>
              <a:t>Politecnico</a:t>
            </a:r>
            <a:r>
              <a:rPr lang="en-GB" sz="1000" b="0" i="1" dirty="0">
                <a:effectLst/>
                <a:latin typeface="+mj-lt"/>
              </a:rPr>
              <a:t> di Torino, Corso Duca </a:t>
            </a:r>
            <a:r>
              <a:rPr lang="en-GB" sz="1000" b="0" i="1" dirty="0" err="1">
                <a:effectLst/>
                <a:latin typeface="+mj-lt"/>
              </a:rPr>
              <a:t>degli</a:t>
            </a:r>
            <a:r>
              <a:rPr lang="en-GB" sz="1000" b="0" i="1" dirty="0">
                <a:effectLst/>
                <a:latin typeface="+mj-lt"/>
              </a:rPr>
              <a:t> Abruzzi 24, 10129 Turin, Italy. francesco.saretto@polito.it</a:t>
            </a:r>
          </a:p>
        </p:txBody>
      </p:sp>
      <p:pic>
        <p:nvPicPr>
          <p:cNvPr id="17" name="Immagine 6" descr="Immagine che contiene Oggetto astronomico, oscurità, Evento celeste, nero&#10;&#10;Descrizione generata automaticamente">
            <a:hlinkClick r:id="rId2" action="ppaction://hlinksldjump"/>
            <a:extLst>
              <a:ext uri="{FF2B5EF4-FFF2-40B4-BE49-F238E27FC236}">
                <a16:creationId xmlns:a16="http://schemas.microsoft.com/office/drawing/2014/main" id="{32CB4ACA-0734-F086-6360-03184BCD123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7003" y="267511"/>
            <a:ext cx="1370080" cy="603660"/>
          </a:xfrm>
          <a:prstGeom prst="rect">
            <a:avLst/>
          </a:prstGeom>
        </p:spPr>
      </p:pic>
      <p:pic>
        <p:nvPicPr>
          <p:cNvPr id="18" name="Picture 17" descr="A screen shot of a computer&#10;&#10;AI-generated content may be incorrect.">
            <a:extLst>
              <a:ext uri="{FF2B5EF4-FFF2-40B4-BE49-F238E27FC236}">
                <a16:creationId xmlns:a16="http://schemas.microsoft.com/office/drawing/2014/main" id="{65E33E87-9983-C7E0-B4BF-AE561BD8012C}"/>
              </a:ext>
            </a:extLst>
          </p:cNvPr>
          <p:cNvPicPr>
            <a:picLocks noChangeAspect="1"/>
          </p:cNvPicPr>
          <p:nvPr/>
        </p:nvPicPr>
        <p:blipFill>
          <a:blip r:embed="rId4">
            <a:extLst>
              <a:ext uri="{28A0092B-C50C-407E-A947-70E740481C1C}">
                <a14:useLocalDpi xmlns:a14="http://schemas.microsoft.com/office/drawing/2010/main" val="0"/>
              </a:ext>
            </a:extLst>
          </a:blip>
          <a:srcRect r="44152" b="-1599"/>
          <a:stretch/>
        </p:blipFill>
        <p:spPr>
          <a:xfrm>
            <a:off x="10308092" y="290813"/>
            <a:ext cx="1536905" cy="572637"/>
          </a:xfrm>
          <a:prstGeom prst="rect">
            <a:avLst/>
          </a:prstGeom>
        </p:spPr>
      </p:pic>
      <p:cxnSp>
        <p:nvCxnSpPr>
          <p:cNvPr id="21" name="Straight Connector 20">
            <a:extLst>
              <a:ext uri="{FF2B5EF4-FFF2-40B4-BE49-F238E27FC236}">
                <a16:creationId xmlns:a16="http://schemas.microsoft.com/office/drawing/2014/main" id="{F915CCB3-230B-BA02-D128-3E47DDE3E6BB}"/>
              </a:ext>
            </a:extLst>
          </p:cNvPr>
          <p:cNvCxnSpPr>
            <a:cxnSpLocks/>
          </p:cNvCxnSpPr>
          <p:nvPr/>
        </p:nvCxnSpPr>
        <p:spPr>
          <a:xfrm>
            <a:off x="2421536" y="863214"/>
            <a:ext cx="7715983" cy="0"/>
          </a:xfrm>
          <a:prstGeom prst="line">
            <a:avLst/>
          </a:prstGeom>
          <a:ln w="12700"/>
        </p:spPr>
        <p:style>
          <a:lnRef idx="2">
            <a:schemeClr val="dk1"/>
          </a:lnRef>
          <a:fillRef idx="0">
            <a:schemeClr val="dk1"/>
          </a:fillRef>
          <a:effectRef idx="1">
            <a:schemeClr val="dk1"/>
          </a:effectRef>
          <a:fontRef idx="minor">
            <a:schemeClr val="tx1"/>
          </a:fontRef>
        </p:style>
      </p:cxnSp>
      <p:pic>
        <p:nvPicPr>
          <p:cNvPr id="29" name="Picture 28" descr="A map of a river&#10;&#10;AI-generated content may be incorrect.">
            <a:extLst>
              <a:ext uri="{FF2B5EF4-FFF2-40B4-BE49-F238E27FC236}">
                <a16:creationId xmlns:a16="http://schemas.microsoft.com/office/drawing/2014/main" id="{758667B6-9721-E84F-98DE-9483B6C10CC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5048" y="1584080"/>
            <a:ext cx="5141897" cy="3636129"/>
          </a:xfrm>
          <a:prstGeom prst="rect">
            <a:avLst/>
          </a:prstGeom>
          <a:ln w="12700">
            <a:solidFill>
              <a:schemeClr val="tx1"/>
            </a:solidFill>
          </a:ln>
        </p:spPr>
      </p:pic>
      <p:pic>
        <p:nvPicPr>
          <p:cNvPr id="33" name="Picture 32" descr="A map of a region&#10;&#10;AI-generated content may be incorrect.">
            <a:extLst>
              <a:ext uri="{FF2B5EF4-FFF2-40B4-BE49-F238E27FC236}">
                <a16:creationId xmlns:a16="http://schemas.microsoft.com/office/drawing/2014/main" id="{498D8E6F-9F54-2806-1E35-432260502C9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98623" y="3624275"/>
            <a:ext cx="1258322" cy="889831"/>
          </a:xfrm>
          <a:prstGeom prst="rect">
            <a:avLst/>
          </a:prstGeom>
          <a:ln>
            <a:solidFill>
              <a:schemeClr val="tx1"/>
            </a:solidFill>
          </a:ln>
        </p:spPr>
      </p:pic>
      <p:pic>
        <p:nvPicPr>
          <p:cNvPr id="37" name="Picture 36" descr="A map of a river&#10;&#10;AI-generated content may be incorrect.">
            <a:extLst>
              <a:ext uri="{FF2B5EF4-FFF2-40B4-BE49-F238E27FC236}">
                <a16:creationId xmlns:a16="http://schemas.microsoft.com/office/drawing/2014/main" id="{A9349A44-3F1B-B844-3128-000F8A49D7B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235057" y="1584080"/>
            <a:ext cx="5141897" cy="3636130"/>
          </a:xfrm>
          <a:prstGeom prst="rect">
            <a:avLst/>
          </a:prstGeom>
          <a:ln w="12700">
            <a:solidFill>
              <a:schemeClr val="tx1"/>
            </a:solidFill>
          </a:ln>
        </p:spPr>
      </p:pic>
      <p:sp>
        <p:nvSpPr>
          <p:cNvPr id="2" name="TextBox 1">
            <a:extLst>
              <a:ext uri="{FF2B5EF4-FFF2-40B4-BE49-F238E27FC236}">
                <a16:creationId xmlns:a16="http://schemas.microsoft.com/office/drawing/2014/main" id="{172101AB-FA46-A1ED-E9CD-D5EB46D04559}"/>
              </a:ext>
            </a:extLst>
          </p:cNvPr>
          <p:cNvSpPr txBox="1"/>
          <p:nvPr/>
        </p:nvSpPr>
        <p:spPr>
          <a:xfrm>
            <a:off x="1301017" y="5702398"/>
            <a:ext cx="2563675" cy="584775"/>
          </a:xfrm>
          <a:prstGeom prst="rect">
            <a:avLst/>
          </a:prstGeom>
          <a:noFill/>
        </p:spPr>
        <p:txBody>
          <a:bodyPr wrap="square" rtlCol="0">
            <a:spAutoFit/>
          </a:bodyPr>
          <a:lstStyle/>
          <a:p>
            <a:pPr algn="ctr"/>
            <a:r>
              <a:rPr lang="en-GB" sz="1400" b="1" dirty="0">
                <a:solidFill>
                  <a:schemeClr val="bg2"/>
                </a:solidFill>
                <a:latin typeface="+mj-lt"/>
              </a:rPr>
              <a:t> </a:t>
            </a:r>
            <a:r>
              <a:rPr lang="en-GB" sz="1600" b="1" dirty="0">
                <a:solidFill>
                  <a:schemeClr val="bg2"/>
                </a:solidFill>
                <a:latin typeface="+mj-lt"/>
              </a:rPr>
              <a:t>1. Gridded products evaluation</a:t>
            </a:r>
          </a:p>
        </p:txBody>
      </p:sp>
      <p:sp>
        <p:nvSpPr>
          <p:cNvPr id="3" name="TextBox 2">
            <a:extLst>
              <a:ext uri="{FF2B5EF4-FFF2-40B4-BE49-F238E27FC236}">
                <a16:creationId xmlns:a16="http://schemas.microsoft.com/office/drawing/2014/main" id="{EB9C4D5B-A25E-234D-51E6-393EC7D88306}"/>
              </a:ext>
            </a:extLst>
          </p:cNvPr>
          <p:cNvSpPr txBox="1"/>
          <p:nvPr/>
        </p:nvSpPr>
        <p:spPr>
          <a:xfrm>
            <a:off x="4216379" y="5702398"/>
            <a:ext cx="3353324" cy="584775"/>
          </a:xfrm>
          <a:prstGeom prst="rect">
            <a:avLst/>
          </a:prstGeom>
          <a:noFill/>
        </p:spPr>
        <p:txBody>
          <a:bodyPr wrap="square" rtlCol="0">
            <a:spAutoFit/>
          </a:bodyPr>
          <a:lstStyle/>
          <a:p>
            <a:pPr algn="ctr"/>
            <a:r>
              <a:rPr lang="en-GB" sz="1400" b="1" dirty="0">
                <a:solidFill>
                  <a:schemeClr val="bg2"/>
                </a:solidFill>
                <a:latin typeface="+mj-lt"/>
              </a:rPr>
              <a:t> </a:t>
            </a:r>
            <a:r>
              <a:rPr lang="en-GB" sz="1600" b="1" dirty="0">
                <a:solidFill>
                  <a:schemeClr val="bg2"/>
                </a:solidFill>
                <a:latin typeface="+mj-lt"/>
              </a:rPr>
              <a:t>2. </a:t>
            </a:r>
            <a:r>
              <a:rPr lang="en-GB" sz="1600" b="1" dirty="0" err="1">
                <a:solidFill>
                  <a:schemeClr val="bg2"/>
                </a:solidFill>
                <a:latin typeface="+mj-lt"/>
              </a:rPr>
              <a:t>Metastatistical</a:t>
            </a:r>
            <a:r>
              <a:rPr lang="en-GB" sz="1600" b="1" dirty="0">
                <a:solidFill>
                  <a:schemeClr val="bg2"/>
                </a:solidFill>
                <a:latin typeface="+mj-lt"/>
              </a:rPr>
              <a:t> Extreme Value Analysis</a:t>
            </a:r>
          </a:p>
        </p:txBody>
      </p:sp>
      <p:sp>
        <p:nvSpPr>
          <p:cNvPr id="8" name="TextBox 7">
            <a:extLst>
              <a:ext uri="{FF2B5EF4-FFF2-40B4-BE49-F238E27FC236}">
                <a16:creationId xmlns:a16="http://schemas.microsoft.com/office/drawing/2014/main" id="{824BA3E0-80B7-CE1F-4B64-860AA510F095}"/>
              </a:ext>
            </a:extLst>
          </p:cNvPr>
          <p:cNvSpPr txBox="1"/>
          <p:nvPr/>
        </p:nvSpPr>
        <p:spPr>
          <a:xfrm>
            <a:off x="7624960" y="5702398"/>
            <a:ext cx="3078726" cy="584775"/>
          </a:xfrm>
          <a:prstGeom prst="rect">
            <a:avLst/>
          </a:prstGeom>
          <a:noFill/>
        </p:spPr>
        <p:txBody>
          <a:bodyPr wrap="square" rtlCol="0">
            <a:spAutoFit/>
          </a:bodyPr>
          <a:lstStyle/>
          <a:p>
            <a:pPr algn="ctr"/>
            <a:r>
              <a:rPr lang="en-GB" sz="1400" b="1" dirty="0">
                <a:solidFill>
                  <a:schemeClr val="bg2"/>
                </a:solidFill>
                <a:latin typeface="+mj-lt"/>
              </a:rPr>
              <a:t>  </a:t>
            </a:r>
            <a:r>
              <a:rPr lang="en-GB" sz="1600" b="1" dirty="0">
                <a:solidFill>
                  <a:schemeClr val="bg2"/>
                </a:solidFill>
                <a:latin typeface="+mj-lt"/>
              </a:rPr>
              <a:t>3. Pixel – by – pixel DDF curve computation</a:t>
            </a:r>
          </a:p>
        </p:txBody>
      </p:sp>
      <p:sp>
        <p:nvSpPr>
          <p:cNvPr id="11" name="Arrow: Curved Right 10">
            <a:extLst>
              <a:ext uri="{FF2B5EF4-FFF2-40B4-BE49-F238E27FC236}">
                <a16:creationId xmlns:a16="http://schemas.microsoft.com/office/drawing/2014/main" id="{78C611EA-0820-5892-6F99-08B2B88BFAC3}"/>
              </a:ext>
            </a:extLst>
          </p:cNvPr>
          <p:cNvSpPr/>
          <p:nvPr/>
        </p:nvSpPr>
        <p:spPr>
          <a:xfrm>
            <a:off x="272107" y="5031031"/>
            <a:ext cx="438015" cy="1075479"/>
          </a:xfrm>
          <a:prstGeom prst="curvedRight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a:solidFill>
                <a:schemeClr val="tx1"/>
              </a:solidFill>
            </a:endParaRPr>
          </a:p>
        </p:txBody>
      </p:sp>
      <p:sp>
        <p:nvSpPr>
          <p:cNvPr id="14" name="Rectangle 13">
            <a:extLst>
              <a:ext uri="{FF2B5EF4-FFF2-40B4-BE49-F238E27FC236}">
                <a16:creationId xmlns:a16="http://schemas.microsoft.com/office/drawing/2014/main" id="{A5D7E60A-C757-0A67-9457-35F3753C9D38}"/>
              </a:ext>
            </a:extLst>
          </p:cNvPr>
          <p:cNvSpPr/>
          <p:nvPr/>
        </p:nvSpPr>
        <p:spPr>
          <a:xfrm>
            <a:off x="1061809" y="5638476"/>
            <a:ext cx="10068382" cy="741300"/>
          </a:xfrm>
          <a:prstGeom prst="rect">
            <a:avLst/>
          </a:prstGeom>
          <a:no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Top Corners Rounded 14">
            <a:extLst>
              <a:ext uri="{FF2B5EF4-FFF2-40B4-BE49-F238E27FC236}">
                <a16:creationId xmlns:a16="http://schemas.microsoft.com/office/drawing/2014/main" id="{513E118D-43EB-B0EF-A44D-09E3DDB31090}"/>
              </a:ext>
            </a:extLst>
          </p:cNvPr>
          <p:cNvSpPr/>
          <p:nvPr/>
        </p:nvSpPr>
        <p:spPr>
          <a:xfrm>
            <a:off x="1061808" y="5406962"/>
            <a:ext cx="2900122" cy="227771"/>
          </a:xfrm>
          <a:prstGeom prst="round2Same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sz="1400" dirty="0">
                <a:solidFill>
                  <a:schemeClr val="tx2"/>
                </a:solidFill>
              </a:rPr>
              <a:t>Methods</a:t>
            </a:r>
          </a:p>
        </p:txBody>
      </p:sp>
      <p:sp>
        <p:nvSpPr>
          <p:cNvPr id="16" name="Rectangle 15">
            <a:extLst>
              <a:ext uri="{FF2B5EF4-FFF2-40B4-BE49-F238E27FC236}">
                <a16:creationId xmlns:a16="http://schemas.microsoft.com/office/drawing/2014/main" id="{A840A2E7-0C60-8990-20A9-E2C37F1DD16C}"/>
              </a:ext>
            </a:extLst>
          </p:cNvPr>
          <p:cNvSpPr/>
          <p:nvPr/>
        </p:nvSpPr>
        <p:spPr>
          <a:xfrm>
            <a:off x="10372725" y="2462213"/>
            <a:ext cx="366713" cy="35242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82A68EC2-4C7B-00AA-FB4B-3D31A99C39BF}"/>
              </a:ext>
            </a:extLst>
          </p:cNvPr>
          <p:cNvSpPr/>
          <p:nvPr/>
        </p:nvSpPr>
        <p:spPr>
          <a:xfrm>
            <a:off x="10525125" y="2614613"/>
            <a:ext cx="366713" cy="35242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3604C067-4B78-7B41-F402-999DD2A5C3AC}"/>
              </a:ext>
            </a:extLst>
          </p:cNvPr>
          <p:cNvSpPr/>
          <p:nvPr/>
        </p:nvSpPr>
        <p:spPr>
          <a:xfrm>
            <a:off x="10677525" y="2767013"/>
            <a:ext cx="366713" cy="35242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2B18E51B-6759-D018-B43C-88CA5262103C}"/>
              </a:ext>
            </a:extLst>
          </p:cNvPr>
          <p:cNvSpPr/>
          <p:nvPr/>
        </p:nvSpPr>
        <p:spPr>
          <a:xfrm>
            <a:off x="8980966" y="2790825"/>
            <a:ext cx="366713" cy="35242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0400C4AD-A246-80B1-1B30-C56DF79B5A73}"/>
              </a:ext>
            </a:extLst>
          </p:cNvPr>
          <p:cNvSpPr/>
          <p:nvPr/>
        </p:nvSpPr>
        <p:spPr>
          <a:xfrm>
            <a:off x="10829925" y="2919413"/>
            <a:ext cx="366713" cy="35242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a:extLst>
              <a:ext uri="{FF2B5EF4-FFF2-40B4-BE49-F238E27FC236}">
                <a16:creationId xmlns:a16="http://schemas.microsoft.com/office/drawing/2014/main" id="{425DBE32-A754-1FAD-6F71-FA5454122C8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320954" y="3169252"/>
            <a:ext cx="2765463" cy="1572941"/>
          </a:xfrm>
          <a:prstGeom prst="rect">
            <a:avLst/>
          </a:prstGeom>
          <a:ln>
            <a:solidFill>
              <a:schemeClr val="tx1">
                <a:lumMod val="50000"/>
              </a:schemeClr>
            </a:solidFill>
          </a:ln>
        </p:spPr>
      </p:pic>
      <p:sp>
        <p:nvSpPr>
          <p:cNvPr id="7" name="Arrow: Right 6">
            <a:hlinkClick r:id="rId9" action="ppaction://hlinksldjump"/>
            <a:extLst>
              <a:ext uri="{FF2B5EF4-FFF2-40B4-BE49-F238E27FC236}">
                <a16:creationId xmlns:a16="http://schemas.microsoft.com/office/drawing/2014/main" id="{17658E6C-0B18-898B-530F-1B63A6F2335F}"/>
              </a:ext>
            </a:extLst>
          </p:cNvPr>
          <p:cNvSpPr/>
          <p:nvPr/>
        </p:nvSpPr>
        <p:spPr>
          <a:xfrm flipH="1">
            <a:off x="11867431" y="3283195"/>
            <a:ext cx="104924" cy="4571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5" name="Straight Arrow Connector 24">
            <a:extLst>
              <a:ext uri="{FF2B5EF4-FFF2-40B4-BE49-F238E27FC236}">
                <a16:creationId xmlns:a16="http://schemas.microsoft.com/office/drawing/2014/main" id="{EFA73105-086E-EE39-DB58-8FAD90D9574D}"/>
              </a:ext>
            </a:extLst>
          </p:cNvPr>
          <p:cNvCxnSpPr>
            <a:cxnSpLocks/>
          </p:cNvCxnSpPr>
          <p:nvPr/>
        </p:nvCxnSpPr>
        <p:spPr>
          <a:xfrm>
            <a:off x="7839307" y="3955662"/>
            <a:ext cx="1487632"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5" name="Arrow: Curved Right 4">
            <a:extLst>
              <a:ext uri="{FF2B5EF4-FFF2-40B4-BE49-F238E27FC236}">
                <a16:creationId xmlns:a16="http://schemas.microsoft.com/office/drawing/2014/main" id="{AB429B17-1EB0-838C-AECE-A14F8DF71382}"/>
              </a:ext>
            </a:extLst>
          </p:cNvPr>
          <p:cNvSpPr/>
          <p:nvPr/>
        </p:nvSpPr>
        <p:spPr>
          <a:xfrm rot="10800000">
            <a:off x="11481878" y="4992878"/>
            <a:ext cx="438015" cy="1001907"/>
          </a:xfrm>
          <a:prstGeom prst="curvedRight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a:solidFill>
                <a:schemeClr val="tx1"/>
              </a:solidFill>
            </a:endParaRPr>
          </a:p>
        </p:txBody>
      </p:sp>
      <p:sp>
        <p:nvSpPr>
          <p:cNvPr id="6" name="TextBox 5">
            <a:extLst>
              <a:ext uri="{FF2B5EF4-FFF2-40B4-BE49-F238E27FC236}">
                <a16:creationId xmlns:a16="http://schemas.microsoft.com/office/drawing/2014/main" id="{0C3A8CD7-9795-09DD-A921-3E2FCAEE1498}"/>
              </a:ext>
            </a:extLst>
          </p:cNvPr>
          <p:cNvSpPr txBox="1"/>
          <p:nvPr/>
        </p:nvSpPr>
        <p:spPr>
          <a:xfrm>
            <a:off x="1438488" y="1213565"/>
            <a:ext cx="3882341" cy="338554"/>
          </a:xfrm>
          <a:prstGeom prst="rect">
            <a:avLst/>
          </a:prstGeom>
          <a:noFill/>
        </p:spPr>
        <p:txBody>
          <a:bodyPr wrap="square" rtlCol="0">
            <a:spAutoFit/>
          </a:bodyPr>
          <a:lstStyle/>
          <a:p>
            <a:pPr algn="ctr"/>
            <a:r>
              <a:rPr lang="en-GB" sz="1600" dirty="0">
                <a:latin typeface="+mj-lt"/>
              </a:rPr>
              <a:t>From</a:t>
            </a:r>
            <a:r>
              <a:rPr lang="en-GB" sz="1200" b="1" dirty="0">
                <a:latin typeface="+mj-lt"/>
              </a:rPr>
              <a:t> </a:t>
            </a:r>
            <a:r>
              <a:rPr lang="en-GB" sz="1600" b="1" dirty="0">
                <a:latin typeface="+mj-lt"/>
              </a:rPr>
              <a:t>Daily Point Rainfall Measurements</a:t>
            </a:r>
          </a:p>
        </p:txBody>
      </p:sp>
      <p:sp>
        <p:nvSpPr>
          <p:cNvPr id="9" name="TextBox 8">
            <a:extLst>
              <a:ext uri="{FF2B5EF4-FFF2-40B4-BE49-F238E27FC236}">
                <a16:creationId xmlns:a16="http://schemas.microsoft.com/office/drawing/2014/main" id="{0FF88A7B-CABD-0955-673F-0FAE3EB94526}"/>
              </a:ext>
            </a:extLst>
          </p:cNvPr>
          <p:cNvSpPr txBox="1"/>
          <p:nvPr/>
        </p:nvSpPr>
        <p:spPr>
          <a:xfrm>
            <a:off x="7319129" y="1213565"/>
            <a:ext cx="2973752" cy="338554"/>
          </a:xfrm>
          <a:prstGeom prst="rect">
            <a:avLst/>
          </a:prstGeom>
          <a:noFill/>
        </p:spPr>
        <p:txBody>
          <a:bodyPr wrap="square" rtlCol="0">
            <a:spAutoFit/>
          </a:bodyPr>
          <a:lstStyle/>
          <a:p>
            <a:pPr algn="ctr"/>
            <a:r>
              <a:rPr lang="en-GB" sz="1600" dirty="0">
                <a:latin typeface="+mj-lt"/>
              </a:rPr>
              <a:t>To</a:t>
            </a:r>
            <a:r>
              <a:rPr lang="en-GB" sz="1400" b="1" dirty="0">
                <a:latin typeface="+mj-lt"/>
              </a:rPr>
              <a:t> </a:t>
            </a:r>
            <a:r>
              <a:rPr lang="en-GB" sz="1600" b="1" dirty="0">
                <a:latin typeface="+mj-lt"/>
              </a:rPr>
              <a:t>Gridded Sub-Daily Extremes</a:t>
            </a:r>
          </a:p>
        </p:txBody>
      </p:sp>
    </p:spTree>
    <p:extLst>
      <p:ext uri="{BB962C8B-B14F-4D97-AF65-F5344CB8AC3E}">
        <p14:creationId xmlns:p14="http://schemas.microsoft.com/office/powerpoint/2010/main" val="16857134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13A7D6-ECEE-8AF8-119C-E5FE8B78C9DB}"/>
            </a:ext>
          </a:extLst>
        </p:cNvPr>
        <p:cNvGrpSpPr/>
        <p:nvPr/>
      </p:nvGrpSpPr>
      <p:grpSpPr>
        <a:xfrm>
          <a:off x="0" y="0"/>
          <a:ext cx="0" cy="0"/>
          <a:chOff x="0" y="0"/>
          <a:chExt cx="0" cy="0"/>
        </a:xfrm>
      </p:grpSpPr>
      <p:sp>
        <p:nvSpPr>
          <p:cNvPr id="7" name="Rectangle 3">
            <a:extLst>
              <a:ext uri="{FF2B5EF4-FFF2-40B4-BE49-F238E27FC236}">
                <a16:creationId xmlns:a16="http://schemas.microsoft.com/office/drawing/2014/main" id="{23167C61-933E-9E40-E87F-6FA214D03F9C}"/>
              </a:ext>
            </a:extLst>
          </p:cNvPr>
          <p:cNvSpPr>
            <a:spLocks noChangeArrowheads="1"/>
          </p:cNvSpPr>
          <p:nvPr/>
        </p:nvSpPr>
        <p:spPr bwMode="auto">
          <a:xfrm>
            <a:off x="638861" y="392588"/>
            <a:ext cx="691244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ts val="600"/>
              </a:spcAft>
              <a:buClrTx/>
              <a:buSzTx/>
              <a:buFontTx/>
              <a:buNone/>
              <a:tabLst/>
            </a:pPr>
            <a:r>
              <a:rPr lang="en-GB" sz="2000" b="1" dirty="0">
                <a:latin typeface="+mj-lt"/>
              </a:rPr>
              <a:t>Gridded products evaluation</a:t>
            </a:r>
            <a:endParaRPr lang="en-GB" altLang="en-US" sz="2000" b="1" i="1" dirty="0">
              <a:latin typeface="+mj-lt"/>
            </a:endParaRPr>
          </a:p>
        </p:txBody>
      </p:sp>
      <p:pic>
        <p:nvPicPr>
          <p:cNvPr id="8" name="Immagine 6" descr="Immagine che contiene Oggetto astronomico, oscurità, Evento celeste, nero&#10;&#10;Descrizione generata automaticamente">
            <a:extLst>
              <a:ext uri="{FF2B5EF4-FFF2-40B4-BE49-F238E27FC236}">
                <a16:creationId xmlns:a16="http://schemas.microsoft.com/office/drawing/2014/main" id="{092F3E38-9E36-5212-871E-93DCFA42AF9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589525" y="290813"/>
            <a:ext cx="1370080" cy="603660"/>
          </a:xfrm>
          <a:prstGeom prst="rect">
            <a:avLst/>
          </a:prstGeom>
        </p:spPr>
      </p:pic>
      <p:pic>
        <p:nvPicPr>
          <p:cNvPr id="9" name="Picture 8" descr="A screen shot of a computer&#10;&#10;AI-generated content may be incorrect.">
            <a:extLst>
              <a:ext uri="{FF2B5EF4-FFF2-40B4-BE49-F238E27FC236}">
                <a16:creationId xmlns:a16="http://schemas.microsoft.com/office/drawing/2014/main" id="{9432DD4A-00C6-A3DE-E753-4B5EB03C9709}"/>
              </a:ext>
            </a:extLst>
          </p:cNvPr>
          <p:cNvPicPr>
            <a:picLocks noChangeAspect="1"/>
          </p:cNvPicPr>
          <p:nvPr/>
        </p:nvPicPr>
        <p:blipFill>
          <a:blip r:embed="rId3">
            <a:extLst>
              <a:ext uri="{28A0092B-C50C-407E-A947-70E740481C1C}">
                <a14:useLocalDpi xmlns:a14="http://schemas.microsoft.com/office/drawing/2010/main" val="0"/>
              </a:ext>
            </a:extLst>
          </a:blip>
          <a:srcRect r="44152" b="-1599"/>
          <a:stretch/>
        </p:blipFill>
        <p:spPr>
          <a:xfrm>
            <a:off x="10308092" y="290813"/>
            <a:ext cx="1536905" cy="572637"/>
          </a:xfrm>
          <a:prstGeom prst="rect">
            <a:avLst/>
          </a:prstGeom>
        </p:spPr>
      </p:pic>
      <p:cxnSp>
        <p:nvCxnSpPr>
          <p:cNvPr id="10" name="Straight Connector 9">
            <a:extLst>
              <a:ext uri="{FF2B5EF4-FFF2-40B4-BE49-F238E27FC236}">
                <a16:creationId xmlns:a16="http://schemas.microsoft.com/office/drawing/2014/main" id="{8B0829E7-EA84-7B13-D0D9-6D798F6CBB52}"/>
              </a:ext>
            </a:extLst>
          </p:cNvPr>
          <p:cNvCxnSpPr>
            <a:cxnSpLocks/>
          </p:cNvCxnSpPr>
          <p:nvPr/>
        </p:nvCxnSpPr>
        <p:spPr>
          <a:xfrm>
            <a:off x="638861" y="878773"/>
            <a:ext cx="6486768" cy="0"/>
          </a:xfrm>
          <a:prstGeom prst="line">
            <a:avLst/>
          </a:prstGeom>
          <a:ln w="12700"/>
        </p:spPr>
        <p:style>
          <a:lnRef idx="2">
            <a:schemeClr val="dk1"/>
          </a:lnRef>
          <a:fillRef idx="0">
            <a:schemeClr val="dk1"/>
          </a:fillRef>
          <a:effectRef idx="1">
            <a:schemeClr val="dk1"/>
          </a:effectRef>
          <a:fontRef idx="minor">
            <a:schemeClr val="tx1"/>
          </a:fontRef>
        </p:style>
      </p:cxnSp>
      <p:pic>
        <p:nvPicPr>
          <p:cNvPr id="11" name="Graphic 10" descr="Home with solid fill">
            <a:hlinkClick r:id="rId4" action="ppaction://hlinksldjump"/>
            <a:extLst>
              <a:ext uri="{FF2B5EF4-FFF2-40B4-BE49-F238E27FC236}">
                <a16:creationId xmlns:a16="http://schemas.microsoft.com/office/drawing/2014/main" id="{3807A6A9-F1E3-0818-7F7F-ECD6ECBC3AE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621689" y="6193574"/>
            <a:ext cx="446616" cy="446616"/>
          </a:xfrm>
          <a:prstGeom prst="rect">
            <a:avLst/>
          </a:prstGeom>
        </p:spPr>
      </p:pic>
      <p:graphicFrame>
        <p:nvGraphicFramePr>
          <p:cNvPr id="2" name="Table 1">
            <a:extLst>
              <a:ext uri="{FF2B5EF4-FFF2-40B4-BE49-F238E27FC236}">
                <a16:creationId xmlns:a16="http://schemas.microsoft.com/office/drawing/2014/main" id="{8C593648-D02B-4ED8-2D06-84ECA79B7335}"/>
              </a:ext>
            </a:extLst>
          </p:cNvPr>
          <p:cNvGraphicFramePr>
            <a:graphicFrameLocks noGrp="1"/>
          </p:cNvGraphicFramePr>
          <p:nvPr>
            <p:extLst>
              <p:ext uri="{D42A27DB-BD31-4B8C-83A1-F6EECF244321}">
                <p14:modId xmlns:p14="http://schemas.microsoft.com/office/powerpoint/2010/main" val="1755501450"/>
              </p:ext>
            </p:extLst>
          </p:nvPr>
        </p:nvGraphicFramePr>
        <p:xfrm>
          <a:off x="638860" y="1267344"/>
          <a:ext cx="6654538" cy="1854200"/>
        </p:xfrm>
        <a:graphic>
          <a:graphicData uri="http://schemas.openxmlformats.org/drawingml/2006/table">
            <a:tbl>
              <a:tblPr firstRow="1" bandRow="1">
                <a:tableStyleId>{073A0DAA-6AF3-43AB-8588-CEC1D06C72B9}</a:tableStyleId>
              </a:tblPr>
              <a:tblGrid>
                <a:gridCol w="828040">
                  <a:extLst>
                    <a:ext uri="{9D8B030D-6E8A-4147-A177-3AD203B41FA5}">
                      <a16:colId xmlns:a16="http://schemas.microsoft.com/office/drawing/2014/main" val="2685019338"/>
                    </a:ext>
                  </a:extLst>
                </a:gridCol>
                <a:gridCol w="1907603">
                  <a:extLst>
                    <a:ext uri="{9D8B030D-6E8A-4147-A177-3AD203B41FA5}">
                      <a16:colId xmlns:a16="http://schemas.microsoft.com/office/drawing/2014/main" val="3687369868"/>
                    </a:ext>
                  </a:extLst>
                </a:gridCol>
                <a:gridCol w="1415034">
                  <a:extLst>
                    <a:ext uri="{9D8B030D-6E8A-4147-A177-3AD203B41FA5}">
                      <a16:colId xmlns:a16="http://schemas.microsoft.com/office/drawing/2014/main" val="1562362321"/>
                    </a:ext>
                  </a:extLst>
                </a:gridCol>
                <a:gridCol w="1158685">
                  <a:extLst>
                    <a:ext uri="{9D8B030D-6E8A-4147-A177-3AD203B41FA5}">
                      <a16:colId xmlns:a16="http://schemas.microsoft.com/office/drawing/2014/main" val="3689695308"/>
                    </a:ext>
                  </a:extLst>
                </a:gridCol>
                <a:gridCol w="1345176">
                  <a:extLst>
                    <a:ext uri="{9D8B030D-6E8A-4147-A177-3AD203B41FA5}">
                      <a16:colId xmlns:a16="http://schemas.microsoft.com/office/drawing/2014/main" val="2996103991"/>
                    </a:ext>
                  </a:extLst>
                </a:gridCol>
              </a:tblGrid>
              <a:tr h="370840">
                <a:tc>
                  <a:txBody>
                    <a:bodyPr/>
                    <a:lstStyle/>
                    <a:p>
                      <a:pPr algn="ctr"/>
                      <a:r>
                        <a:rPr lang="en-GB" sz="1200" dirty="0"/>
                        <a:t>Product</a:t>
                      </a:r>
                    </a:p>
                  </a:txBody>
                  <a:tcPr anchor="ctr"/>
                </a:tc>
                <a:tc>
                  <a:txBody>
                    <a:bodyPr/>
                    <a:lstStyle/>
                    <a:p>
                      <a:pPr algn="ctr"/>
                      <a:r>
                        <a:rPr lang="en-GB" sz="1200" dirty="0"/>
                        <a:t>Temporal Resolution</a:t>
                      </a:r>
                    </a:p>
                  </a:txBody>
                  <a:tcPr anchor="ctr"/>
                </a:tc>
                <a:tc>
                  <a:txBody>
                    <a:bodyPr/>
                    <a:lstStyle/>
                    <a:p>
                      <a:pPr algn="ctr"/>
                      <a:r>
                        <a:rPr lang="en-GB" sz="1200" dirty="0"/>
                        <a:t>Spatial Resolution</a:t>
                      </a:r>
                    </a:p>
                  </a:txBody>
                  <a:tcPr anchor="ctr"/>
                </a:tc>
                <a:tc>
                  <a:txBody>
                    <a:bodyPr/>
                    <a:lstStyle/>
                    <a:p>
                      <a:pPr algn="ctr"/>
                      <a:r>
                        <a:rPr lang="en-GB" sz="1200" dirty="0"/>
                        <a:t>Availability</a:t>
                      </a:r>
                    </a:p>
                  </a:txBody>
                  <a:tcPr anchor="ctr"/>
                </a:tc>
                <a:tc>
                  <a:txBody>
                    <a:bodyPr/>
                    <a:lstStyle/>
                    <a:p>
                      <a:pPr algn="ctr"/>
                      <a:r>
                        <a:rPr lang="en-GB" sz="1200" dirty="0"/>
                        <a:t>Product type</a:t>
                      </a:r>
                    </a:p>
                  </a:txBody>
                  <a:tcPr anchor="ctr"/>
                </a:tc>
                <a:extLst>
                  <a:ext uri="{0D108BD9-81ED-4DB2-BD59-A6C34878D82A}">
                    <a16:rowId xmlns:a16="http://schemas.microsoft.com/office/drawing/2014/main" val="1560626329"/>
                  </a:ext>
                </a:extLst>
              </a:tr>
              <a:tr h="370840">
                <a:tc>
                  <a:txBody>
                    <a:bodyPr/>
                    <a:lstStyle/>
                    <a:p>
                      <a:pPr algn="ctr"/>
                      <a:r>
                        <a:rPr lang="en-GB" sz="1200" dirty="0"/>
                        <a:t>CHIRPS</a:t>
                      </a:r>
                    </a:p>
                  </a:txBody>
                  <a:tcPr anchor="ctr"/>
                </a:tc>
                <a:tc>
                  <a:txBody>
                    <a:bodyPr/>
                    <a:lstStyle/>
                    <a:p>
                      <a:pPr algn="ctr"/>
                      <a:r>
                        <a:rPr lang="en-GB" sz="1200" dirty="0"/>
                        <a:t>From 6 Hours to 3 Months</a:t>
                      </a:r>
                    </a:p>
                  </a:txBody>
                  <a:tcPr anchor="ctr"/>
                </a:tc>
                <a:tc>
                  <a:txBody>
                    <a:bodyPr/>
                    <a:lstStyle/>
                    <a:p>
                      <a:pPr algn="ctr"/>
                      <a:r>
                        <a:rPr lang="en-GB" sz="1200" dirty="0"/>
                        <a:t>0.05°</a:t>
                      </a:r>
                    </a:p>
                  </a:txBody>
                  <a:tcPr anchor="ctr"/>
                </a:tc>
                <a:tc>
                  <a:txBody>
                    <a:bodyPr/>
                    <a:lstStyle/>
                    <a:p>
                      <a:pPr algn="ctr"/>
                      <a:r>
                        <a:rPr lang="en-GB" sz="1200" dirty="0"/>
                        <a:t>1981 –present</a:t>
                      </a:r>
                    </a:p>
                  </a:txBody>
                  <a:tcPr anchor="ctr"/>
                </a:tc>
                <a:tc>
                  <a:txBody>
                    <a:bodyPr/>
                    <a:lstStyle/>
                    <a:p>
                      <a:pPr algn="ctr"/>
                      <a:r>
                        <a:rPr lang="en-GB" sz="1200" dirty="0"/>
                        <a:t>Satellite-based</a:t>
                      </a:r>
                    </a:p>
                  </a:txBody>
                  <a:tcPr anchor="ctr"/>
                </a:tc>
                <a:extLst>
                  <a:ext uri="{0D108BD9-81ED-4DB2-BD59-A6C34878D82A}">
                    <a16:rowId xmlns:a16="http://schemas.microsoft.com/office/drawing/2014/main" val="199181980"/>
                  </a:ext>
                </a:extLst>
              </a:tr>
              <a:tr h="370840">
                <a:tc>
                  <a:txBody>
                    <a:bodyPr/>
                    <a:lstStyle/>
                    <a:p>
                      <a:pPr algn="ctr"/>
                      <a:r>
                        <a:rPr lang="en-GB" sz="1200" dirty="0"/>
                        <a:t>ERA5</a:t>
                      </a:r>
                    </a:p>
                  </a:txBody>
                  <a:tcPr anchor="ctr"/>
                </a:tc>
                <a:tc>
                  <a:txBody>
                    <a:bodyPr/>
                    <a:lstStyle/>
                    <a:p>
                      <a:pPr algn="ctr"/>
                      <a:r>
                        <a:rPr lang="en-GB" sz="1200" dirty="0"/>
                        <a:t>Hourly</a:t>
                      </a:r>
                    </a:p>
                  </a:txBody>
                  <a:tcPr anchor="ctr"/>
                </a:tc>
                <a:tc>
                  <a:txBody>
                    <a:bodyPr/>
                    <a:lstStyle/>
                    <a:p>
                      <a:pPr algn="ctr"/>
                      <a:r>
                        <a:rPr lang="en-GB" sz="1200" dirty="0"/>
                        <a:t>0.25°</a:t>
                      </a:r>
                    </a:p>
                  </a:txBody>
                  <a:tcPr anchor="ctr"/>
                </a:tc>
                <a:tc>
                  <a:txBody>
                    <a:bodyPr/>
                    <a:lstStyle/>
                    <a:p>
                      <a:pPr algn="ctr"/>
                      <a:r>
                        <a:rPr lang="en-GB" sz="1200" dirty="0"/>
                        <a:t>1940 - present</a:t>
                      </a:r>
                    </a:p>
                  </a:txBody>
                  <a:tcPr anchor="ctr"/>
                </a:tc>
                <a:tc>
                  <a:txBody>
                    <a:bodyPr/>
                    <a:lstStyle/>
                    <a:p>
                      <a:pPr algn="ctr"/>
                      <a:r>
                        <a:rPr lang="en-GB" sz="1200" dirty="0"/>
                        <a:t>Reanalysis</a:t>
                      </a:r>
                    </a:p>
                  </a:txBody>
                  <a:tcPr anchor="ctr"/>
                </a:tc>
                <a:extLst>
                  <a:ext uri="{0D108BD9-81ED-4DB2-BD59-A6C34878D82A}">
                    <a16:rowId xmlns:a16="http://schemas.microsoft.com/office/drawing/2014/main" val="3115630394"/>
                  </a:ext>
                </a:extLst>
              </a:tr>
              <a:tr h="370840">
                <a:tc>
                  <a:txBody>
                    <a:bodyPr/>
                    <a:lstStyle/>
                    <a:p>
                      <a:pPr algn="ctr"/>
                      <a:r>
                        <a:rPr lang="en-GB" sz="1200" dirty="0"/>
                        <a:t>IMERG</a:t>
                      </a:r>
                    </a:p>
                  </a:txBody>
                  <a:tcPr anchor="ctr"/>
                </a:tc>
                <a:tc>
                  <a:txBody>
                    <a:bodyPr/>
                    <a:lstStyle/>
                    <a:p>
                      <a:pPr algn="ctr"/>
                      <a:r>
                        <a:rPr lang="en-GB" sz="1200" dirty="0"/>
                        <a:t>Half Hourly to Monthly</a:t>
                      </a:r>
                    </a:p>
                  </a:txBody>
                  <a:tcPr anchor="ctr"/>
                </a:tc>
                <a:tc>
                  <a:txBody>
                    <a:bodyPr/>
                    <a:lstStyle/>
                    <a:p>
                      <a:pPr algn="ctr"/>
                      <a:r>
                        <a:rPr lang="en-GB" sz="1200" dirty="0"/>
                        <a:t>0.1°</a:t>
                      </a:r>
                    </a:p>
                  </a:txBody>
                  <a:tcPr anchor="ctr"/>
                </a:tc>
                <a:tc>
                  <a:txBody>
                    <a:bodyPr/>
                    <a:lstStyle/>
                    <a:p>
                      <a:pPr algn="ctr"/>
                      <a:r>
                        <a:rPr lang="en-GB" sz="1200" dirty="0"/>
                        <a:t>1998- present</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Satellite-based</a:t>
                      </a:r>
                    </a:p>
                  </a:txBody>
                  <a:tcPr anchor="ctr"/>
                </a:tc>
                <a:extLst>
                  <a:ext uri="{0D108BD9-81ED-4DB2-BD59-A6C34878D82A}">
                    <a16:rowId xmlns:a16="http://schemas.microsoft.com/office/drawing/2014/main" val="3888159325"/>
                  </a:ext>
                </a:extLst>
              </a:tr>
              <a:tr h="370840">
                <a:tc>
                  <a:txBody>
                    <a:bodyPr/>
                    <a:lstStyle/>
                    <a:p>
                      <a:pPr algn="ctr"/>
                      <a:r>
                        <a:rPr lang="en-GB" sz="1200" dirty="0"/>
                        <a:t>TAMSAT</a:t>
                      </a:r>
                    </a:p>
                  </a:txBody>
                  <a:tcPr anchor="ctr"/>
                </a:tc>
                <a:tc>
                  <a:txBody>
                    <a:bodyPr/>
                    <a:lstStyle/>
                    <a:p>
                      <a:pPr algn="ctr"/>
                      <a:r>
                        <a:rPr lang="en-GB" sz="1200" dirty="0"/>
                        <a:t>Daily</a:t>
                      </a:r>
                    </a:p>
                  </a:txBody>
                  <a:tcPr anchor="ctr"/>
                </a:tc>
                <a:tc>
                  <a:txBody>
                    <a:bodyPr/>
                    <a:lstStyle/>
                    <a:p>
                      <a:pPr algn="ctr"/>
                      <a:r>
                        <a:rPr lang="en-GB" sz="1200" dirty="0"/>
                        <a:t>0.0375°</a:t>
                      </a:r>
                    </a:p>
                  </a:txBody>
                  <a:tcPr anchor="ctr"/>
                </a:tc>
                <a:tc>
                  <a:txBody>
                    <a:bodyPr/>
                    <a:lstStyle/>
                    <a:p>
                      <a:pPr algn="ctr"/>
                      <a:r>
                        <a:rPr lang="en-GB" sz="1200" dirty="0"/>
                        <a:t>1983 - present</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Satellite-based</a:t>
                      </a:r>
                    </a:p>
                  </a:txBody>
                  <a:tcPr anchor="ctr"/>
                </a:tc>
                <a:extLst>
                  <a:ext uri="{0D108BD9-81ED-4DB2-BD59-A6C34878D82A}">
                    <a16:rowId xmlns:a16="http://schemas.microsoft.com/office/drawing/2014/main" val="2772686590"/>
                  </a:ext>
                </a:extLst>
              </a:tr>
            </a:tbl>
          </a:graphicData>
        </a:graphic>
      </p:graphicFrame>
      <p:sp>
        <p:nvSpPr>
          <p:cNvPr id="3" name="TextBox 2">
            <a:extLst>
              <a:ext uri="{FF2B5EF4-FFF2-40B4-BE49-F238E27FC236}">
                <a16:creationId xmlns:a16="http://schemas.microsoft.com/office/drawing/2014/main" id="{0076CA81-C226-E19D-43BD-BB0EAA853917}"/>
              </a:ext>
            </a:extLst>
          </p:cNvPr>
          <p:cNvSpPr txBox="1"/>
          <p:nvPr/>
        </p:nvSpPr>
        <p:spPr>
          <a:xfrm>
            <a:off x="2889855" y="928790"/>
            <a:ext cx="2152549" cy="338554"/>
          </a:xfrm>
          <a:prstGeom prst="rect">
            <a:avLst/>
          </a:prstGeom>
          <a:noFill/>
        </p:spPr>
        <p:txBody>
          <a:bodyPr wrap="square" rtlCol="0">
            <a:spAutoFit/>
          </a:bodyPr>
          <a:lstStyle/>
          <a:p>
            <a:pPr algn="ctr"/>
            <a:r>
              <a:rPr lang="en-GB" sz="1600" b="1" dirty="0"/>
              <a:t>Available Datasets</a:t>
            </a:r>
          </a:p>
        </p:txBody>
      </p:sp>
      <p:sp>
        <p:nvSpPr>
          <p:cNvPr id="15" name="TextBox 14">
            <a:extLst>
              <a:ext uri="{FF2B5EF4-FFF2-40B4-BE49-F238E27FC236}">
                <a16:creationId xmlns:a16="http://schemas.microsoft.com/office/drawing/2014/main" id="{1FE62889-6922-087E-ECFD-98E39051F0CA}"/>
              </a:ext>
            </a:extLst>
          </p:cNvPr>
          <p:cNvSpPr txBox="1"/>
          <p:nvPr/>
        </p:nvSpPr>
        <p:spPr>
          <a:xfrm>
            <a:off x="8151779" y="1574376"/>
            <a:ext cx="3210127" cy="3970318"/>
          </a:xfrm>
          <a:prstGeom prst="rect">
            <a:avLst/>
          </a:prstGeom>
          <a:noFill/>
        </p:spPr>
        <p:txBody>
          <a:bodyPr wrap="square" rtlCol="0">
            <a:spAutoFit/>
          </a:bodyPr>
          <a:lstStyle/>
          <a:p>
            <a:pPr algn="ctr"/>
            <a:r>
              <a:rPr lang="en-GB" sz="1400" dirty="0"/>
              <a:t>The most suitable dataset was not identified as the one with the highest correlation or the one with superior predictive performance. Instead, </a:t>
            </a:r>
            <a:r>
              <a:rPr lang="en-GB" sz="1400" b="1" dirty="0"/>
              <a:t>it was chosen based on the degree to which its distribution aligned with that of the observed data.</a:t>
            </a:r>
          </a:p>
          <a:p>
            <a:pPr algn="ctr"/>
            <a:r>
              <a:rPr lang="en-GB" sz="1400" dirty="0"/>
              <a:t>This because we applied the </a:t>
            </a:r>
            <a:r>
              <a:rPr lang="en-GB" sz="1400" b="1" i="1" dirty="0" err="1"/>
              <a:t>Metastatistical</a:t>
            </a:r>
            <a:r>
              <a:rPr lang="en-GB" sz="1400" b="1" i="1" dirty="0"/>
              <a:t> Extreme Value </a:t>
            </a:r>
            <a:r>
              <a:rPr lang="en-GB" sz="1400" i="1" dirty="0"/>
              <a:t>distribution, </a:t>
            </a:r>
            <a:r>
              <a:rPr lang="en-GB" sz="1400" b="1" dirty="0"/>
              <a:t>relying on the bulk of the distribution rather than the block maxima alone</a:t>
            </a:r>
          </a:p>
          <a:p>
            <a:pPr algn="ctr"/>
            <a:r>
              <a:rPr lang="en-GB" sz="1400" b="1" dirty="0"/>
              <a:t>↓</a:t>
            </a:r>
            <a:endParaRPr lang="en-GB" sz="1400" dirty="0"/>
          </a:p>
          <a:p>
            <a:pPr algn="ctr"/>
            <a:r>
              <a:rPr lang="en-GB" sz="1400" dirty="0"/>
              <a:t>Overall, while other datasets (IMERG, CHIRPS), better represent the tail of the data, </a:t>
            </a:r>
            <a:r>
              <a:rPr lang="en-GB" sz="1400" b="1" dirty="0"/>
              <a:t>ERA5 hourly</a:t>
            </a:r>
            <a:r>
              <a:rPr lang="en-GB" sz="1400" dirty="0"/>
              <a:t> data were find to be those who </a:t>
            </a:r>
            <a:r>
              <a:rPr lang="en-GB" sz="1400" b="1" dirty="0"/>
              <a:t>better represent the overall distribution of the data. </a:t>
            </a:r>
            <a:endParaRPr lang="en-GB" sz="1400" dirty="0"/>
          </a:p>
        </p:txBody>
      </p:sp>
      <p:cxnSp>
        <p:nvCxnSpPr>
          <p:cNvPr id="17" name="Connector: Curved 16">
            <a:extLst>
              <a:ext uri="{FF2B5EF4-FFF2-40B4-BE49-F238E27FC236}">
                <a16:creationId xmlns:a16="http://schemas.microsoft.com/office/drawing/2014/main" id="{ECF45AF4-337C-62BD-D10F-359A4F4BCC60}"/>
              </a:ext>
            </a:extLst>
          </p:cNvPr>
          <p:cNvCxnSpPr>
            <a:cxnSpLocks/>
            <a:endCxn id="15" idx="1"/>
          </p:cNvCxnSpPr>
          <p:nvPr/>
        </p:nvCxnSpPr>
        <p:spPr>
          <a:xfrm flipV="1">
            <a:off x="6803709" y="3559535"/>
            <a:ext cx="1348070" cy="1432645"/>
          </a:xfrm>
          <a:prstGeom prst="curvedConnector3">
            <a:avLst/>
          </a:prstGeom>
          <a:ln>
            <a:tailEnd type="triangle"/>
          </a:ln>
        </p:spPr>
        <p:style>
          <a:lnRef idx="2">
            <a:schemeClr val="dk1"/>
          </a:lnRef>
          <a:fillRef idx="0">
            <a:schemeClr val="dk1"/>
          </a:fillRef>
          <a:effectRef idx="1">
            <a:schemeClr val="dk1"/>
          </a:effectRef>
          <a:fontRef idx="minor">
            <a:schemeClr val="tx1"/>
          </a:fontRef>
        </p:style>
      </p:cxnSp>
      <p:pic>
        <p:nvPicPr>
          <p:cNvPr id="20" name="Picture 19" descr="A graph of data with different colored lines&#10;&#10;AI-generated content may be incorrect.">
            <a:extLst>
              <a:ext uri="{FF2B5EF4-FFF2-40B4-BE49-F238E27FC236}">
                <a16:creationId xmlns:a16="http://schemas.microsoft.com/office/drawing/2014/main" id="{1D959C46-AEFD-A50D-14B4-76950740870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32941" y="3163380"/>
            <a:ext cx="5698607" cy="3657600"/>
          </a:xfrm>
          <a:prstGeom prst="rect">
            <a:avLst/>
          </a:prstGeom>
        </p:spPr>
      </p:pic>
    </p:spTree>
    <p:extLst>
      <p:ext uri="{BB962C8B-B14F-4D97-AF65-F5344CB8AC3E}">
        <p14:creationId xmlns:p14="http://schemas.microsoft.com/office/powerpoint/2010/main" val="38896744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D0F50C-83A1-DFD7-21CE-95744E2FA97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B8AAFD5F-AA7A-9749-0E32-8344FE6F2774}"/>
              </a:ext>
            </a:extLst>
          </p:cNvPr>
          <p:cNvSpPr>
            <a:spLocks noChangeArrowheads="1"/>
          </p:cNvSpPr>
          <p:nvPr/>
        </p:nvSpPr>
        <p:spPr bwMode="auto">
          <a:xfrm>
            <a:off x="638861" y="403945"/>
            <a:ext cx="691244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ts val="600"/>
              </a:spcAft>
              <a:buClrTx/>
              <a:buSzTx/>
              <a:buFontTx/>
              <a:buNone/>
              <a:tabLst/>
            </a:pPr>
            <a:r>
              <a:rPr lang="en-GB" altLang="en-US" sz="2000" b="1" dirty="0">
                <a:latin typeface="+mj-lt"/>
              </a:rPr>
              <a:t>Application of the </a:t>
            </a:r>
            <a:r>
              <a:rPr lang="en-GB" altLang="en-US" sz="2000" b="1" i="1" dirty="0" err="1">
                <a:latin typeface="+mj-lt"/>
              </a:rPr>
              <a:t>Metastatistical</a:t>
            </a:r>
            <a:r>
              <a:rPr lang="en-GB" altLang="en-US" sz="2000" b="1" i="1" dirty="0">
                <a:latin typeface="+mj-lt"/>
              </a:rPr>
              <a:t> Extreme Value distribution</a:t>
            </a:r>
          </a:p>
        </p:txBody>
      </p:sp>
      <p:pic>
        <p:nvPicPr>
          <p:cNvPr id="4" name="Immagine 6" descr="Immagine che contiene Oggetto astronomico, oscurità, Evento celeste, nero&#10;&#10;Descrizione generata automaticamente">
            <a:extLst>
              <a:ext uri="{FF2B5EF4-FFF2-40B4-BE49-F238E27FC236}">
                <a16:creationId xmlns:a16="http://schemas.microsoft.com/office/drawing/2014/main" id="{2575D82E-20EB-58F9-FED9-CF50EB1C237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589525" y="290813"/>
            <a:ext cx="1370080" cy="603660"/>
          </a:xfrm>
          <a:prstGeom prst="rect">
            <a:avLst/>
          </a:prstGeom>
        </p:spPr>
      </p:pic>
      <p:pic>
        <p:nvPicPr>
          <p:cNvPr id="5" name="Picture 4" descr="A screen shot of a computer&#10;&#10;AI-generated content may be incorrect.">
            <a:extLst>
              <a:ext uri="{FF2B5EF4-FFF2-40B4-BE49-F238E27FC236}">
                <a16:creationId xmlns:a16="http://schemas.microsoft.com/office/drawing/2014/main" id="{264C89C1-7949-2466-5AB2-FBCF9C8D74CE}"/>
              </a:ext>
            </a:extLst>
          </p:cNvPr>
          <p:cNvPicPr>
            <a:picLocks noChangeAspect="1"/>
          </p:cNvPicPr>
          <p:nvPr/>
        </p:nvPicPr>
        <p:blipFill>
          <a:blip r:embed="rId3">
            <a:extLst>
              <a:ext uri="{28A0092B-C50C-407E-A947-70E740481C1C}">
                <a14:useLocalDpi xmlns:a14="http://schemas.microsoft.com/office/drawing/2010/main" val="0"/>
              </a:ext>
            </a:extLst>
          </a:blip>
          <a:srcRect r="44152" b="-1599"/>
          <a:stretch/>
        </p:blipFill>
        <p:spPr>
          <a:xfrm>
            <a:off x="10308092" y="290813"/>
            <a:ext cx="1536905" cy="572637"/>
          </a:xfrm>
          <a:prstGeom prst="rect">
            <a:avLst/>
          </a:prstGeom>
        </p:spPr>
      </p:pic>
      <p:cxnSp>
        <p:nvCxnSpPr>
          <p:cNvPr id="6" name="Straight Connector 5">
            <a:extLst>
              <a:ext uri="{FF2B5EF4-FFF2-40B4-BE49-F238E27FC236}">
                <a16:creationId xmlns:a16="http://schemas.microsoft.com/office/drawing/2014/main" id="{4450864C-74A6-DB28-B049-1D1677F1B36C}"/>
              </a:ext>
            </a:extLst>
          </p:cNvPr>
          <p:cNvCxnSpPr>
            <a:cxnSpLocks/>
          </p:cNvCxnSpPr>
          <p:nvPr/>
        </p:nvCxnSpPr>
        <p:spPr>
          <a:xfrm>
            <a:off x="638861" y="878773"/>
            <a:ext cx="6486768" cy="0"/>
          </a:xfrm>
          <a:prstGeom prst="line">
            <a:avLst/>
          </a:prstGeom>
          <a:ln w="12700"/>
        </p:spPr>
        <p:style>
          <a:lnRef idx="2">
            <a:schemeClr val="dk1"/>
          </a:lnRef>
          <a:fillRef idx="0">
            <a:schemeClr val="dk1"/>
          </a:fillRef>
          <a:effectRef idx="1">
            <a:schemeClr val="dk1"/>
          </a:effectRef>
          <a:fontRef idx="minor">
            <a:schemeClr val="tx1"/>
          </a:fontRef>
        </p:style>
      </p:cxnSp>
      <p:pic>
        <p:nvPicPr>
          <p:cNvPr id="8" name="Picture 7" descr="A graph of a time&#10;&#10;AI-generated content may be incorrect.">
            <a:extLst>
              <a:ext uri="{FF2B5EF4-FFF2-40B4-BE49-F238E27FC236}">
                <a16:creationId xmlns:a16="http://schemas.microsoft.com/office/drawing/2014/main" id="{58F3509B-322B-DA75-28BD-2A4C3EF5E182}"/>
              </a:ext>
            </a:extLst>
          </p:cNvPr>
          <p:cNvPicPr>
            <a:picLocks noChangeAspect="1"/>
          </p:cNvPicPr>
          <p:nvPr/>
        </p:nvPicPr>
        <p:blipFill>
          <a:blip r:embed="rId4">
            <a:extLst>
              <a:ext uri="{28A0092B-C50C-407E-A947-70E740481C1C}">
                <a14:useLocalDpi xmlns:a14="http://schemas.microsoft.com/office/drawing/2010/main" val="0"/>
              </a:ext>
            </a:extLst>
          </a:blip>
          <a:srcRect t="7812"/>
          <a:stretch/>
        </p:blipFill>
        <p:spPr>
          <a:xfrm>
            <a:off x="638861" y="1398063"/>
            <a:ext cx="4611868" cy="2959947"/>
          </a:xfrm>
          <a:prstGeom prst="rect">
            <a:avLst/>
          </a:prstGeom>
        </p:spPr>
      </p:pic>
      <p:cxnSp>
        <p:nvCxnSpPr>
          <p:cNvPr id="9" name="Straight Arrow Connector 8">
            <a:extLst>
              <a:ext uri="{FF2B5EF4-FFF2-40B4-BE49-F238E27FC236}">
                <a16:creationId xmlns:a16="http://schemas.microsoft.com/office/drawing/2014/main" id="{2F1BA9F8-4899-6D4E-E231-40E752A5A962}"/>
              </a:ext>
            </a:extLst>
          </p:cNvPr>
          <p:cNvCxnSpPr/>
          <p:nvPr/>
        </p:nvCxnSpPr>
        <p:spPr>
          <a:xfrm>
            <a:off x="3288953" y="3383020"/>
            <a:ext cx="312516" cy="0"/>
          </a:xfrm>
          <a:prstGeom prst="straightConnector1">
            <a:avLst/>
          </a:prstGeom>
          <a:ln>
            <a:solidFill>
              <a:schemeClr val="tx1"/>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0" name="Straight Arrow Connector 9">
            <a:extLst>
              <a:ext uri="{FF2B5EF4-FFF2-40B4-BE49-F238E27FC236}">
                <a16:creationId xmlns:a16="http://schemas.microsoft.com/office/drawing/2014/main" id="{0B6CB1A8-C944-3BF4-19A0-B7860F1A373B}"/>
              </a:ext>
            </a:extLst>
          </p:cNvPr>
          <p:cNvCxnSpPr>
            <a:cxnSpLocks/>
          </p:cNvCxnSpPr>
          <p:nvPr/>
        </p:nvCxnSpPr>
        <p:spPr>
          <a:xfrm>
            <a:off x="1624128" y="2075081"/>
            <a:ext cx="217989" cy="0"/>
          </a:xfrm>
          <a:prstGeom prst="straightConnector1">
            <a:avLst/>
          </a:prstGeom>
          <a:ln>
            <a:solidFill>
              <a:schemeClr val="tx1"/>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1" name="Straight Arrow Connector 10">
            <a:extLst>
              <a:ext uri="{FF2B5EF4-FFF2-40B4-BE49-F238E27FC236}">
                <a16:creationId xmlns:a16="http://schemas.microsoft.com/office/drawing/2014/main" id="{01F22798-91E7-7C0B-24F6-FB8D49A8B8DF}"/>
              </a:ext>
            </a:extLst>
          </p:cNvPr>
          <p:cNvCxnSpPr/>
          <p:nvPr/>
        </p:nvCxnSpPr>
        <p:spPr>
          <a:xfrm>
            <a:off x="1994517" y="3383020"/>
            <a:ext cx="312516" cy="0"/>
          </a:xfrm>
          <a:prstGeom prst="straightConnector1">
            <a:avLst/>
          </a:prstGeom>
          <a:ln>
            <a:solidFill>
              <a:schemeClr val="tx1"/>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9B449E24-3667-97C0-864E-BAE43A6175AA}"/>
              </a:ext>
            </a:extLst>
          </p:cNvPr>
          <p:cNvCxnSpPr>
            <a:cxnSpLocks/>
          </p:cNvCxnSpPr>
          <p:nvPr/>
        </p:nvCxnSpPr>
        <p:spPr>
          <a:xfrm>
            <a:off x="4003992" y="3340284"/>
            <a:ext cx="750424" cy="0"/>
          </a:xfrm>
          <a:prstGeom prst="straightConnector1">
            <a:avLst/>
          </a:prstGeom>
          <a:ln>
            <a:solidFill>
              <a:schemeClr val="tx1"/>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13" name="TextBox 12">
            <a:extLst>
              <a:ext uri="{FF2B5EF4-FFF2-40B4-BE49-F238E27FC236}">
                <a16:creationId xmlns:a16="http://schemas.microsoft.com/office/drawing/2014/main" id="{39064969-F6C6-B2BB-9021-31EDEC3EC837}"/>
              </a:ext>
            </a:extLst>
          </p:cNvPr>
          <p:cNvSpPr txBox="1"/>
          <p:nvPr/>
        </p:nvSpPr>
        <p:spPr>
          <a:xfrm>
            <a:off x="1375271" y="1616866"/>
            <a:ext cx="156258" cy="276999"/>
          </a:xfrm>
          <a:prstGeom prst="rect">
            <a:avLst/>
          </a:prstGeom>
          <a:noFill/>
        </p:spPr>
        <p:txBody>
          <a:bodyPr wrap="square" rtlCol="0">
            <a:spAutoFit/>
          </a:bodyPr>
          <a:lstStyle/>
          <a:p>
            <a:r>
              <a:rPr lang="en-GB" sz="1200" dirty="0">
                <a:solidFill>
                  <a:schemeClr val="tx2">
                    <a:lumMod val="50000"/>
                  </a:schemeClr>
                </a:solidFill>
              </a:rPr>
              <a:t>a</a:t>
            </a:r>
          </a:p>
        </p:txBody>
      </p:sp>
      <p:sp>
        <p:nvSpPr>
          <p:cNvPr id="14" name="TextBox 13">
            <a:extLst>
              <a:ext uri="{FF2B5EF4-FFF2-40B4-BE49-F238E27FC236}">
                <a16:creationId xmlns:a16="http://schemas.microsoft.com/office/drawing/2014/main" id="{11D19531-2BF4-0EA9-7E18-4CB4B8B148F7}"/>
              </a:ext>
            </a:extLst>
          </p:cNvPr>
          <p:cNvSpPr txBox="1"/>
          <p:nvPr/>
        </p:nvSpPr>
        <p:spPr>
          <a:xfrm>
            <a:off x="1831007" y="1784646"/>
            <a:ext cx="429816" cy="276999"/>
          </a:xfrm>
          <a:prstGeom prst="rect">
            <a:avLst/>
          </a:prstGeom>
          <a:noFill/>
        </p:spPr>
        <p:txBody>
          <a:bodyPr wrap="square" rtlCol="0">
            <a:spAutoFit/>
          </a:bodyPr>
          <a:lstStyle/>
          <a:p>
            <a:r>
              <a:rPr lang="en-GB" sz="1200" dirty="0">
                <a:solidFill>
                  <a:schemeClr val="tx2">
                    <a:lumMod val="50000"/>
                  </a:schemeClr>
                </a:solidFill>
              </a:rPr>
              <a:t>b</a:t>
            </a:r>
          </a:p>
        </p:txBody>
      </p:sp>
      <p:sp>
        <p:nvSpPr>
          <p:cNvPr id="15" name="TextBox 14">
            <a:extLst>
              <a:ext uri="{FF2B5EF4-FFF2-40B4-BE49-F238E27FC236}">
                <a16:creationId xmlns:a16="http://schemas.microsoft.com/office/drawing/2014/main" id="{9F1B400F-7D45-40EC-62C3-909264F1371A}"/>
              </a:ext>
            </a:extLst>
          </p:cNvPr>
          <p:cNvSpPr txBox="1"/>
          <p:nvPr/>
        </p:nvSpPr>
        <p:spPr>
          <a:xfrm>
            <a:off x="2167430" y="3086893"/>
            <a:ext cx="312515" cy="276999"/>
          </a:xfrm>
          <a:prstGeom prst="rect">
            <a:avLst/>
          </a:prstGeom>
          <a:noFill/>
        </p:spPr>
        <p:txBody>
          <a:bodyPr wrap="square" rtlCol="0">
            <a:spAutoFit/>
          </a:bodyPr>
          <a:lstStyle/>
          <a:p>
            <a:r>
              <a:rPr lang="en-GB" sz="1200" dirty="0">
                <a:solidFill>
                  <a:schemeClr val="tx2">
                    <a:lumMod val="50000"/>
                  </a:schemeClr>
                </a:solidFill>
              </a:rPr>
              <a:t>c</a:t>
            </a:r>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37E4F290-29E7-E710-076E-49561929AA23}"/>
                  </a:ext>
                </a:extLst>
              </p:cNvPr>
              <p:cNvSpPr txBox="1"/>
              <p:nvPr/>
            </p:nvSpPr>
            <p:spPr>
              <a:xfrm>
                <a:off x="6283591" y="1440620"/>
                <a:ext cx="4611868" cy="821507"/>
              </a:xfrm>
              <a:prstGeom prst="rect">
                <a:avLst/>
              </a:prstGeom>
              <a:noFill/>
              <a:ln>
                <a:noFill/>
              </a:ln>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1600" b="1" i="1" smtClean="0">
                              <a:solidFill>
                                <a:schemeClr val="tx1"/>
                              </a:solidFill>
                              <a:latin typeface="Cambria Math" panose="02040503050406030204" pitchFamily="18" charset="0"/>
                            </a:rPr>
                          </m:ctrlPr>
                        </m:sSubPr>
                        <m:e>
                          <m:r>
                            <a:rPr lang="en-GB" sz="1600" b="1" i="1">
                              <a:solidFill>
                                <a:schemeClr val="tx1"/>
                              </a:solidFill>
                              <a:latin typeface="Cambria Math" panose="02040503050406030204" pitchFamily="18" charset="0"/>
                            </a:rPr>
                            <m:t>𝜻</m:t>
                          </m:r>
                        </m:e>
                        <m:sub>
                          <m:r>
                            <a:rPr lang="en-GB" sz="1600" b="1" i="1">
                              <a:solidFill>
                                <a:schemeClr val="tx1"/>
                              </a:solidFill>
                              <a:latin typeface="Cambria Math" panose="02040503050406030204" pitchFamily="18" charset="0"/>
                            </a:rPr>
                            <m:t>𝑴𝑬𝑽</m:t>
                          </m:r>
                        </m:sub>
                      </m:sSub>
                      <m:d>
                        <m:dPr>
                          <m:ctrlPr>
                            <a:rPr lang="en-GB" sz="1600" b="1" i="1">
                              <a:solidFill>
                                <a:schemeClr val="tx1"/>
                              </a:solidFill>
                              <a:latin typeface="Cambria Math" panose="02040503050406030204" pitchFamily="18" charset="0"/>
                            </a:rPr>
                          </m:ctrlPr>
                        </m:dPr>
                        <m:e>
                          <m:r>
                            <a:rPr lang="en-GB" sz="1600" b="1" i="1">
                              <a:solidFill>
                                <a:schemeClr val="tx1"/>
                              </a:solidFill>
                              <a:latin typeface="Cambria Math" panose="02040503050406030204" pitchFamily="18" charset="0"/>
                            </a:rPr>
                            <m:t>𝒚</m:t>
                          </m:r>
                        </m:e>
                      </m:d>
                      <m:r>
                        <a:rPr lang="en-GB" sz="1600" b="1" i="0">
                          <a:solidFill>
                            <a:schemeClr val="tx1"/>
                          </a:solidFill>
                          <a:latin typeface="Cambria Math" panose="02040503050406030204" pitchFamily="18" charset="0"/>
                        </a:rPr>
                        <m:t>≅</m:t>
                      </m:r>
                      <m:f>
                        <m:fPr>
                          <m:ctrlPr>
                            <a:rPr lang="en-GB" sz="1600" b="1" i="1">
                              <a:solidFill>
                                <a:schemeClr val="tx1"/>
                              </a:solidFill>
                              <a:latin typeface="Cambria Math" panose="02040503050406030204" pitchFamily="18" charset="0"/>
                            </a:rPr>
                          </m:ctrlPr>
                        </m:fPr>
                        <m:num>
                          <m:r>
                            <a:rPr lang="en-GB" sz="1600" b="1" i="0">
                              <a:solidFill>
                                <a:schemeClr val="tx1"/>
                              </a:solidFill>
                              <a:latin typeface="Cambria Math" panose="02040503050406030204" pitchFamily="18" charset="0"/>
                            </a:rPr>
                            <m:t>𝟏</m:t>
                          </m:r>
                        </m:num>
                        <m:den>
                          <m:r>
                            <a:rPr lang="en-GB" sz="1600" b="1" i="1">
                              <a:solidFill>
                                <a:schemeClr val="tx1"/>
                              </a:solidFill>
                              <a:latin typeface="Cambria Math" panose="02040503050406030204" pitchFamily="18" charset="0"/>
                            </a:rPr>
                            <m:t>𝑻</m:t>
                          </m:r>
                        </m:den>
                      </m:f>
                      <m:nary>
                        <m:naryPr>
                          <m:chr m:val="∑"/>
                          <m:limLoc m:val="undOvr"/>
                          <m:ctrlPr>
                            <a:rPr lang="en-GB" sz="1600" b="1" i="1">
                              <a:solidFill>
                                <a:schemeClr val="tx1"/>
                              </a:solidFill>
                              <a:latin typeface="Cambria Math" panose="02040503050406030204" pitchFamily="18" charset="0"/>
                            </a:rPr>
                          </m:ctrlPr>
                        </m:naryPr>
                        <m:sub>
                          <m:r>
                            <a:rPr lang="en-GB" sz="1600" b="1" i="1">
                              <a:solidFill>
                                <a:schemeClr val="tx1"/>
                              </a:solidFill>
                              <a:latin typeface="Cambria Math" panose="02040503050406030204" pitchFamily="18" charset="0"/>
                            </a:rPr>
                            <m:t>𝒋</m:t>
                          </m:r>
                          <m:r>
                            <a:rPr lang="en-GB" sz="1600" b="1" i="0">
                              <a:solidFill>
                                <a:schemeClr val="tx1"/>
                              </a:solidFill>
                              <a:latin typeface="Cambria Math" panose="02040503050406030204" pitchFamily="18" charset="0"/>
                            </a:rPr>
                            <m:t>=</m:t>
                          </m:r>
                          <m:r>
                            <a:rPr lang="en-GB" sz="1600" b="1" i="0">
                              <a:solidFill>
                                <a:schemeClr val="tx1"/>
                              </a:solidFill>
                              <a:latin typeface="Cambria Math" panose="02040503050406030204" pitchFamily="18" charset="0"/>
                            </a:rPr>
                            <m:t>𝟏</m:t>
                          </m:r>
                        </m:sub>
                        <m:sup>
                          <m:r>
                            <a:rPr lang="en-GB" sz="1600" b="1" i="1">
                              <a:solidFill>
                                <a:schemeClr val="tx1"/>
                              </a:solidFill>
                              <a:latin typeface="Cambria Math" panose="02040503050406030204" pitchFamily="18" charset="0"/>
                            </a:rPr>
                            <m:t>𝑻</m:t>
                          </m:r>
                        </m:sup>
                        <m:e>
                          <m:r>
                            <a:rPr lang="en-GB" sz="1600" b="1" i="1">
                              <a:solidFill>
                                <a:schemeClr val="tx1"/>
                              </a:solidFill>
                              <a:latin typeface="Cambria Math" panose="02040503050406030204" pitchFamily="18" charset="0"/>
                            </a:rPr>
                            <m:t>𝒆𝒙𝒑</m:t>
                          </m:r>
                          <m:d>
                            <m:dPr>
                              <m:begChr m:val="["/>
                              <m:endChr m:val="]"/>
                              <m:ctrlPr>
                                <a:rPr lang="en-GB" sz="1600" b="1" i="1">
                                  <a:solidFill>
                                    <a:schemeClr val="tx1"/>
                                  </a:solidFill>
                                  <a:latin typeface="Cambria Math" panose="02040503050406030204" pitchFamily="18" charset="0"/>
                                </a:rPr>
                              </m:ctrlPr>
                            </m:dPr>
                            <m:e>
                              <m:r>
                                <a:rPr lang="en-GB" sz="1600" b="1" i="0">
                                  <a:solidFill>
                                    <a:schemeClr val="tx1"/>
                                  </a:solidFill>
                                  <a:latin typeface="Cambria Math" panose="02040503050406030204" pitchFamily="18" charset="0"/>
                                </a:rPr>
                                <m:t>−</m:t>
                              </m:r>
                              <m:r>
                                <a:rPr lang="en-GB" sz="1600" b="1" i="1">
                                  <a:solidFill>
                                    <a:schemeClr val="tx1"/>
                                  </a:solidFill>
                                  <a:latin typeface="Cambria Math" panose="02040503050406030204" pitchFamily="18" charset="0"/>
                                </a:rPr>
                                <m:t>𝒆𝒙𝒑</m:t>
                              </m:r>
                              <m:d>
                                <m:dPr>
                                  <m:ctrlPr>
                                    <a:rPr lang="en-GB" sz="1600" b="1" i="1">
                                      <a:solidFill>
                                        <a:schemeClr val="tx1"/>
                                      </a:solidFill>
                                      <a:latin typeface="Cambria Math" panose="02040503050406030204" pitchFamily="18" charset="0"/>
                                    </a:rPr>
                                  </m:ctrlPr>
                                </m:dPr>
                                <m:e>
                                  <m:r>
                                    <a:rPr lang="en-GB" sz="1600" b="1" i="0">
                                      <a:solidFill>
                                        <a:schemeClr val="tx1"/>
                                      </a:solidFill>
                                      <a:latin typeface="Cambria Math" panose="02040503050406030204" pitchFamily="18" charset="0"/>
                                    </a:rPr>
                                    <m:t>−</m:t>
                                  </m:r>
                                  <m:f>
                                    <m:fPr>
                                      <m:ctrlPr>
                                        <a:rPr lang="en-GB" sz="1600" b="1" i="1">
                                          <a:solidFill>
                                            <a:schemeClr val="tx1"/>
                                          </a:solidFill>
                                          <a:latin typeface="Cambria Math" panose="02040503050406030204" pitchFamily="18" charset="0"/>
                                        </a:rPr>
                                      </m:ctrlPr>
                                    </m:fPr>
                                    <m:num>
                                      <m:sSup>
                                        <m:sSupPr>
                                          <m:ctrlPr>
                                            <a:rPr lang="en-GB" sz="1600" b="1" i="1">
                                              <a:solidFill>
                                                <a:schemeClr val="tx1"/>
                                              </a:solidFill>
                                              <a:latin typeface="Cambria Math" panose="02040503050406030204" pitchFamily="18" charset="0"/>
                                            </a:rPr>
                                          </m:ctrlPr>
                                        </m:sSupPr>
                                        <m:e>
                                          <m:r>
                                            <a:rPr lang="en-GB" sz="1600" b="1" i="1">
                                              <a:solidFill>
                                                <a:schemeClr val="tx1"/>
                                              </a:solidFill>
                                              <a:latin typeface="Cambria Math" panose="02040503050406030204" pitchFamily="18" charset="0"/>
                                            </a:rPr>
                                            <m:t>𝒚</m:t>
                                          </m:r>
                                        </m:e>
                                        <m:sup>
                                          <m:sSub>
                                            <m:sSubPr>
                                              <m:ctrlPr>
                                                <a:rPr lang="en-GB" sz="1600" b="1" i="1">
                                                  <a:solidFill>
                                                    <a:schemeClr val="tx1"/>
                                                  </a:solidFill>
                                                  <a:latin typeface="Cambria Math" panose="02040503050406030204" pitchFamily="18" charset="0"/>
                                                </a:rPr>
                                              </m:ctrlPr>
                                            </m:sSubPr>
                                            <m:e>
                                              <m:r>
                                                <a:rPr lang="en-GB" sz="1600" b="1" i="1">
                                                  <a:solidFill>
                                                    <a:schemeClr val="tx1"/>
                                                  </a:solidFill>
                                                  <a:latin typeface="Cambria Math" panose="02040503050406030204" pitchFamily="18" charset="0"/>
                                                </a:rPr>
                                                <m:t>𝒘</m:t>
                                              </m:r>
                                            </m:e>
                                            <m:sub>
                                              <m:r>
                                                <a:rPr lang="en-GB" sz="1600" b="1" i="1">
                                                  <a:solidFill>
                                                    <a:schemeClr val="tx1"/>
                                                  </a:solidFill>
                                                  <a:latin typeface="Cambria Math" panose="02040503050406030204" pitchFamily="18" charset="0"/>
                                                </a:rPr>
                                                <m:t>𝒋</m:t>
                                              </m:r>
                                            </m:sub>
                                          </m:sSub>
                                        </m:sup>
                                      </m:sSup>
                                    </m:num>
                                    <m:den>
                                      <m:sSubSup>
                                        <m:sSubSupPr>
                                          <m:ctrlPr>
                                            <a:rPr lang="en-GB" sz="1600" b="1" i="1">
                                              <a:solidFill>
                                                <a:schemeClr val="tx1"/>
                                              </a:solidFill>
                                              <a:latin typeface="Cambria Math" panose="02040503050406030204" pitchFamily="18" charset="0"/>
                                            </a:rPr>
                                          </m:ctrlPr>
                                        </m:sSubSupPr>
                                        <m:e>
                                          <m:r>
                                            <a:rPr lang="en-GB" sz="1600" b="1" i="1">
                                              <a:solidFill>
                                                <a:schemeClr val="tx1"/>
                                              </a:solidFill>
                                              <a:latin typeface="Cambria Math" panose="02040503050406030204" pitchFamily="18" charset="0"/>
                                            </a:rPr>
                                            <m:t>𝑪</m:t>
                                          </m:r>
                                        </m:e>
                                        <m:sub>
                                          <m:r>
                                            <a:rPr lang="en-GB" sz="1600" b="1" i="1">
                                              <a:solidFill>
                                                <a:schemeClr val="tx1"/>
                                              </a:solidFill>
                                              <a:latin typeface="Cambria Math" panose="02040503050406030204" pitchFamily="18" charset="0"/>
                                            </a:rPr>
                                            <m:t>𝒋</m:t>
                                          </m:r>
                                        </m:sub>
                                        <m:sup>
                                          <m:sSub>
                                            <m:sSubPr>
                                              <m:ctrlPr>
                                                <a:rPr lang="en-GB" sz="1600" b="1" i="1">
                                                  <a:solidFill>
                                                    <a:schemeClr val="tx1"/>
                                                  </a:solidFill>
                                                  <a:latin typeface="Cambria Math" panose="02040503050406030204" pitchFamily="18" charset="0"/>
                                                </a:rPr>
                                              </m:ctrlPr>
                                            </m:sSubPr>
                                            <m:e>
                                              <m:r>
                                                <a:rPr lang="en-GB" sz="1600" b="1" i="1">
                                                  <a:solidFill>
                                                    <a:schemeClr val="tx1"/>
                                                  </a:solidFill>
                                                  <a:latin typeface="Cambria Math" panose="02040503050406030204" pitchFamily="18" charset="0"/>
                                                </a:rPr>
                                                <m:t>𝒘</m:t>
                                              </m:r>
                                            </m:e>
                                            <m:sub>
                                              <m:r>
                                                <a:rPr lang="en-GB" sz="1600" b="1" i="1">
                                                  <a:solidFill>
                                                    <a:schemeClr val="tx1"/>
                                                  </a:solidFill>
                                                  <a:latin typeface="Cambria Math" panose="02040503050406030204" pitchFamily="18" charset="0"/>
                                                </a:rPr>
                                                <m:t>𝒋</m:t>
                                              </m:r>
                                            </m:sub>
                                          </m:sSub>
                                        </m:sup>
                                      </m:sSubSup>
                                    </m:den>
                                  </m:f>
                                  <m:r>
                                    <a:rPr lang="en-GB" sz="1600" b="1" i="0">
                                      <a:solidFill>
                                        <a:schemeClr val="tx1"/>
                                      </a:solidFill>
                                      <a:latin typeface="Cambria Math" panose="02040503050406030204" pitchFamily="18" charset="0"/>
                                    </a:rPr>
                                    <m:t>+</m:t>
                                  </m:r>
                                  <m:func>
                                    <m:funcPr>
                                      <m:ctrlPr>
                                        <a:rPr lang="en-GB" sz="1600" b="1" i="1">
                                          <a:solidFill>
                                            <a:schemeClr val="tx1"/>
                                          </a:solidFill>
                                          <a:latin typeface="Cambria Math" panose="02040503050406030204" pitchFamily="18" charset="0"/>
                                        </a:rPr>
                                      </m:ctrlPr>
                                    </m:funcPr>
                                    <m:fName>
                                      <m:r>
                                        <a:rPr lang="en-GB" sz="1600" b="1" i="0">
                                          <a:solidFill>
                                            <a:schemeClr val="tx1"/>
                                          </a:solidFill>
                                          <a:latin typeface="Cambria Math" panose="02040503050406030204" pitchFamily="18" charset="0"/>
                                        </a:rPr>
                                        <m:t>𝐥𝐧</m:t>
                                      </m:r>
                                    </m:fName>
                                    <m:e>
                                      <m:sSub>
                                        <m:sSubPr>
                                          <m:ctrlPr>
                                            <a:rPr lang="en-GB" sz="1600" b="1" i="1">
                                              <a:solidFill>
                                                <a:schemeClr val="tx1"/>
                                              </a:solidFill>
                                              <a:latin typeface="Cambria Math" panose="02040503050406030204" pitchFamily="18" charset="0"/>
                                            </a:rPr>
                                          </m:ctrlPr>
                                        </m:sSubPr>
                                        <m:e>
                                          <m:r>
                                            <a:rPr lang="en-GB" sz="1600" b="1" i="1">
                                              <a:solidFill>
                                                <a:schemeClr val="tx1"/>
                                              </a:solidFill>
                                              <a:latin typeface="Cambria Math" panose="02040503050406030204" pitchFamily="18" charset="0"/>
                                            </a:rPr>
                                            <m:t>𝒏</m:t>
                                          </m:r>
                                        </m:e>
                                        <m:sub>
                                          <m:r>
                                            <a:rPr lang="en-GB" sz="1600" b="1" i="1">
                                              <a:solidFill>
                                                <a:schemeClr val="tx1"/>
                                              </a:solidFill>
                                              <a:latin typeface="Cambria Math" panose="02040503050406030204" pitchFamily="18" charset="0"/>
                                            </a:rPr>
                                            <m:t>𝒋</m:t>
                                          </m:r>
                                        </m:sub>
                                      </m:sSub>
                                    </m:e>
                                  </m:func>
                                </m:e>
                              </m:d>
                            </m:e>
                          </m:d>
                        </m:e>
                      </m:nary>
                    </m:oMath>
                  </m:oMathPara>
                </a14:m>
                <a:endParaRPr lang="en-GB" sz="1600" b="1" dirty="0"/>
              </a:p>
            </p:txBody>
          </p:sp>
        </mc:Choice>
        <mc:Fallback xmlns="">
          <p:sp>
            <p:nvSpPr>
              <p:cNvPr id="16" name="TextBox 15">
                <a:extLst>
                  <a:ext uri="{FF2B5EF4-FFF2-40B4-BE49-F238E27FC236}">
                    <a16:creationId xmlns:a16="http://schemas.microsoft.com/office/drawing/2014/main" id="{37E4F290-29E7-E710-076E-49561929AA23}"/>
                  </a:ext>
                </a:extLst>
              </p:cNvPr>
              <p:cNvSpPr txBox="1">
                <a:spLocks noRot="1" noChangeAspect="1" noMove="1" noResize="1" noEditPoints="1" noAdjustHandles="1" noChangeArrowheads="1" noChangeShapeType="1" noTextEdit="1"/>
              </p:cNvSpPr>
              <p:nvPr/>
            </p:nvSpPr>
            <p:spPr>
              <a:xfrm>
                <a:off x="6283591" y="1440620"/>
                <a:ext cx="4611868" cy="821507"/>
              </a:xfrm>
              <a:prstGeom prst="rect">
                <a:avLst/>
              </a:prstGeom>
              <a:blipFill>
                <a:blip r:embed="rId5"/>
                <a:stretch>
                  <a:fillRect/>
                </a:stretch>
              </a:blipFill>
              <a:ln>
                <a:no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17" name="Table 16">
                <a:extLst>
                  <a:ext uri="{FF2B5EF4-FFF2-40B4-BE49-F238E27FC236}">
                    <a16:creationId xmlns:a16="http://schemas.microsoft.com/office/drawing/2014/main" id="{5D3CA4C1-55E0-755D-D6DF-64B1E56055AD}"/>
                  </a:ext>
                </a:extLst>
              </p:cNvPr>
              <p:cNvGraphicFramePr>
                <a:graphicFrameLocks noGrp="1"/>
              </p:cNvGraphicFramePr>
              <p:nvPr>
                <p:extLst>
                  <p:ext uri="{D42A27DB-BD31-4B8C-83A1-F6EECF244321}">
                    <p14:modId xmlns:p14="http://schemas.microsoft.com/office/powerpoint/2010/main" val="2519966947"/>
                  </p:ext>
                </p:extLst>
              </p:nvPr>
            </p:nvGraphicFramePr>
            <p:xfrm>
              <a:off x="1237784" y="4546063"/>
              <a:ext cx="3785899" cy="1499255"/>
            </p:xfrm>
            <a:graphic>
              <a:graphicData uri="http://schemas.openxmlformats.org/drawingml/2006/table">
                <a:tbl>
                  <a:tblPr firstRow="1" bandRow="1">
                    <a:tableStyleId>{073A0DAA-6AF3-43AB-8588-CEC1D06C72B9}</a:tableStyleId>
                  </a:tblPr>
                  <a:tblGrid>
                    <a:gridCol w="803155">
                      <a:extLst>
                        <a:ext uri="{9D8B030D-6E8A-4147-A177-3AD203B41FA5}">
                          <a16:colId xmlns:a16="http://schemas.microsoft.com/office/drawing/2014/main" val="3040868877"/>
                        </a:ext>
                      </a:extLst>
                    </a:gridCol>
                    <a:gridCol w="745686">
                      <a:extLst>
                        <a:ext uri="{9D8B030D-6E8A-4147-A177-3AD203B41FA5}">
                          <a16:colId xmlns:a16="http://schemas.microsoft.com/office/drawing/2014/main" val="2801012291"/>
                        </a:ext>
                      </a:extLst>
                    </a:gridCol>
                    <a:gridCol w="745686">
                      <a:extLst>
                        <a:ext uri="{9D8B030D-6E8A-4147-A177-3AD203B41FA5}">
                          <a16:colId xmlns:a16="http://schemas.microsoft.com/office/drawing/2014/main" val="1205999414"/>
                        </a:ext>
                      </a:extLst>
                    </a:gridCol>
                    <a:gridCol w="745686">
                      <a:extLst>
                        <a:ext uri="{9D8B030D-6E8A-4147-A177-3AD203B41FA5}">
                          <a16:colId xmlns:a16="http://schemas.microsoft.com/office/drawing/2014/main" val="177285815"/>
                        </a:ext>
                      </a:extLst>
                    </a:gridCol>
                    <a:gridCol w="745686">
                      <a:extLst>
                        <a:ext uri="{9D8B030D-6E8A-4147-A177-3AD203B41FA5}">
                          <a16:colId xmlns:a16="http://schemas.microsoft.com/office/drawing/2014/main" val="2214072348"/>
                        </a:ext>
                      </a:extLst>
                    </a:gridCol>
                  </a:tblGrid>
                  <a:tr h="299851">
                    <a:tc>
                      <a:txBody>
                        <a:bodyPr/>
                        <a:lstStyle/>
                        <a:p>
                          <a:r>
                            <a:rPr lang="en-GB" sz="1200" dirty="0"/>
                            <a:t>Event</a:t>
                          </a:r>
                        </a:p>
                      </a:txBody>
                      <a:tcPr/>
                    </a:tc>
                    <a:tc>
                      <a:txBody>
                        <a:bodyPr/>
                        <a:lstStyle/>
                        <a:p>
                          <a:r>
                            <a:rPr lang="en-GB" sz="1200" dirty="0"/>
                            <a:t> 1h</a:t>
                          </a:r>
                        </a:p>
                      </a:txBody>
                      <a:tcPr/>
                    </a:tc>
                    <a:tc>
                      <a:txBody>
                        <a:bodyPr/>
                        <a:lstStyle/>
                        <a:p>
                          <a:r>
                            <a:rPr lang="en-GB" sz="1200" dirty="0"/>
                            <a:t>3h</a:t>
                          </a:r>
                        </a:p>
                      </a:txBody>
                      <a:tcPr/>
                    </a:tc>
                    <a:tc>
                      <a:txBody>
                        <a:bodyPr/>
                        <a:lstStyle/>
                        <a:p>
                          <a:r>
                            <a:rPr lang="en-GB" sz="1200" dirty="0"/>
                            <a:t>…</a:t>
                          </a:r>
                        </a:p>
                      </a:txBody>
                      <a:tcPr/>
                    </a:tc>
                    <a:tc>
                      <a:txBody>
                        <a:bodyPr/>
                        <a:lstStyle/>
                        <a:p>
                          <a:r>
                            <a:rPr lang="en-GB" sz="1200" dirty="0"/>
                            <a:t>24h</a:t>
                          </a:r>
                        </a:p>
                      </a:txBody>
                      <a:tcPr/>
                    </a:tc>
                    <a:extLst>
                      <a:ext uri="{0D108BD9-81ED-4DB2-BD59-A6C34878D82A}">
                        <a16:rowId xmlns:a16="http://schemas.microsoft.com/office/drawing/2014/main" val="657512582"/>
                      </a:ext>
                    </a:extLst>
                  </a:tr>
                  <a:tr h="299851">
                    <a:tc>
                      <a:txBody>
                        <a:bodyPr/>
                        <a:lstStyle/>
                        <a:p>
                          <a:r>
                            <a:rPr lang="en-GB" sz="1200" dirty="0"/>
                            <a:t>a</a:t>
                          </a:r>
                        </a:p>
                      </a:txBody>
                      <a:tcPr/>
                    </a:tc>
                    <a:tc>
                      <a:txBody>
                        <a:bodyPr/>
                        <a:lstStyle/>
                        <a:p>
                          <a:pPr/>
                          <a14:m>
                            <m:oMathPara xmlns:m="http://schemas.openxmlformats.org/officeDocument/2006/math">
                              <m:oMathParaPr>
                                <m:jc m:val="centerGroup"/>
                              </m:oMathParaPr>
                              <m:oMath xmlns:m="http://schemas.openxmlformats.org/officeDocument/2006/math">
                                <m:sSub>
                                  <m:sSubPr>
                                    <m:ctrlPr>
                                      <a:rPr lang="en-GB" sz="1200" i="1" smtClean="0">
                                        <a:latin typeface="Cambria Math" panose="02040503050406030204" pitchFamily="18" charset="0"/>
                                      </a:rPr>
                                    </m:ctrlPr>
                                  </m:sSubPr>
                                  <m:e>
                                    <m:r>
                                      <a:rPr lang="en-GB" sz="1200" b="0" smtClean="0">
                                        <a:latin typeface="Cambria Math" panose="02040503050406030204" pitchFamily="18" charset="0"/>
                                      </a:rPr>
                                      <m:t>𝑚𝑎𝑥</m:t>
                                    </m:r>
                                  </m:e>
                                  <m:sub>
                                    <m:r>
                                      <a:rPr lang="en-GB" sz="1200" b="0" smtClean="0">
                                        <a:latin typeface="Cambria Math" panose="02040503050406030204" pitchFamily="18" charset="0"/>
                                      </a:rPr>
                                      <m:t>𝑎</m:t>
                                    </m:r>
                                    <m:r>
                                      <a:rPr lang="en-GB" sz="1200" b="0" smtClean="0">
                                        <a:latin typeface="Cambria Math" panose="02040503050406030204" pitchFamily="18" charset="0"/>
                                      </a:rPr>
                                      <m:t>,1</m:t>
                                    </m:r>
                                    <m:r>
                                      <a:rPr lang="en-GB" sz="1200" b="0" smtClean="0">
                                        <a:latin typeface="Cambria Math" panose="02040503050406030204" pitchFamily="18" charset="0"/>
                                      </a:rPr>
                                      <m:t>h</m:t>
                                    </m:r>
                                  </m:sub>
                                </m:sSub>
                              </m:oMath>
                            </m:oMathPara>
                          </a14:m>
                          <a:endParaRPr lang="en-GB" sz="1200"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n-GB" sz="1200" i="1" smtClean="0">
                                        <a:latin typeface="Cambria Math" panose="02040503050406030204" pitchFamily="18" charset="0"/>
                                      </a:rPr>
                                    </m:ctrlPr>
                                  </m:sSubPr>
                                  <m:e>
                                    <m:r>
                                      <a:rPr lang="en-GB" sz="1200" b="0" smtClean="0">
                                        <a:latin typeface="Cambria Math" panose="02040503050406030204" pitchFamily="18" charset="0"/>
                                      </a:rPr>
                                      <m:t>𝑚𝑎𝑥</m:t>
                                    </m:r>
                                  </m:e>
                                  <m:sub>
                                    <m:r>
                                      <a:rPr lang="en-GB" sz="1200" b="0" smtClean="0">
                                        <a:latin typeface="Cambria Math" panose="02040503050406030204" pitchFamily="18" charset="0"/>
                                      </a:rPr>
                                      <m:t>𝑎</m:t>
                                    </m:r>
                                    <m:r>
                                      <a:rPr lang="en-GB" sz="1200" b="0" smtClean="0">
                                        <a:latin typeface="Cambria Math" panose="02040503050406030204" pitchFamily="18" charset="0"/>
                                      </a:rPr>
                                      <m:t>,2</m:t>
                                    </m:r>
                                    <m:r>
                                      <a:rPr lang="en-GB" sz="1200" b="0" smtClean="0">
                                        <a:latin typeface="Cambria Math" panose="02040503050406030204" pitchFamily="18" charset="0"/>
                                      </a:rPr>
                                      <m:t>h</m:t>
                                    </m:r>
                                  </m:sub>
                                </m:sSub>
                              </m:oMath>
                            </m:oMathPara>
                          </a14:m>
                          <a:endParaRPr lang="en-GB" sz="1200"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n-GB" sz="1200" i="1" smtClean="0">
                                        <a:latin typeface="Cambria Math" panose="02040503050406030204" pitchFamily="18" charset="0"/>
                                      </a:rPr>
                                    </m:ctrlPr>
                                  </m:sSubPr>
                                  <m:e>
                                    <m:r>
                                      <a:rPr lang="en-GB" sz="1200" b="0" smtClean="0">
                                        <a:latin typeface="Cambria Math" panose="02040503050406030204" pitchFamily="18" charset="0"/>
                                      </a:rPr>
                                      <m:t>𝑚𝑎𝑥</m:t>
                                    </m:r>
                                  </m:e>
                                  <m:sub>
                                    <m:r>
                                      <a:rPr lang="en-GB" sz="1200" b="0" smtClean="0">
                                        <a:latin typeface="Cambria Math" panose="02040503050406030204" pitchFamily="18" charset="0"/>
                                      </a:rPr>
                                      <m:t>𝑎</m:t>
                                    </m:r>
                                    <m:r>
                                      <a:rPr lang="en-GB" sz="1200" b="0" smtClean="0">
                                        <a:latin typeface="Cambria Math" panose="02040503050406030204" pitchFamily="18" charset="0"/>
                                      </a:rPr>
                                      <m:t>,</m:t>
                                    </m:r>
                                    <m:r>
                                      <a:rPr lang="en-GB" sz="1200" b="0" smtClean="0">
                                        <a:latin typeface="Cambria Math" panose="02040503050406030204" pitchFamily="18" charset="0"/>
                                      </a:rPr>
                                      <m:t>𝑑</m:t>
                                    </m:r>
                                  </m:sub>
                                </m:sSub>
                              </m:oMath>
                            </m:oMathPara>
                          </a14:m>
                          <a:endParaRPr lang="en-GB" sz="1200"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n-GB" sz="1200" i="1" smtClean="0">
                                        <a:latin typeface="Cambria Math" panose="02040503050406030204" pitchFamily="18" charset="0"/>
                                      </a:rPr>
                                    </m:ctrlPr>
                                  </m:sSubPr>
                                  <m:e>
                                    <m:r>
                                      <a:rPr lang="en-GB" sz="1200" b="0" smtClean="0">
                                        <a:latin typeface="Cambria Math" panose="02040503050406030204" pitchFamily="18" charset="0"/>
                                      </a:rPr>
                                      <m:t>𝑚𝑎𝑥</m:t>
                                    </m:r>
                                  </m:e>
                                  <m:sub>
                                    <m:r>
                                      <a:rPr lang="en-GB" sz="1200" b="0" smtClean="0">
                                        <a:latin typeface="Cambria Math" panose="02040503050406030204" pitchFamily="18" charset="0"/>
                                      </a:rPr>
                                      <m:t>𝑎</m:t>
                                    </m:r>
                                    <m:r>
                                      <a:rPr lang="en-GB" sz="1200" b="0" smtClean="0">
                                        <a:latin typeface="Cambria Math" panose="02040503050406030204" pitchFamily="18" charset="0"/>
                                      </a:rPr>
                                      <m:t>,24</m:t>
                                    </m:r>
                                    <m:r>
                                      <a:rPr lang="en-GB" sz="1200" b="0" smtClean="0">
                                        <a:latin typeface="Cambria Math" panose="02040503050406030204" pitchFamily="18" charset="0"/>
                                      </a:rPr>
                                      <m:t>h</m:t>
                                    </m:r>
                                  </m:sub>
                                </m:sSub>
                              </m:oMath>
                            </m:oMathPara>
                          </a14:m>
                          <a:endParaRPr lang="en-GB" sz="1200" dirty="0"/>
                        </a:p>
                      </a:txBody>
                      <a:tcPr/>
                    </a:tc>
                    <a:extLst>
                      <a:ext uri="{0D108BD9-81ED-4DB2-BD59-A6C34878D82A}">
                        <a16:rowId xmlns:a16="http://schemas.microsoft.com/office/drawing/2014/main" val="3967261086"/>
                      </a:ext>
                    </a:extLst>
                  </a:tr>
                  <a:tr h="299851">
                    <a:tc>
                      <a:txBody>
                        <a:bodyPr/>
                        <a:lstStyle/>
                        <a:p>
                          <a:r>
                            <a:rPr lang="en-GB" sz="1200" dirty="0"/>
                            <a:t>b</a:t>
                          </a:r>
                        </a:p>
                      </a:txBody>
                      <a:tcPr/>
                    </a:tc>
                    <a:tc>
                      <a:txBody>
                        <a:bodyPr/>
                        <a:lstStyle/>
                        <a:p>
                          <a:pPr/>
                          <a14:m>
                            <m:oMathPara xmlns:m="http://schemas.openxmlformats.org/officeDocument/2006/math">
                              <m:oMathParaPr>
                                <m:jc m:val="centerGroup"/>
                              </m:oMathParaPr>
                              <m:oMath xmlns:m="http://schemas.openxmlformats.org/officeDocument/2006/math">
                                <m:sSub>
                                  <m:sSubPr>
                                    <m:ctrlPr>
                                      <a:rPr lang="en-GB" sz="1200" i="1" smtClean="0">
                                        <a:latin typeface="Cambria Math" panose="02040503050406030204" pitchFamily="18" charset="0"/>
                                      </a:rPr>
                                    </m:ctrlPr>
                                  </m:sSubPr>
                                  <m:e>
                                    <m:r>
                                      <a:rPr lang="en-GB" sz="1200" b="0" smtClean="0">
                                        <a:latin typeface="Cambria Math" panose="02040503050406030204" pitchFamily="18" charset="0"/>
                                      </a:rPr>
                                      <m:t>𝑚𝑎𝑥</m:t>
                                    </m:r>
                                  </m:e>
                                  <m:sub>
                                    <m:r>
                                      <a:rPr lang="en-GB" sz="1200" b="0" smtClean="0">
                                        <a:latin typeface="Cambria Math" panose="02040503050406030204" pitchFamily="18" charset="0"/>
                                      </a:rPr>
                                      <m:t>𝑏</m:t>
                                    </m:r>
                                    <m:r>
                                      <a:rPr lang="en-GB" sz="1200" b="0" smtClean="0">
                                        <a:latin typeface="Cambria Math" panose="02040503050406030204" pitchFamily="18" charset="0"/>
                                      </a:rPr>
                                      <m:t>,1</m:t>
                                    </m:r>
                                    <m:r>
                                      <a:rPr lang="en-GB" sz="1200" b="0" smtClean="0">
                                        <a:latin typeface="Cambria Math" panose="02040503050406030204" pitchFamily="18" charset="0"/>
                                      </a:rPr>
                                      <m:t>h</m:t>
                                    </m:r>
                                  </m:sub>
                                </m:sSub>
                              </m:oMath>
                            </m:oMathPara>
                          </a14:m>
                          <a:endParaRPr lang="en-GB" sz="1200"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n-GB" sz="1200" i="1" smtClean="0">
                                        <a:latin typeface="Cambria Math" panose="02040503050406030204" pitchFamily="18" charset="0"/>
                                      </a:rPr>
                                    </m:ctrlPr>
                                  </m:sSubPr>
                                  <m:e>
                                    <m:r>
                                      <a:rPr lang="en-GB" sz="1200" b="0" smtClean="0">
                                        <a:latin typeface="Cambria Math" panose="02040503050406030204" pitchFamily="18" charset="0"/>
                                      </a:rPr>
                                      <m:t>𝑚𝑎𝑥</m:t>
                                    </m:r>
                                  </m:e>
                                  <m:sub>
                                    <m:r>
                                      <a:rPr lang="en-GB" sz="1200" b="0" smtClean="0">
                                        <a:latin typeface="Cambria Math" panose="02040503050406030204" pitchFamily="18" charset="0"/>
                                      </a:rPr>
                                      <m:t>𝑏</m:t>
                                    </m:r>
                                    <m:r>
                                      <a:rPr lang="en-GB" sz="1200" b="0" smtClean="0">
                                        <a:latin typeface="Cambria Math" panose="02040503050406030204" pitchFamily="18" charset="0"/>
                                      </a:rPr>
                                      <m:t>,2</m:t>
                                    </m:r>
                                    <m:r>
                                      <a:rPr lang="en-GB" sz="1200" b="0" smtClean="0">
                                        <a:latin typeface="Cambria Math" panose="02040503050406030204" pitchFamily="18" charset="0"/>
                                      </a:rPr>
                                      <m:t>h</m:t>
                                    </m:r>
                                  </m:sub>
                                </m:sSub>
                              </m:oMath>
                            </m:oMathPara>
                          </a14:m>
                          <a:endParaRPr lang="en-GB" sz="1200"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n-GB" sz="1200" i="1" smtClean="0">
                                        <a:latin typeface="Cambria Math" panose="02040503050406030204" pitchFamily="18" charset="0"/>
                                      </a:rPr>
                                    </m:ctrlPr>
                                  </m:sSubPr>
                                  <m:e>
                                    <m:r>
                                      <a:rPr lang="en-GB" sz="1200" b="0" smtClean="0">
                                        <a:latin typeface="Cambria Math" panose="02040503050406030204" pitchFamily="18" charset="0"/>
                                      </a:rPr>
                                      <m:t>𝑚𝑎𝑥</m:t>
                                    </m:r>
                                  </m:e>
                                  <m:sub>
                                    <m:r>
                                      <a:rPr lang="en-GB" sz="1200" b="0" smtClean="0">
                                        <a:latin typeface="Cambria Math" panose="02040503050406030204" pitchFamily="18" charset="0"/>
                                      </a:rPr>
                                      <m:t>𝑏</m:t>
                                    </m:r>
                                    <m:r>
                                      <a:rPr lang="en-GB" sz="1200" b="0" smtClean="0">
                                        <a:latin typeface="Cambria Math" panose="02040503050406030204" pitchFamily="18" charset="0"/>
                                      </a:rPr>
                                      <m:t>,</m:t>
                                    </m:r>
                                    <m:r>
                                      <a:rPr lang="en-GB" sz="1200" b="0" smtClean="0">
                                        <a:latin typeface="Cambria Math" panose="02040503050406030204" pitchFamily="18" charset="0"/>
                                      </a:rPr>
                                      <m:t>𝑑</m:t>
                                    </m:r>
                                  </m:sub>
                                </m:sSub>
                              </m:oMath>
                            </m:oMathPara>
                          </a14:m>
                          <a:endParaRPr lang="en-GB" sz="1200"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n-GB" sz="1200" i="1" smtClean="0">
                                        <a:latin typeface="Cambria Math" panose="02040503050406030204" pitchFamily="18" charset="0"/>
                                      </a:rPr>
                                    </m:ctrlPr>
                                  </m:sSubPr>
                                  <m:e>
                                    <m:r>
                                      <a:rPr lang="en-GB" sz="1200" b="0" smtClean="0">
                                        <a:latin typeface="Cambria Math" panose="02040503050406030204" pitchFamily="18" charset="0"/>
                                      </a:rPr>
                                      <m:t>𝑚𝑎𝑥</m:t>
                                    </m:r>
                                  </m:e>
                                  <m:sub>
                                    <m:r>
                                      <a:rPr lang="en-GB" sz="1200" b="0" smtClean="0">
                                        <a:latin typeface="Cambria Math" panose="02040503050406030204" pitchFamily="18" charset="0"/>
                                      </a:rPr>
                                      <m:t>𝑏</m:t>
                                    </m:r>
                                    <m:r>
                                      <a:rPr lang="en-GB" sz="1200" b="0" smtClean="0">
                                        <a:latin typeface="Cambria Math" panose="02040503050406030204" pitchFamily="18" charset="0"/>
                                      </a:rPr>
                                      <m:t>,24</m:t>
                                    </m:r>
                                    <m:r>
                                      <a:rPr lang="en-GB" sz="1200" b="0" smtClean="0">
                                        <a:latin typeface="Cambria Math" panose="02040503050406030204" pitchFamily="18" charset="0"/>
                                      </a:rPr>
                                      <m:t>h</m:t>
                                    </m:r>
                                  </m:sub>
                                </m:sSub>
                              </m:oMath>
                            </m:oMathPara>
                          </a14:m>
                          <a:endParaRPr lang="en-GB" sz="1200" dirty="0"/>
                        </a:p>
                      </a:txBody>
                      <a:tcPr/>
                    </a:tc>
                    <a:extLst>
                      <a:ext uri="{0D108BD9-81ED-4DB2-BD59-A6C34878D82A}">
                        <a16:rowId xmlns:a16="http://schemas.microsoft.com/office/drawing/2014/main" val="63055129"/>
                      </a:ext>
                    </a:extLst>
                  </a:tr>
                  <a:tr h="299851">
                    <a:tc>
                      <a:txBody>
                        <a:bodyPr/>
                        <a:lstStyle/>
                        <a:p>
                          <a:r>
                            <a:rPr lang="en-GB" sz="1200" dirty="0"/>
                            <a:t>c</a:t>
                          </a:r>
                        </a:p>
                      </a:txBody>
                      <a:tcPr/>
                    </a:tc>
                    <a:tc>
                      <a:txBody>
                        <a:bodyPr/>
                        <a:lstStyle/>
                        <a:p>
                          <a:pPr/>
                          <a14:m>
                            <m:oMathPara xmlns:m="http://schemas.openxmlformats.org/officeDocument/2006/math">
                              <m:oMathParaPr>
                                <m:jc m:val="centerGroup"/>
                              </m:oMathParaPr>
                              <m:oMath xmlns:m="http://schemas.openxmlformats.org/officeDocument/2006/math">
                                <m:sSub>
                                  <m:sSubPr>
                                    <m:ctrlPr>
                                      <a:rPr lang="en-GB" sz="1200" i="1" smtClean="0">
                                        <a:latin typeface="Cambria Math" panose="02040503050406030204" pitchFamily="18" charset="0"/>
                                      </a:rPr>
                                    </m:ctrlPr>
                                  </m:sSubPr>
                                  <m:e>
                                    <m:r>
                                      <a:rPr lang="en-GB" sz="1200" b="0" smtClean="0">
                                        <a:latin typeface="Cambria Math" panose="02040503050406030204" pitchFamily="18" charset="0"/>
                                      </a:rPr>
                                      <m:t>𝑚𝑎𝑥</m:t>
                                    </m:r>
                                  </m:e>
                                  <m:sub>
                                    <m:r>
                                      <a:rPr lang="en-GB" sz="1200" b="0" smtClean="0">
                                        <a:latin typeface="Cambria Math" panose="02040503050406030204" pitchFamily="18" charset="0"/>
                                      </a:rPr>
                                      <m:t>𝑐</m:t>
                                    </m:r>
                                    <m:r>
                                      <a:rPr lang="en-GB" sz="1200" b="0" smtClean="0">
                                        <a:latin typeface="Cambria Math" panose="02040503050406030204" pitchFamily="18" charset="0"/>
                                      </a:rPr>
                                      <m:t>,1</m:t>
                                    </m:r>
                                    <m:r>
                                      <a:rPr lang="en-GB" sz="1200" b="0" smtClean="0">
                                        <a:latin typeface="Cambria Math" panose="02040503050406030204" pitchFamily="18" charset="0"/>
                                      </a:rPr>
                                      <m:t>h</m:t>
                                    </m:r>
                                  </m:sub>
                                </m:sSub>
                              </m:oMath>
                            </m:oMathPara>
                          </a14:m>
                          <a:endParaRPr lang="en-GB" sz="1200"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n-GB" sz="1200" i="1" smtClean="0">
                                        <a:latin typeface="Cambria Math" panose="02040503050406030204" pitchFamily="18" charset="0"/>
                                      </a:rPr>
                                    </m:ctrlPr>
                                  </m:sSubPr>
                                  <m:e>
                                    <m:r>
                                      <a:rPr lang="en-GB" sz="1200" b="0" smtClean="0">
                                        <a:latin typeface="Cambria Math" panose="02040503050406030204" pitchFamily="18" charset="0"/>
                                      </a:rPr>
                                      <m:t>𝑚𝑎𝑥</m:t>
                                    </m:r>
                                  </m:e>
                                  <m:sub>
                                    <m:r>
                                      <a:rPr lang="en-GB" sz="1200" b="0" smtClean="0">
                                        <a:latin typeface="Cambria Math" panose="02040503050406030204" pitchFamily="18" charset="0"/>
                                      </a:rPr>
                                      <m:t>𝑐</m:t>
                                    </m:r>
                                    <m:r>
                                      <a:rPr lang="en-GB" sz="1200" b="0" smtClean="0">
                                        <a:latin typeface="Cambria Math" panose="02040503050406030204" pitchFamily="18" charset="0"/>
                                      </a:rPr>
                                      <m:t>,2</m:t>
                                    </m:r>
                                    <m:r>
                                      <a:rPr lang="en-GB" sz="1200" b="0" smtClean="0">
                                        <a:latin typeface="Cambria Math" panose="02040503050406030204" pitchFamily="18" charset="0"/>
                                      </a:rPr>
                                      <m:t>h</m:t>
                                    </m:r>
                                  </m:sub>
                                </m:sSub>
                              </m:oMath>
                            </m:oMathPara>
                          </a14:m>
                          <a:endParaRPr lang="en-GB" sz="1200"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n-GB" sz="1200" i="1" smtClean="0">
                                        <a:latin typeface="Cambria Math" panose="02040503050406030204" pitchFamily="18" charset="0"/>
                                      </a:rPr>
                                    </m:ctrlPr>
                                  </m:sSubPr>
                                  <m:e>
                                    <m:r>
                                      <a:rPr lang="en-GB" sz="1200" b="0" smtClean="0">
                                        <a:latin typeface="Cambria Math" panose="02040503050406030204" pitchFamily="18" charset="0"/>
                                      </a:rPr>
                                      <m:t>𝑚𝑎𝑥</m:t>
                                    </m:r>
                                  </m:e>
                                  <m:sub>
                                    <m:r>
                                      <a:rPr lang="en-GB" sz="1200" b="0" smtClean="0">
                                        <a:latin typeface="Cambria Math" panose="02040503050406030204" pitchFamily="18" charset="0"/>
                                      </a:rPr>
                                      <m:t>𝑐</m:t>
                                    </m:r>
                                    <m:r>
                                      <a:rPr lang="en-GB" sz="1200" b="0" smtClean="0">
                                        <a:latin typeface="Cambria Math" panose="02040503050406030204" pitchFamily="18" charset="0"/>
                                      </a:rPr>
                                      <m:t>,</m:t>
                                    </m:r>
                                    <m:r>
                                      <a:rPr lang="en-GB" sz="1200" b="0" smtClean="0">
                                        <a:latin typeface="Cambria Math" panose="02040503050406030204" pitchFamily="18" charset="0"/>
                                      </a:rPr>
                                      <m:t>𝑑</m:t>
                                    </m:r>
                                  </m:sub>
                                </m:sSub>
                              </m:oMath>
                            </m:oMathPara>
                          </a14:m>
                          <a:endParaRPr lang="en-GB" sz="1200"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n-GB" sz="1200" i="1" smtClean="0">
                                        <a:latin typeface="Cambria Math" panose="02040503050406030204" pitchFamily="18" charset="0"/>
                                      </a:rPr>
                                    </m:ctrlPr>
                                  </m:sSubPr>
                                  <m:e>
                                    <m:r>
                                      <a:rPr lang="en-GB" sz="1200" b="0" smtClean="0">
                                        <a:latin typeface="Cambria Math" panose="02040503050406030204" pitchFamily="18" charset="0"/>
                                      </a:rPr>
                                      <m:t>𝑚𝑎𝑥</m:t>
                                    </m:r>
                                  </m:e>
                                  <m:sub>
                                    <m:r>
                                      <a:rPr lang="en-GB" sz="1200" b="0" smtClean="0">
                                        <a:latin typeface="Cambria Math" panose="02040503050406030204" pitchFamily="18" charset="0"/>
                                      </a:rPr>
                                      <m:t>𝑐</m:t>
                                    </m:r>
                                    <m:r>
                                      <a:rPr lang="en-GB" sz="1200" b="0" smtClean="0">
                                        <a:latin typeface="Cambria Math" panose="02040503050406030204" pitchFamily="18" charset="0"/>
                                      </a:rPr>
                                      <m:t>,24</m:t>
                                    </m:r>
                                    <m:r>
                                      <a:rPr lang="en-GB" sz="1200" b="0" smtClean="0">
                                        <a:latin typeface="Cambria Math" panose="02040503050406030204" pitchFamily="18" charset="0"/>
                                      </a:rPr>
                                      <m:t>h</m:t>
                                    </m:r>
                                  </m:sub>
                                </m:sSub>
                              </m:oMath>
                            </m:oMathPara>
                          </a14:m>
                          <a:endParaRPr lang="en-GB" sz="1200" dirty="0"/>
                        </a:p>
                      </a:txBody>
                      <a:tcPr/>
                    </a:tc>
                    <a:extLst>
                      <a:ext uri="{0D108BD9-81ED-4DB2-BD59-A6C34878D82A}">
                        <a16:rowId xmlns:a16="http://schemas.microsoft.com/office/drawing/2014/main" val="3002049574"/>
                      </a:ext>
                    </a:extLst>
                  </a:tr>
                  <a:tr h="299851">
                    <a:tc>
                      <a:txBody>
                        <a:bodyPr/>
                        <a:lstStyle/>
                        <a:p>
                          <a:r>
                            <a:rPr lang="en-GB" sz="1200" dirty="0"/>
                            <a:t>…</a:t>
                          </a:r>
                        </a:p>
                      </a:txBody>
                      <a:tcPr/>
                    </a:tc>
                    <a:tc>
                      <a:txBody>
                        <a:bodyPr/>
                        <a:lstStyle/>
                        <a:p>
                          <a:pPr/>
                          <a14:m>
                            <m:oMathPara xmlns:m="http://schemas.openxmlformats.org/officeDocument/2006/math">
                              <m:oMathParaPr>
                                <m:jc m:val="centerGroup"/>
                              </m:oMathParaPr>
                              <m:oMath xmlns:m="http://schemas.openxmlformats.org/officeDocument/2006/math">
                                <m:sSub>
                                  <m:sSubPr>
                                    <m:ctrlPr>
                                      <a:rPr lang="en-GB" sz="1200" i="1" smtClean="0">
                                        <a:latin typeface="Cambria Math" panose="02040503050406030204" pitchFamily="18" charset="0"/>
                                      </a:rPr>
                                    </m:ctrlPr>
                                  </m:sSubPr>
                                  <m:e>
                                    <m:r>
                                      <a:rPr lang="en-GB" sz="1200" b="0" smtClean="0">
                                        <a:latin typeface="Cambria Math" panose="02040503050406030204" pitchFamily="18" charset="0"/>
                                      </a:rPr>
                                      <m:t>𝑚𝑎𝑥</m:t>
                                    </m:r>
                                  </m:e>
                                  <m:sub>
                                    <m:r>
                                      <a:rPr lang="en-GB" sz="1200" b="0" smtClean="0">
                                        <a:latin typeface="Cambria Math" panose="02040503050406030204" pitchFamily="18" charset="0"/>
                                      </a:rPr>
                                      <m:t>𝑥</m:t>
                                    </m:r>
                                    <m:r>
                                      <a:rPr lang="en-GB" sz="1200" b="0" smtClean="0">
                                        <a:latin typeface="Cambria Math" panose="02040503050406030204" pitchFamily="18" charset="0"/>
                                      </a:rPr>
                                      <m:t>,1</m:t>
                                    </m:r>
                                    <m:r>
                                      <a:rPr lang="en-GB" sz="1200" b="0" smtClean="0">
                                        <a:latin typeface="Cambria Math" panose="02040503050406030204" pitchFamily="18" charset="0"/>
                                      </a:rPr>
                                      <m:t>h</m:t>
                                    </m:r>
                                  </m:sub>
                                </m:sSub>
                              </m:oMath>
                            </m:oMathPara>
                          </a14:m>
                          <a:endParaRPr lang="en-GB" sz="1200"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n-GB" sz="1200" i="1" smtClean="0">
                                        <a:latin typeface="Cambria Math" panose="02040503050406030204" pitchFamily="18" charset="0"/>
                                      </a:rPr>
                                    </m:ctrlPr>
                                  </m:sSubPr>
                                  <m:e>
                                    <m:r>
                                      <a:rPr lang="en-GB" sz="1200" b="0" smtClean="0">
                                        <a:latin typeface="Cambria Math" panose="02040503050406030204" pitchFamily="18" charset="0"/>
                                      </a:rPr>
                                      <m:t>𝑚𝑎𝑥</m:t>
                                    </m:r>
                                  </m:e>
                                  <m:sub>
                                    <m:r>
                                      <a:rPr lang="en-GB" sz="1200" b="0" smtClean="0">
                                        <a:latin typeface="Cambria Math" panose="02040503050406030204" pitchFamily="18" charset="0"/>
                                      </a:rPr>
                                      <m:t>𝑥</m:t>
                                    </m:r>
                                    <m:r>
                                      <a:rPr lang="en-GB" sz="1200" b="0" smtClean="0">
                                        <a:latin typeface="Cambria Math" panose="02040503050406030204" pitchFamily="18" charset="0"/>
                                      </a:rPr>
                                      <m:t>,2</m:t>
                                    </m:r>
                                    <m:r>
                                      <a:rPr lang="en-GB" sz="1200" b="0" smtClean="0">
                                        <a:latin typeface="Cambria Math" panose="02040503050406030204" pitchFamily="18" charset="0"/>
                                      </a:rPr>
                                      <m:t>h</m:t>
                                    </m:r>
                                  </m:sub>
                                </m:sSub>
                              </m:oMath>
                            </m:oMathPara>
                          </a14:m>
                          <a:endParaRPr lang="en-GB" sz="1200"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n-GB" sz="1200" i="1" smtClean="0">
                                        <a:latin typeface="Cambria Math" panose="02040503050406030204" pitchFamily="18" charset="0"/>
                                      </a:rPr>
                                    </m:ctrlPr>
                                  </m:sSubPr>
                                  <m:e>
                                    <m:r>
                                      <a:rPr lang="en-GB" sz="1200" b="0" smtClean="0">
                                        <a:latin typeface="Cambria Math" panose="02040503050406030204" pitchFamily="18" charset="0"/>
                                      </a:rPr>
                                      <m:t>𝑚𝑎𝑥</m:t>
                                    </m:r>
                                  </m:e>
                                  <m:sub>
                                    <m:r>
                                      <a:rPr lang="en-GB" sz="1200" b="0" smtClean="0">
                                        <a:latin typeface="Cambria Math" panose="02040503050406030204" pitchFamily="18" charset="0"/>
                                      </a:rPr>
                                      <m:t>𝑥</m:t>
                                    </m:r>
                                    <m:r>
                                      <a:rPr lang="en-GB" sz="1200" b="0" smtClean="0">
                                        <a:latin typeface="Cambria Math" panose="02040503050406030204" pitchFamily="18" charset="0"/>
                                      </a:rPr>
                                      <m:t>,</m:t>
                                    </m:r>
                                    <m:r>
                                      <a:rPr lang="en-GB" sz="1200" b="0" smtClean="0">
                                        <a:latin typeface="Cambria Math" panose="02040503050406030204" pitchFamily="18" charset="0"/>
                                      </a:rPr>
                                      <m:t>𝑑</m:t>
                                    </m:r>
                                  </m:sub>
                                </m:sSub>
                              </m:oMath>
                            </m:oMathPara>
                          </a14:m>
                          <a:endParaRPr lang="en-GB" sz="1200"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n-GB" sz="1200" i="1" smtClean="0">
                                        <a:latin typeface="Cambria Math" panose="02040503050406030204" pitchFamily="18" charset="0"/>
                                      </a:rPr>
                                    </m:ctrlPr>
                                  </m:sSubPr>
                                  <m:e>
                                    <m:r>
                                      <a:rPr lang="en-GB" sz="1200" b="0" smtClean="0">
                                        <a:latin typeface="Cambria Math" panose="02040503050406030204" pitchFamily="18" charset="0"/>
                                      </a:rPr>
                                      <m:t>𝑚𝑎𝑥</m:t>
                                    </m:r>
                                  </m:e>
                                  <m:sub>
                                    <m:r>
                                      <a:rPr lang="en-GB" sz="1200" b="0" smtClean="0">
                                        <a:latin typeface="Cambria Math" panose="02040503050406030204" pitchFamily="18" charset="0"/>
                                      </a:rPr>
                                      <m:t>𝑐</m:t>
                                    </m:r>
                                    <m:r>
                                      <a:rPr lang="en-GB" sz="1200" b="0" smtClean="0">
                                        <a:latin typeface="Cambria Math" panose="02040503050406030204" pitchFamily="18" charset="0"/>
                                      </a:rPr>
                                      <m:t>,24</m:t>
                                    </m:r>
                                    <m:r>
                                      <a:rPr lang="en-GB" sz="1200" b="0" smtClean="0">
                                        <a:latin typeface="Cambria Math" panose="02040503050406030204" pitchFamily="18" charset="0"/>
                                      </a:rPr>
                                      <m:t>h</m:t>
                                    </m:r>
                                  </m:sub>
                                </m:sSub>
                              </m:oMath>
                            </m:oMathPara>
                          </a14:m>
                          <a:endParaRPr lang="en-GB" sz="1200" dirty="0"/>
                        </a:p>
                      </a:txBody>
                      <a:tcPr/>
                    </a:tc>
                    <a:extLst>
                      <a:ext uri="{0D108BD9-81ED-4DB2-BD59-A6C34878D82A}">
                        <a16:rowId xmlns:a16="http://schemas.microsoft.com/office/drawing/2014/main" val="1976292113"/>
                      </a:ext>
                    </a:extLst>
                  </a:tr>
                </a:tbl>
              </a:graphicData>
            </a:graphic>
          </p:graphicFrame>
        </mc:Choice>
        <mc:Fallback xmlns="">
          <p:graphicFrame>
            <p:nvGraphicFramePr>
              <p:cNvPr id="17" name="Table 16">
                <a:extLst>
                  <a:ext uri="{FF2B5EF4-FFF2-40B4-BE49-F238E27FC236}">
                    <a16:creationId xmlns:a16="http://schemas.microsoft.com/office/drawing/2014/main" id="{5D3CA4C1-55E0-755D-D6DF-64B1E56055AD}"/>
                  </a:ext>
                </a:extLst>
              </p:cNvPr>
              <p:cNvGraphicFramePr>
                <a:graphicFrameLocks noGrp="1"/>
              </p:cNvGraphicFramePr>
              <p:nvPr>
                <p:extLst>
                  <p:ext uri="{D42A27DB-BD31-4B8C-83A1-F6EECF244321}">
                    <p14:modId xmlns:p14="http://schemas.microsoft.com/office/powerpoint/2010/main" val="2519966947"/>
                  </p:ext>
                </p:extLst>
              </p:nvPr>
            </p:nvGraphicFramePr>
            <p:xfrm>
              <a:off x="1237784" y="4546063"/>
              <a:ext cx="3785899" cy="1499255"/>
            </p:xfrm>
            <a:graphic>
              <a:graphicData uri="http://schemas.openxmlformats.org/drawingml/2006/table">
                <a:tbl>
                  <a:tblPr firstRow="1" bandRow="1">
                    <a:tableStyleId>{073A0DAA-6AF3-43AB-8588-CEC1D06C72B9}</a:tableStyleId>
                  </a:tblPr>
                  <a:tblGrid>
                    <a:gridCol w="803155">
                      <a:extLst>
                        <a:ext uri="{9D8B030D-6E8A-4147-A177-3AD203B41FA5}">
                          <a16:colId xmlns:a16="http://schemas.microsoft.com/office/drawing/2014/main" val="3040868877"/>
                        </a:ext>
                      </a:extLst>
                    </a:gridCol>
                    <a:gridCol w="745686">
                      <a:extLst>
                        <a:ext uri="{9D8B030D-6E8A-4147-A177-3AD203B41FA5}">
                          <a16:colId xmlns:a16="http://schemas.microsoft.com/office/drawing/2014/main" val="2801012291"/>
                        </a:ext>
                      </a:extLst>
                    </a:gridCol>
                    <a:gridCol w="745686">
                      <a:extLst>
                        <a:ext uri="{9D8B030D-6E8A-4147-A177-3AD203B41FA5}">
                          <a16:colId xmlns:a16="http://schemas.microsoft.com/office/drawing/2014/main" val="1205999414"/>
                        </a:ext>
                      </a:extLst>
                    </a:gridCol>
                    <a:gridCol w="745686">
                      <a:extLst>
                        <a:ext uri="{9D8B030D-6E8A-4147-A177-3AD203B41FA5}">
                          <a16:colId xmlns:a16="http://schemas.microsoft.com/office/drawing/2014/main" val="177285815"/>
                        </a:ext>
                      </a:extLst>
                    </a:gridCol>
                    <a:gridCol w="745686">
                      <a:extLst>
                        <a:ext uri="{9D8B030D-6E8A-4147-A177-3AD203B41FA5}">
                          <a16:colId xmlns:a16="http://schemas.microsoft.com/office/drawing/2014/main" val="2214072348"/>
                        </a:ext>
                      </a:extLst>
                    </a:gridCol>
                  </a:tblGrid>
                  <a:tr h="299851">
                    <a:tc>
                      <a:txBody>
                        <a:bodyPr/>
                        <a:lstStyle/>
                        <a:p>
                          <a:r>
                            <a:rPr lang="en-GB" sz="1200" dirty="0"/>
                            <a:t>Event</a:t>
                          </a:r>
                        </a:p>
                      </a:txBody>
                      <a:tcPr/>
                    </a:tc>
                    <a:tc>
                      <a:txBody>
                        <a:bodyPr/>
                        <a:lstStyle/>
                        <a:p>
                          <a:r>
                            <a:rPr lang="en-GB" sz="1200" dirty="0"/>
                            <a:t> 1h</a:t>
                          </a:r>
                        </a:p>
                      </a:txBody>
                      <a:tcPr/>
                    </a:tc>
                    <a:tc>
                      <a:txBody>
                        <a:bodyPr/>
                        <a:lstStyle/>
                        <a:p>
                          <a:r>
                            <a:rPr lang="en-GB" sz="1200" dirty="0"/>
                            <a:t>3h</a:t>
                          </a:r>
                        </a:p>
                      </a:txBody>
                      <a:tcPr/>
                    </a:tc>
                    <a:tc>
                      <a:txBody>
                        <a:bodyPr/>
                        <a:lstStyle/>
                        <a:p>
                          <a:r>
                            <a:rPr lang="en-GB" sz="1200" dirty="0"/>
                            <a:t>…</a:t>
                          </a:r>
                        </a:p>
                      </a:txBody>
                      <a:tcPr/>
                    </a:tc>
                    <a:tc>
                      <a:txBody>
                        <a:bodyPr/>
                        <a:lstStyle/>
                        <a:p>
                          <a:r>
                            <a:rPr lang="en-GB" sz="1200" dirty="0"/>
                            <a:t>24h</a:t>
                          </a:r>
                        </a:p>
                      </a:txBody>
                      <a:tcPr/>
                    </a:tc>
                    <a:extLst>
                      <a:ext uri="{0D108BD9-81ED-4DB2-BD59-A6C34878D82A}">
                        <a16:rowId xmlns:a16="http://schemas.microsoft.com/office/drawing/2014/main" val="657512582"/>
                      </a:ext>
                    </a:extLst>
                  </a:tr>
                  <a:tr h="299851">
                    <a:tc>
                      <a:txBody>
                        <a:bodyPr/>
                        <a:lstStyle/>
                        <a:p>
                          <a:r>
                            <a:rPr lang="en-GB" sz="1200" dirty="0"/>
                            <a:t>a</a:t>
                          </a:r>
                        </a:p>
                      </a:txBody>
                      <a:tcPr/>
                    </a:tc>
                    <a:tc>
                      <a:txBody>
                        <a:bodyPr/>
                        <a:lstStyle/>
                        <a:p>
                          <a:endParaRPr lang="en-US"/>
                        </a:p>
                      </a:txBody>
                      <a:tcPr>
                        <a:blipFill>
                          <a:blip r:embed="rId6"/>
                          <a:stretch>
                            <a:fillRect l="-109016" t="-100000" r="-304918" b="-302000"/>
                          </a:stretch>
                        </a:blipFill>
                      </a:tcPr>
                    </a:tc>
                    <a:tc>
                      <a:txBody>
                        <a:bodyPr/>
                        <a:lstStyle/>
                        <a:p>
                          <a:endParaRPr lang="en-US"/>
                        </a:p>
                      </a:txBody>
                      <a:tcPr>
                        <a:blipFill>
                          <a:blip r:embed="rId6"/>
                          <a:stretch>
                            <a:fillRect l="-207317" t="-100000" r="-202439" b="-302000"/>
                          </a:stretch>
                        </a:blipFill>
                      </a:tcPr>
                    </a:tc>
                    <a:tc>
                      <a:txBody>
                        <a:bodyPr/>
                        <a:lstStyle/>
                        <a:p>
                          <a:endParaRPr lang="en-US"/>
                        </a:p>
                      </a:txBody>
                      <a:tcPr>
                        <a:blipFill>
                          <a:blip r:embed="rId6"/>
                          <a:stretch>
                            <a:fillRect l="-309836" t="-100000" r="-104098" b="-302000"/>
                          </a:stretch>
                        </a:blipFill>
                      </a:tcPr>
                    </a:tc>
                    <a:tc>
                      <a:txBody>
                        <a:bodyPr/>
                        <a:lstStyle/>
                        <a:p>
                          <a:endParaRPr lang="en-US"/>
                        </a:p>
                      </a:txBody>
                      <a:tcPr>
                        <a:blipFill>
                          <a:blip r:embed="rId6"/>
                          <a:stretch>
                            <a:fillRect l="-406504" t="-100000" r="-3252" b="-302000"/>
                          </a:stretch>
                        </a:blipFill>
                      </a:tcPr>
                    </a:tc>
                    <a:extLst>
                      <a:ext uri="{0D108BD9-81ED-4DB2-BD59-A6C34878D82A}">
                        <a16:rowId xmlns:a16="http://schemas.microsoft.com/office/drawing/2014/main" val="3967261086"/>
                      </a:ext>
                    </a:extLst>
                  </a:tr>
                  <a:tr h="299851">
                    <a:tc>
                      <a:txBody>
                        <a:bodyPr/>
                        <a:lstStyle/>
                        <a:p>
                          <a:r>
                            <a:rPr lang="en-GB" sz="1200" dirty="0"/>
                            <a:t>b</a:t>
                          </a:r>
                        </a:p>
                      </a:txBody>
                      <a:tcPr/>
                    </a:tc>
                    <a:tc>
                      <a:txBody>
                        <a:bodyPr/>
                        <a:lstStyle/>
                        <a:p>
                          <a:endParaRPr lang="en-US"/>
                        </a:p>
                      </a:txBody>
                      <a:tcPr>
                        <a:blipFill>
                          <a:blip r:embed="rId6"/>
                          <a:stretch>
                            <a:fillRect l="-109016" t="-204082" r="-304918" b="-208163"/>
                          </a:stretch>
                        </a:blipFill>
                      </a:tcPr>
                    </a:tc>
                    <a:tc>
                      <a:txBody>
                        <a:bodyPr/>
                        <a:lstStyle/>
                        <a:p>
                          <a:endParaRPr lang="en-US"/>
                        </a:p>
                      </a:txBody>
                      <a:tcPr>
                        <a:blipFill>
                          <a:blip r:embed="rId6"/>
                          <a:stretch>
                            <a:fillRect l="-207317" t="-204082" r="-202439" b="-208163"/>
                          </a:stretch>
                        </a:blipFill>
                      </a:tcPr>
                    </a:tc>
                    <a:tc>
                      <a:txBody>
                        <a:bodyPr/>
                        <a:lstStyle/>
                        <a:p>
                          <a:endParaRPr lang="en-US"/>
                        </a:p>
                      </a:txBody>
                      <a:tcPr>
                        <a:blipFill>
                          <a:blip r:embed="rId6"/>
                          <a:stretch>
                            <a:fillRect l="-309836" t="-204082" r="-104098" b="-208163"/>
                          </a:stretch>
                        </a:blipFill>
                      </a:tcPr>
                    </a:tc>
                    <a:tc>
                      <a:txBody>
                        <a:bodyPr/>
                        <a:lstStyle/>
                        <a:p>
                          <a:endParaRPr lang="en-US"/>
                        </a:p>
                      </a:txBody>
                      <a:tcPr>
                        <a:blipFill>
                          <a:blip r:embed="rId6"/>
                          <a:stretch>
                            <a:fillRect l="-406504" t="-204082" r="-3252" b="-208163"/>
                          </a:stretch>
                        </a:blipFill>
                      </a:tcPr>
                    </a:tc>
                    <a:extLst>
                      <a:ext uri="{0D108BD9-81ED-4DB2-BD59-A6C34878D82A}">
                        <a16:rowId xmlns:a16="http://schemas.microsoft.com/office/drawing/2014/main" val="63055129"/>
                      </a:ext>
                    </a:extLst>
                  </a:tr>
                  <a:tr h="299851">
                    <a:tc>
                      <a:txBody>
                        <a:bodyPr/>
                        <a:lstStyle/>
                        <a:p>
                          <a:r>
                            <a:rPr lang="en-GB" sz="1200" dirty="0"/>
                            <a:t>c</a:t>
                          </a:r>
                        </a:p>
                      </a:txBody>
                      <a:tcPr/>
                    </a:tc>
                    <a:tc>
                      <a:txBody>
                        <a:bodyPr/>
                        <a:lstStyle/>
                        <a:p>
                          <a:endParaRPr lang="en-US"/>
                        </a:p>
                      </a:txBody>
                      <a:tcPr>
                        <a:blipFill>
                          <a:blip r:embed="rId6"/>
                          <a:stretch>
                            <a:fillRect l="-109016" t="-298000" r="-304918" b="-104000"/>
                          </a:stretch>
                        </a:blipFill>
                      </a:tcPr>
                    </a:tc>
                    <a:tc>
                      <a:txBody>
                        <a:bodyPr/>
                        <a:lstStyle/>
                        <a:p>
                          <a:endParaRPr lang="en-US"/>
                        </a:p>
                      </a:txBody>
                      <a:tcPr>
                        <a:blipFill>
                          <a:blip r:embed="rId6"/>
                          <a:stretch>
                            <a:fillRect l="-207317" t="-298000" r="-202439" b="-104000"/>
                          </a:stretch>
                        </a:blipFill>
                      </a:tcPr>
                    </a:tc>
                    <a:tc>
                      <a:txBody>
                        <a:bodyPr/>
                        <a:lstStyle/>
                        <a:p>
                          <a:endParaRPr lang="en-US"/>
                        </a:p>
                      </a:txBody>
                      <a:tcPr>
                        <a:blipFill>
                          <a:blip r:embed="rId6"/>
                          <a:stretch>
                            <a:fillRect l="-309836" t="-298000" r="-104098" b="-104000"/>
                          </a:stretch>
                        </a:blipFill>
                      </a:tcPr>
                    </a:tc>
                    <a:tc>
                      <a:txBody>
                        <a:bodyPr/>
                        <a:lstStyle/>
                        <a:p>
                          <a:endParaRPr lang="en-US"/>
                        </a:p>
                      </a:txBody>
                      <a:tcPr>
                        <a:blipFill>
                          <a:blip r:embed="rId6"/>
                          <a:stretch>
                            <a:fillRect l="-406504" t="-298000" r="-3252" b="-104000"/>
                          </a:stretch>
                        </a:blipFill>
                      </a:tcPr>
                    </a:tc>
                    <a:extLst>
                      <a:ext uri="{0D108BD9-81ED-4DB2-BD59-A6C34878D82A}">
                        <a16:rowId xmlns:a16="http://schemas.microsoft.com/office/drawing/2014/main" val="3002049574"/>
                      </a:ext>
                    </a:extLst>
                  </a:tr>
                  <a:tr h="299851">
                    <a:tc>
                      <a:txBody>
                        <a:bodyPr/>
                        <a:lstStyle/>
                        <a:p>
                          <a:r>
                            <a:rPr lang="en-GB" sz="1200" dirty="0"/>
                            <a:t>…</a:t>
                          </a:r>
                        </a:p>
                      </a:txBody>
                      <a:tcPr/>
                    </a:tc>
                    <a:tc>
                      <a:txBody>
                        <a:bodyPr/>
                        <a:lstStyle/>
                        <a:p>
                          <a:endParaRPr lang="en-US"/>
                        </a:p>
                      </a:txBody>
                      <a:tcPr>
                        <a:blipFill>
                          <a:blip r:embed="rId6"/>
                          <a:stretch>
                            <a:fillRect l="-109016" t="-406122" r="-304918" b="-6122"/>
                          </a:stretch>
                        </a:blipFill>
                      </a:tcPr>
                    </a:tc>
                    <a:tc>
                      <a:txBody>
                        <a:bodyPr/>
                        <a:lstStyle/>
                        <a:p>
                          <a:endParaRPr lang="en-US"/>
                        </a:p>
                      </a:txBody>
                      <a:tcPr>
                        <a:blipFill>
                          <a:blip r:embed="rId6"/>
                          <a:stretch>
                            <a:fillRect l="-207317" t="-406122" r="-202439" b="-6122"/>
                          </a:stretch>
                        </a:blipFill>
                      </a:tcPr>
                    </a:tc>
                    <a:tc>
                      <a:txBody>
                        <a:bodyPr/>
                        <a:lstStyle/>
                        <a:p>
                          <a:endParaRPr lang="en-US"/>
                        </a:p>
                      </a:txBody>
                      <a:tcPr>
                        <a:blipFill>
                          <a:blip r:embed="rId6"/>
                          <a:stretch>
                            <a:fillRect l="-309836" t="-406122" r="-104098" b="-6122"/>
                          </a:stretch>
                        </a:blipFill>
                      </a:tcPr>
                    </a:tc>
                    <a:tc>
                      <a:txBody>
                        <a:bodyPr/>
                        <a:lstStyle/>
                        <a:p>
                          <a:endParaRPr lang="en-US"/>
                        </a:p>
                      </a:txBody>
                      <a:tcPr>
                        <a:blipFill>
                          <a:blip r:embed="rId6"/>
                          <a:stretch>
                            <a:fillRect l="-406504" t="-406122" r="-3252" b="-6122"/>
                          </a:stretch>
                        </a:blipFill>
                      </a:tcPr>
                    </a:tc>
                    <a:extLst>
                      <a:ext uri="{0D108BD9-81ED-4DB2-BD59-A6C34878D82A}">
                        <a16:rowId xmlns:a16="http://schemas.microsoft.com/office/drawing/2014/main" val="1976292113"/>
                      </a:ext>
                    </a:extLst>
                  </a:tr>
                </a:tbl>
              </a:graphicData>
            </a:graphic>
          </p:graphicFrame>
        </mc:Fallback>
      </mc:AlternateContent>
      <p:sp>
        <p:nvSpPr>
          <p:cNvPr id="18" name="TextBox 17">
            <a:extLst>
              <a:ext uri="{FF2B5EF4-FFF2-40B4-BE49-F238E27FC236}">
                <a16:creationId xmlns:a16="http://schemas.microsoft.com/office/drawing/2014/main" id="{17A97387-9E34-C0AF-2572-48BBAF0A5913}"/>
              </a:ext>
            </a:extLst>
          </p:cNvPr>
          <p:cNvSpPr txBox="1"/>
          <p:nvPr/>
        </p:nvSpPr>
        <p:spPr>
          <a:xfrm>
            <a:off x="969206" y="1100057"/>
            <a:ext cx="4056967" cy="338554"/>
          </a:xfrm>
          <a:prstGeom prst="rect">
            <a:avLst/>
          </a:prstGeom>
          <a:noFill/>
        </p:spPr>
        <p:txBody>
          <a:bodyPr wrap="square" rtlCol="0">
            <a:spAutoFit/>
          </a:bodyPr>
          <a:lstStyle/>
          <a:p>
            <a:pPr algn="ctr"/>
            <a:r>
              <a:rPr lang="en-GB" sz="1600" b="1" u="sng" dirty="0"/>
              <a:t>Event-based analysis on ERA5 hourly data</a:t>
            </a:r>
          </a:p>
        </p:txBody>
      </p:sp>
      <p:sp>
        <p:nvSpPr>
          <p:cNvPr id="20" name="TextBox 19">
            <a:extLst>
              <a:ext uri="{FF2B5EF4-FFF2-40B4-BE49-F238E27FC236}">
                <a16:creationId xmlns:a16="http://schemas.microsoft.com/office/drawing/2014/main" id="{D6C8E190-185F-FD6B-CB3E-4655AB8EEDE1}"/>
              </a:ext>
            </a:extLst>
          </p:cNvPr>
          <p:cNvSpPr txBox="1"/>
          <p:nvPr/>
        </p:nvSpPr>
        <p:spPr>
          <a:xfrm rot="16200000">
            <a:off x="-1586592" y="3611038"/>
            <a:ext cx="3927685" cy="523220"/>
          </a:xfrm>
          <a:prstGeom prst="rect">
            <a:avLst/>
          </a:prstGeom>
          <a:noFill/>
        </p:spPr>
        <p:txBody>
          <a:bodyPr wrap="square">
            <a:spAutoFit/>
          </a:bodyPr>
          <a:lstStyle/>
          <a:p>
            <a:pPr algn="ctr"/>
            <a:r>
              <a:rPr lang="en-GB" sz="1400" b="1" dirty="0">
                <a:solidFill>
                  <a:schemeClr val="tx2">
                    <a:lumMod val="50000"/>
                  </a:schemeClr>
                </a:solidFill>
              </a:rPr>
              <a:t>Separation of independent events and maxima calculation for each duration and each event</a:t>
            </a:r>
          </a:p>
        </p:txBody>
      </p:sp>
      <p:sp>
        <p:nvSpPr>
          <p:cNvPr id="22" name="TextBox 21">
            <a:extLst>
              <a:ext uri="{FF2B5EF4-FFF2-40B4-BE49-F238E27FC236}">
                <a16:creationId xmlns:a16="http://schemas.microsoft.com/office/drawing/2014/main" id="{2A569911-BD2C-C70F-87F2-0F85DB3E7047}"/>
              </a:ext>
            </a:extLst>
          </p:cNvPr>
          <p:cNvSpPr txBox="1"/>
          <p:nvPr/>
        </p:nvSpPr>
        <p:spPr>
          <a:xfrm>
            <a:off x="5668073" y="2632494"/>
            <a:ext cx="5633748" cy="954107"/>
          </a:xfrm>
          <a:prstGeom prst="rect">
            <a:avLst/>
          </a:prstGeom>
          <a:noFill/>
        </p:spPr>
        <p:txBody>
          <a:bodyPr wrap="square">
            <a:spAutoFit/>
          </a:bodyPr>
          <a:lstStyle/>
          <a:p>
            <a:pPr algn="ctr"/>
            <a:r>
              <a:rPr lang="en-GB" sz="1400" dirty="0">
                <a:solidFill>
                  <a:schemeClr val="tx2">
                    <a:lumMod val="50000"/>
                  </a:schemeClr>
                </a:solidFill>
              </a:rPr>
              <a:t>Introduced by Marani and </a:t>
            </a:r>
            <a:r>
              <a:rPr lang="en-GB" sz="1400" dirty="0" err="1">
                <a:solidFill>
                  <a:schemeClr val="tx2">
                    <a:lumMod val="50000"/>
                  </a:schemeClr>
                </a:solidFill>
              </a:rPr>
              <a:t>Ignaccolo</a:t>
            </a:r>
            <a:r>
              <a:rPr lang="en-GB" sz="1400" dirty="0">
                <a:solidFill>
                  <a:schemeClr val="tx2">
                    <a:lumMod val="50000"/>
                  </a:schemeClr>
                </a:solidFill>
              </a:rPr>
              <a:t> (2015), t</a:t>
            </a:r>
            <a:r>
              <a:rPr lang="en-GB" sz="1400" b="0" i="0" dirty="0">
                <a:solidFill>
                  <a:schemeClr val="tx2">
                    <a:lumMod val="50000"/>
                  </a:schemeClr>
                </a:solidFill>
                <a:effectLst/>
              </a:rPr>
              <a:t>he method does not require an asymptotic assumption, and accounts for the influence of the bulk of the distribution of ordinary events on the distribution of maximum values</a:t>
            </a:r>
            <a:r>
              <a:rPr lang="en-GB" sz="1400" i="1" dirty="0">
                <a:solidFill>
                  <a:schemeClr val="tx2">
                    <a:lumMod val="50000"/>
                  </a:schemeClr>
                </a:solidFill>
                <a:latin typeface="+mj-lt"/>
              </a:rPr>
              <a:t>¹</a:t>
            </a:r>
            <a:endParaRPr lang="en-GB" sz="1400" dirty="0">
              <a:solidFill>
                <a:schemeClr val="tx2">
                  <a:lumMod val="50000"/>
                </a:schemeClr>
              </a:solidFill>
            </a:endParaRPr>
          </a:p>
        </p:txBody>
      </p:sp>
      <p:cxnSp>
        <p:nvCxnSpPr>
          <p:cNvPr id="23" name="Straight Connector 22">
            <a:extLst>
              <a:ext uri="{FF2B5EF4-FFF2-40B4-BE49-F238E27FC236}">
                <a16:creationId xmlns:a16="http://schemas.microsoft.com/office/drawing/2014/main" id="{3D01BFD1-F3C0-DAAA-7813-959A5553F855}"/>
              </a:ext>
            </a:extLst>
          </p:cNvPr>
          <p:cNvCxnSpPr>
            <a:cxnSpLocks/>
          </p:cNvCxnSpPr>
          <p:nvPr/>
        </p:nvCxnSpPr>
        <p:spPr>
          <a:xfrm>
            <a:off x="523632" y="6450666"/>
            <a:ext cx="6486768" cy="0"/>
          </a:xfrm>
          <a:prstGeom prst="line">
            <a:avLst/>
          </a:prstGeom>
          <a:ln w="12700"/>
        </p:spPr>
        <p:style>
          <a:lnRef idx="2">
            <a:schemeClr val="dk1"/>
          </a:lnRef>
          <a:fillRef idx="0">
            <a:schemeClr val="dk1"/>
          </a:fillRef>
          <a:effectRef idx="1">
            <a:schemeClr val="dk1"/>
          </a:effectRef>
          <a:fontRef idx="minor">
            <a:schemeClr val="tx1"/>
          </a:fontRef>
        </p:style>
      </p:cxnSp>
      <p:sp>
        <p:nvSpPr>
          <p:cNvPr id="24" name="TextBox 23">
            <a:extLst>
              <a:ext uri="{FF2B5EF4-FFF2-40B4-BE49-F238E27FC236}">
                <a16:creationId xmlns:a16="http://schemas.microsoft.com/office/drawing/2014/main" id="{B72A7D87-8DBD-DB69-64C0-089EDD79BD32}"/>
              </a:ext>
            </a:extLst>
          </p:cNvPr>
          <p:cNvSpPr txBox="1"/>
          <p:nvPr/>
        </p:nvSpPr>
        <p:spPr>
          <a:xfrm>
            <a:off x="501330" y="6517080"/>
            <a:ext cx="11854222" cy="246221"/>
          </a:xfrm>
          <a:prstGeom prst="rect">
            <a:avLst/>
          </a:prstGeom>
          <a:noFill/>
        </p:spPr>
        <p:txBody>
          <a:bodyPr wrap="square" rtlCol="0">
            <a:spAutoFit/>
          </a:bodyPr>
          <a:lstStyle/>
          <a:p>
            <a:r>
              <a:rPr lang="en-GB" sz="1000" i="1" dirty="0">
                <a:solidFill>
                  <a:schemeClr val="tx2">
                    <a:lumMod val="50000"/>
                  </a:schemeClr>
                </a:solidFill>
                <a:latin typeface="+mj-lt"/>
              </a:rPr>
              <a:t>¹</a:t>
            </a:r>
            <a:r>
              <a:rPr lang="en-GB" sz="1000" b="0" i="0" dirty="0">
                <a:solidFill>
                  <a:schemeClr val="tx1">
                    <a:lumMod val="75000"/>
                  </a:schemeClr>
                </a:solidFill>
                <a:effectLst/>
              </a:rPr>
              <a:t>Marani, M.; </a:t>
            </a:r>
            <a:r>
              <a:rPr lang="en-GB" sz="1000" b="0" i="0" dirty="0" err="1">
                <a:solidFill>
                  <a:schemeClr val="tx1">
                    <a:lumMod val="75000"/>
                  </a:schemeClr>
                </a:solidFill>
                <a:effectLst/>
              </a:rPr>
              <a:t>Ignaccolo</a:t>
            </a:r>
            <a:r>
              <a:rPr lang="en-GB" sz="1000" b="0" i="0" dirty="0">
                <a:solidFill>
                  <a:schemeClr val="tx1">
                    <a:lumMod val="75000"/>
                  </a:schemeClr>
                </a:solidFill>
                <a:effectLst/>
              </a:rPr>
              <a:t>, M. A </a:t>
            </a:r>
            <a:r>
              <a:rPr lang="en-GB" sz="1000" b="0" i="0" dirty="0" err="1">
                <a:solidFill>
                  <a:schemeClr val="tx1">
                    <a:lumMod val="75000"/>
                  </a:schemeClr>
                </a:solidFill>
                <a:effectLst/>
              </a:rPr>
              <a:t>metastatistical</a:t>
            </a:r>
            <a:r>
              <a:rPr lang="en-GB" sz="1000" b="0" i="0" dirty="0">
                <a:solidFill>
                  <a:schemeClr val="tx1">
                    <a:lumMod val="75000"/>
                  </a:schemeClr>
                </a:solidFill>
                <a:effectLst/>
              </a:rPr>
              <a:t> approach to rainfall extremes. </a:t>
            </a:r>
            <a:r>
              <a:rPr lang="en-GB" sz="1000" b="0" i="1" dirty="0">
                <a:solidFill>
                  <a:schemeClr val="tx1">
                    <a:lumMod val="75000"/>
                  </a:schemeClr>
                </a:solidFill>
                <a:effectLst/>
              </a:rPr>
              <a:t>Adv. Water </a:t>
            </a:r>
            <a:r>
              <a:rPr lang="en-GB" sz="1000" b="0" i="1" dirty="0" err="1">
                <a:solidFill>
                  <a:schemeClr val="tx1">
                    <a:lumMod val="75000"/>
                  </a:schemeClr>
                </a:solidFill>
                <a:effectLst/>
              </a:rPr>
              <a:t>Resour</a:t>
            </a:r>
            <a:r>
              <a:rPr lang="en-GB" sz="1000" b="0" i="1" dirty="0">
                <a:solidFill>
                  <a:schemeClr val="tx1">
                    <a:lumMod val="75000"/>
                  </a:schemeClr>
                </a:solidFill>
                <a:effectLst/>
              </a:rPr>
              <a:t>.</a:t>
            </a:r>
            <a:r>
              <a:rPr lang="en-GB" sz="1000" b="0" i="0" dirty="0">
                <a:solidFill>
                  <a:schemeClr val="tx1">
                    <a:lumMod val="75000"/>
                  </a:schemeClr>
                </a:solidFill>
                <a:effectLst/>
              </a:rPr>
              <a:t> </a:t>
            </a:r>
            <a:r>
              <a:rPr lang="en-GB" sz="1000" b="1" i="0" dirty="0">
                <a:solidFill>
                  <a:schemeClr val="tx1">
                    <a:lumMod val="75000"/>
                  </a:schemeClr>
                </a:solidFill>
                <a:effectLst/>
              </a:rPr>
              <a:t>2015</a:t>
            </a:r>
            <a:r>
              <a:rPr lang="en-GB" sz="1000" b="0" i="0" dirty="0">
                <a:solidFill>
                  <a:schemeClr val="tx1">
                    <a:lumMod val="75000"/>
                  </a:schemeClr>
                </a:solidFill>
                <a:effectLst/>
              </a:rPr>
              <a:t>, </a:t>
            </a:r>
            <a:r>
              <a:rPr lang="en-GB" sz="1000" b="0" i="1" dirty="0">
                <a:solidFill>
                  <a:schemeClr val="tx1">
                    <a:lumMod val="75000"/>
                  </a:schemeClr>
                </a:solidFill>
                <a:effectLst/>
              </a:rPr>
              <a:t>79</a:t>
            </a:r>
            <a:r>
              <a:rPr lang="en-GB" sz="1000" b="0" i="0" dirty="0">
                <a:solidFill>
                  <a:schemeClr val="tx1">
                    <a:lumMod val="75000"/>
                  </a:schemeClr>
                </a:solidFill>
                <a:effectLst/>
              </a:rPr>
              <a:t>, 121–126</a:t>
            </a:r>
            <a:endParaRPr lang="en-GB" sz="1000" dirty="0">
              <a:solidFill>
                <a:schemeClr val="tx1">
                  <a:lumMod val="75000"/>
                </a:schemeClr>
              </a:solidFill>
            </a:endParaRPr>
          </a:p>
        </p:txBody>
      </p:sp>
      <p:cxnSp>
        <p:nvCxnSpPr>
          <p:cNvPr id="26" name="Straight Connector 25">
            <a:extLst>
              <a:ext uri="{FF2B5EF4-FFF2-40B4-BE49-F238E27FC236}">
                <a16:creationId xmlns:a16="http://schemas.microsoft.com/office/drawing/2014/main" id="{1046624E-1589-2AF4-ED71-DF2ECBC9364F}"/>
              </a:ext>
            </a:extLst>
          </p:cNvPr>
          <p:cNvCxnSpPr>
            <a:cxnSpLocks/>
            <a:endCxn id="22" idx="0"/>
          </p:cNvCxnSpPr>
          <p:nvPr/>
        </p:nvCxnSpPr>
        <p:spPr>
          <a:xfrm>
            <a:off x="8484947" y="2442117"/>
            <a:ext cx="0" cy="190377"/>
          </a:xfrm>
          <a:prstGeom prst="line">
            <a:avLst/>
          </a:prstGeom>
        </p:spPr>
        <p:style>
          <a:lnRef idx="2">
            <a:schemeClr val="accent2"/>
          </a:lnRef>
          <a:fillRef idx="0">
            <a:schemeClr val="accent2"/>
          </a:fillRef>
          <a:effectRef idx="1">
            <a:schemeClr val="accent2"/>
          </a:effectRef>
          <a:fontRef idx="minor">
            <a:schemeClr val="tx1"/>
          </a:fontRef>
        </p:style>
      </p:cxnSp>
      <p:cxnSp>
        <p:nvCxnSpPr>
          <p:cNvPr id="29" name="Straight Arrow Connector 28">
            <a:extLst>
              <a:ext uri="{FF2B5EF4-FFF2-40B4-BE49-F238E27FC236}">
                <a16:creationId xmlns:a16="http://schemas.microsoft.com/office/drawing/2014/main" id="{EBD81AD9-BA97-6FE5-C217-4FD7052B8B6C}"/>
              </a:ext>
            </a:extLst>
          </p:cNvPr>
          <p:cNvCxnSpPr>
            <a:cxnSpLocks/>
            <a:stCxn id="22" idx="2"/>
          </p:cNvCxnSpPr>
          <p:nvPr/>
        </p:nvCxnSpPr>
        <p:spPr>
          <a:xfrm>
            <a:off x="8484947" y="3586601"/>
            <a:ext cx="0" cy="238383"/>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7DF7F378-7500-3AF9-4FFE-672446ABFF93}"/>
                  </a:ext>
                </a:extLst>
              </p:cNvPr>
              <p:cNvSpPr txBox="1"/>
              <p:nvPr/>
            </p:nvSpPr>
            <p:spPr>
              <a:xfrm>
                <a:off x="7173045" y="4037588"/>
                <a:ext cx="383631"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i="1" smtClean="0">
                              <a:latin typeface="Cambria Math" panose="02040503050406030204" pitchFamily="18" charset="0"/>
                              <a:ea typeface="Cambria Math" panose="02040503050406030204" pitchFamily="18" charset="0"/>
                            </a:rPr>
                            <m:t>𝜇</m:t>
                          </m:r>
                        </m:e>
                        <m:sub>
                          <m:r>
                            <a:rPr lang="en-GB" b="0" i="1" smtClean="0">
                              <a:latin typeface="Cambria Math" panose="02040503050406030204" pitchFamily="18" charset="0"/>
                            </a:rPr>
                            <m:t>1</m:t>
                          </m:r>
                          <m:r>
                            <a:rPr lang="en-GB" b="0" i="1" smtClean="0">
                              <a:latin typeface="Cambria Math" panose="02040503050406030204" pitchFamily="18" charset="0"/>
                            </a:rPr>
                            <m:t>h</m:t>
                          </m:r>
                        </m:sub>
                      </m:sSub>
                    </m:oMath>
                  </m:oMathPara>
                </a14:m>
                <a:endParaRPr lang="en-GB" dirty="0"/>
              </a:p>
            </p:txBody>
          </p:sp>
        </mc:Choice>
        <mc:Fallback xmlns="">
          <p:sp>
            <p:nvSpPr>
              <p:cNvPr id="32" name="TextBox 31">
                <a:extLst>
                  <a:ext uri="{FF2B5EF4-FFF2-40B4-BE49-F238E27FC236}">
                    <a16:creationId xmlns:a16="http://schemas.microsoft.com/office/drawing/2014/main" id="{7DF7F378-7500-3AF9-4FFE-672446ABFF93}"/>
                  </a:ext>
                </a:extLst>
              </p:cNvPr>
              <p:cNvSpPr txBox="1">
                <a:spLocks noRot="1" noChangeAspect="1" noMove="1" noResize="1" noEditPoints="1" noAdjustHandles="1" noChangeArrowheads="1" noChangeShapeType="1" noTextEdit="1"/>
              </p:cNvSpPr>
              <p:nvPr/>
            </p:nvSpPr>
            <p:spPr>
              <a:xfrm>
                <a:off x="7173045" y="4037588"/>
                <a:ext cx="383631" cy="276999"/>
              </a:xfrm>
              <a:prstGeom prst="rect">
                <a:avLst/>
              </a:prstGeom>
              <a:blipFill>
                <a:blip r:embed="rId7"/>
                <a:stretch>
                  <a:fillRect l="-15873" r="-6349" b="-2173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41FFC43C-3024-0FA4-1AF2-FB43D267F888}"/>
                  </a:ext>
                </a:extLst>
              </p:cNvPr>
              <p:cNvSpPr txBox="1"/>
              <p:nvPr/>
            </p:nvSpPr>
            <p:spPr>
              <a:xfrm>
                <a:off x="7921185" y="4021140"/>
                <a:ext cx="388953"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i="1" smtClean="0">
                              <a:latin typeface="Cambria Math" panose="02040503050406030204" pitchFamily="18" charset="0"/>
                              <a:ea typeface="Cambria Math" panose="02040503050406030204" pitchFamily="18" charset="0"/>
                            </a:rPr>
                            <m:t>𝜇</m:t>
                          </m:r>
                        </m:e>
                        <m:sub>
                          <m:r>
                            <a:rPr lang="en-GB" b="0" i="1" smtClean="0">
                              <a:latin typeface="Cambria Math" panose="02040503050406030204" pitchFamily="18" charset="0"/>
                            </a:rPr>
                            <m:t>3</m:t>
                          </m:r>
                          <m:r>
                            <a:rPr lang="en-GB" b="0" i="1" smtClean="0">
                              <a:latin typeface="Cambria Math" panose="02040503050406030204" pitchFamily="18" charset="0"/>
                            </a:rPr>
                            <m:t>h</m:t>
                          </m:r>
                        </m:sub>
                      </m:sSub>
                    </m:oMath>
                  </m:oMathPara>
                </a14:m>
                <a:endParaRPr lang="en-GB" dirty="0"/>
              </a:p>
            </p:txBody>
          </p:sp>
        </mc:Choice>
        <mc:Fallback xmlns="">
          <p:sp>
            <p:nvSpPr>
              <p:cNvPr id="33" name="TextBox 32">
                <a:extLst>
                  <a:ext uri="{FF2B5EF4-FFF2-40B4-BE49-F238E27FC236}">
                    <a16:creationId xmlns:a16="http://schemas.microsoft.com/office/drawing/2014/main" id="{41FFC43C-3024-0FA4-1AF2-FB43D267F888}"/>
                  </a:ext>
                </a:extLst>
              </p:cNvPr>
              <p:cNvSpPr txBox="1">
                <a:spLocks noRot="1" noChangeAspect="1" noMove="1" noResize="1" noEditPoints="1" noAdjustHandles="1" noChangeArrowheads="1" noChangeShapeType="1" noTextEdit="1"/>
              </p:cNvSpPr>
              <p:nvPr/>
            </p:nvSpPr>
            <p:spPr>
              <a:xfrm>
                <a:off x="7921185" y="4021140"/>
                <a:ext cx="388953" cy="276999"/>
              </a:xfrm>
              <a:prstGeom prst="rect">
                <a:avLst/>
              </a:prstGeom>
              <a:blipFill>
                <a:blip r:embed="rId8"/>
                <a:stretch>
                  <a:fillRect l="-14063" r="-6250" b="-2222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id="{AC747C71-19CD-A642-DB7D-0B220495FAD9}"/>
                  </a:ext>
                </a:extLst>
              </p:cNvPr>
              <p:cNvSpPr txBox="1"/>
              <p:nvPr/>
            </p:nvSpPr>
            <p:spPr>
              <a:xfrm>
                <a:off x="8674647" y="4023956"/>
                <a:ext cx="295401"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i="1" smtClean="0">
                              <a:latin typeface="Cambria Math" panose="02040503050406030204" pitchFamily="18" charset="0"/>
                              <a:ea typeface="Cambria Math" panose="02040503050406030204" pitchFamily="18" charset="0"/>
                            </a:rPr>
                            <m:t>𝜇</m:t>
                          </m:r>
                        </m:e>
                        <m:sub>
                          <m:r>
                            <a:rPr lang="en-GB" b="0" i="1" smtClean="0">
                              <a:latin typeface="Cambria Math" panose="02040503050406030204" pitchFamily="18" charset="0"/>
                            </a:rPr>
                            <m:t>𝑑</m:t>
                          </m:r>
                        </m:sub>
                      </m:sSub>
                    </m:oMath>
                  </m:oMathPara>
                </a14:m>
                <a:endParaRPr lang="en-GB" dirty="0"/>
              </a:p>
            </p:txBody>
          </p:sp>
        </mc:Choice>
        <mc:Fallback xmlns="">
          <p:sp>
            <p:nvSpPr>
              <p:cNvPr id="34" name="TextBox 33">
                <a:extLst>
                  <a:ext uri="{FF2B5EF4-FFF2-40B4-BE49-F238E27FC236}">
                    <a16:creationId xmlns:a16="http://schemas.microsoft.com/office/drawing/2014/main" id="{AC747C71-19CD-A642-DB7D-0B220495FAD9}"/>
                  </a:ext>
                </a:extLst>
              </p:cNvPr>
              <p:cNvSpPr txBox="1">
                <a:spLocks noRot="1" noChangeAspect="1" noMove="1" noResize="1" noEditPoints="1" noAdjustHandles="1" noChangeArrowheads="1" noChangeShapeType="1" noTextEdit="1"/>
              </p:cNvSpPr>
              <p:nvPr/>
            </p:nvSpPr>
            <p:spPr>
              <a:xfrm>
                <a:off x="8674647" y="4023956"/>
                <a:ext cx="295401" cy="276999"/>
              </a:xfrm>
              <a:prstGeom prst="rect">
                <a:avLst/>
              </a:prstGeom>
              <a:blipFill>
                <a:blip r:embed="rId9"/>
                <a:stretch>
                  <a:fillRect l="-18750" r="-10417" b="-2173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5" name="TextBox 34">
                <a:extLst>
                  <a:ext uri="{FF2B5EF4-FFF2-40B4-BE49-F238E27FC236}">
                    <a16:creationId xmlns:a16="http://schemas.microsoft.com/office/drawing/2014/main" id="{8D74DDA9-23A5-7D17-A756-81615D10DEDA}"/>
                  </a:ext>
                </a:extLst>
              </p:cNvPr>
              <p:cNvSpPr txBox="1"/>
              <p:nvPr/>
            </p:nvSpPr>
            <p:spPr>
              <a:xfrm>
                <a:off x="9310114" y="4015847"/>
                <a:ext cx="486736"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i="1" smtClean="0">
                              <a:latin typeface="Cambria Math" panose="02040503050406030204" pitchFamily="18" charset="0"/>
                              <a:ea typeface="Cambria Math" panose="02040503050406030204" pitchFamily="18" charset="0"/>
                            </a:rPr>
                            <m:t>𝜇</m:t>
                          </m:r>
                        </m:e>
                        <m:sub>
                          <m:r>
                            <a:rPr lang="en-GB" b="0" i="1" smtClean="0">
                              <a:latin typeface="Cambria Math" panose="02040503050406030204" pitchFamily="18" charset="0"/>
                            </a:rPr>
                            <m:t>24</m:t>
                          </m:r>
                          <m:r>
                            <a:rPr lang="en-GB" b="0" i="1" smtClean="0">
                              <a:latin typeface="Cambria Math" panose="02040503050406030204" pitchFamily="18" charset="0"/>
                            </a:rPr>
                            <m:t>h</m:t>
                          </m:r>
                        </m:sub>
                      </m:sSub>
                    </m:oMath>
                  </m:oMathPara>
                </a14:m>
                <a:endParaRPr lang="en-GB" dirty="0"/>
              </a:p>
            </p:txBody>
          </p:sp>
        </mc:Choice>
        <mc:Fallback xmlns="">
          <p:sp>
            <p:nvSpPr>
              <p:cNvPr id="35" name="TextBox 34">
                <a:extLst>
                  <a:ext uri="{FF2B5EF4-FFF2-40B4-BE49-F238E27FC236}">
                    <a16:creationId xmlns:a16="http://schemas.microsoft.com/office/drawing/2014/main" id="{8D74DDA9-23A5-7D17-A756-81615D10DEDA}"/>
                  </a:ext>
                </a:extLst>
              </p:cNvPr>
              <p:cNvSpPr txBox="1">
                <a:spLocks noRot="1" noChangeAspect="1" noMove="1" noResize="1" noEditPoints="1" noAdjustHandles="1" noChangeArrowheads="1" noChangeShapeType="1" noTextEdit="1"/>
              </p:cNvSpPr>
              <p:nvPr/>
            </p:nvSpPr>
            <p:spPr>
              <a:xfrm>
                <a:off x="9310114" y="4015847"/>
                <a:ext cx="486736" cy="276999"/>
              </a:xfrm>
              <a:prstGeom prst="rect">
                <a:avLst/>
              </a:prstGeom>
              <a:blipFill>
                <a:blip r:embed="rId10"/>
                <a:stretch>
                  <a:fillRect l="-11250" r="-5000" b="-22222"/>
                </a:stretch>
              </a:blipFill>
            </p:spPr>
            <p:txBody>
              <a:bodyPr/>
              <a:lstStyle/>
              <a:p>
                <a:r>
                  <a:rPr lang="en-GB">
                    <a:noFill/>
                  </a:rPr>
                  <a:t> </a:t>
                </a:r>
              </a:p>
            </p:txBody>
          </p:sp>
        </mc:Fallback>
      </mc:AlternateContent>
      <p:cxnSp>
        <p:nvCxnSpPr>
          <p:cNvPr id="37" name="Connector: Elbow 36">
            <a:extLst>
              <a:ext uri="{FF2B5EF4-FFF2-40B4-BE49-F238E27FC236}">
                <a16:creationId xmlns:a16="http://schemas.microsoft.com/office/drawing/2014/main" id="{B7394987-1752-297B-A51D-15F146AA3128}"/>
              </a:ext>
            </a:extLst>
          </p:cNvPr>
          <p:cNvCxnSpPr>
            <a:cxnSpLocks/>
            <a:endCxn id="22" idx="1"/>
          </p:cNvCxnSpPr>
          <p:nvPr/>
        </p:nvCxnSpPr>
        <p:spPr>
          <a:xfrm rot="5400000" flipH="1" flipV="1">
            <a:off x="4307252" y="4099116"/>
            <a:ext cx="2350389" cy="371254"/>
          </a:xfrm>
          <a:prstGeom prst="bentConnector2">
            <a:avLst/>
          </a:prstGeom>
          <a:ln>
            <a:tailEnd type="triangle"/>
          </a:ln>
        </p:spPr>
        <p:style>
          <a:lnRef idx="2">
            <a:schemeClr val="dk1"/>
          </a:lnRef>
          <a:fillRef idx="0">
            <a:schemeClr val="dk1"/>
          </a:fillRef>
          <a:effectRef idx="1">
            <a:schemeClr val="dk1"/>
          </a:effectRef>
          <a:fontRef idx="minor">
            <a:schemeClr val="tx1"/>
          </a:fontRef>
        </p:style>
      </p:cxnSp>
      <p:cxnSp>
        <p:nvCxnSpPr>
          <p:cNvPr id="48" name="Straight Connector 47">
            <a:extLst>
              <a:ext uri="{FF2B5EF4-FFF2-40B4-BE49-F238E27FC236}">
                <a16:creationId xmlns:a16="http://schemas.microsoft.com/office/drawing/2014/main" id="{A04940F6-26FD-7EFB-A0A1-2FD54ABBE292}"/>
              </a:ext>
            </a:extLst>
          </p:cNvPr>
          <p:cNvCxnSpPr>
            <a:cxnSpLocks/>
          </p:cNvCxnSpPr>
          <p:nvPr/>
        </p:nvCxnSpPr>
        <p:spPr>
          <a:xfrm flipH="1">
            <a:off x="5129561" y="5459938"/>
            <a:ext cx="162410" cy="0"/>
          </a:xfrm>
          <a:prstGeom prst="line">
            <a:avLst/>
          </a:prstGeom>
        </p:spPr>
        <p:style>
          <a:lnRef idx="2">
            <a:schemeClr val="accent3"/>
          </a:lnRef>
          <a:fillRef idx="0">
            <a:schemeClr val="accent3"/>
          </a:fillRef>
          <a:effectRef idx="1">
            <a:schemeClr val="accent3"/>
          </a:effectRef>
          <a:fontRef idx="minor">
            <a:schemeClr val="tx1"/>
          </a:fontRef>
        </p:style>
      </p:cxnSp>
      <p:sp>
        <p:nvSpPr>
          <p:cNvPr id="50" name="Right Brace 49">
            <a:extLst>
              <a:ext uri="{FF2B5EF4-FFF2-40B4-BE49-F238E27FC236}">
                <a16:creationId xmlns:a16="http://schemas.microsoft.com/office/drawing/2014/main" id="{1722EBCE-BCC9-2437-B9E9-DF0D6E1F6530}"/>
              </a:ext>
            </a:extLst>
          </p:cNvPr>
          <p:cNvSpPr/>
          <p:nvPr/>
        </p:nvSpPr>
        <p:spPr>
          <a:xfrm rot="5400000">
            <a:off x="8430337" y="3237433"/>
            <a:ext cx="109220" cy="2623804"/>
          </a:xfrm>
          <a:prstGeom prst="righ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GB">
              <a:solidFill>
                <a:schemeClr val="tx1">
                  <a:lumMod val="75000"/>
                </a:schemeClr>
              </a:solidFill>
            </a:endParaRPr>
          </a:p>
        </p:txBody>
      </p:sp>
      <p:sp>
        <p:nvSpPr>
          <p:cNvPr id="52" name="TextBox 51">
            <a:extLst>
              <a:ext uri="{FF2B5EF4-FFF2-40B4-BE49-F238E27FC236}">
                <a16:creationId xmlns:a16="http://schemas.microsoft.com/office/drawing/2014/main" id="{AAA7095A-7290-3E6F-860F-6226D5DECAFA}"/>
              </a:ext>
            </a:extLst>
          </p:cNvPr>
          <p:cNvSpPr txBox="1"/>
          <p:nvPr/>
        </p:nvSpPr>
        <p:spPr>
          <a:xfrm>
            <a:off x="5714164" y="4750353"/>
            <a:ext cx="5633748" cy="523220"/>
          </a:xfrm>
          <a:prstGeom prst="rect">
            <a:avLst/>
          </a:prstGeom>
          <a:noFill/>
        </p:spPr>
        <p:txBody>
          <a:bodyPr wrap="square">
            <a:spAutoFit/>
          </a:bodyPr>
          <a:lstStyle/>
          <a:p>
            <a:pPr algn="ctr"/>
            <a:r>
              <a:rPr lang="en-GB" sz="1400" dirty="0">
                <a:solidFill>
                  <a:schemeClr val="tx2">
                    <a:lumMod val="50000"/>
                  </a:schemeClr>
                </a:solidFill>
              </a:rPr>
              <a:t>Theoretical means of the rainfall heights for different durations calculated using the MEV</a:t>
            </a:r>
          </a:p>
        </p:txBody>
      </p:sp>
      <mc:AlternateContent xmlns:mc="http://schemas.openxmlformats.org/markup-compatibility/2006" xmlns:a14="http://schemas.microsoft.com/office/drawing/2010/main">
        <mc:Choice Requires="a14">
          <p:sp>
            <p:nvSpPr>
              <p:cNvPr id="54" name="TextBox 53">
                <a:hlinkClick r:id="rId11" action="ppaction://hlinksldjump"/>
                <a:extLst>
                  <a:ext uri="{FF2B5EF4-FFF2-40B4-BE49-F238E27FC236}">
                    <a16:creationId xmlns:a16="http://schemas.microsoft.com/office/drawing/2014/main" id="{CE5A8E78-1F42-458C-DAD8-25BFAFE62C4E}"/>
                  </a:ext>
                </a:extLst>
              </p:cNvPr>
              <p:cNvSpPr txBox="1"/>
              <p:nvPr/>
            </p:nvSpPr>
            <p:spPr>
              <a:xfrm>
                <a:off x="5423928" y="5938921"/>
                <a:ext cx="6177774" cy="38151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1800" b="1" i="1" smtClean="0">
                              <a:latin typeface="Cambria Math" panose="02040503050406030204" pitchFamily="18" charset="0"/>
                            </a:rPr>
                          </m:ctrlPr>
                        </m:sSubPr>
                        <m:e>
                          <m:r>
                            <a:rPr lang="en-GB" sz="1800" b="1" i="1" smtClean="0">
                              <a:latin typeface="Cambria Math" panose="02040503050406030204" pitchFamily="18" charset="0"/>
                            </a:rPr>
                            <m:t>𝒉</m:t>
                          </m:r>
                        </m:e>
                        <m:sub>
                          <m:r>
                            <a:rPr lang="en-GB" sz="1800" b="1" i="1" smtClean="0">
                              <a:latin typeface="Cambria Math" panose="02040503050406030204" pitchFamily="18" charset="0"/>
                            </a:rPr>
                            <m:t>𝒅</m:t>
                          </m:r>
                          <m:r>
                            <a:rPr lang="en-GB" sz="1800" b="1" i="1" smtClean="0">
                              <a:latin typeface="Cambria Math" panose="02040503050406030204" pitchFamily="18" charset="0"/>
                            </a:rPr>
                            <m:t>,</m:t>
                          </m:r>
                          <m:r>
                            <a:rPr lang="en-GB" sz="1800" b="1" i="1" smtClean="0">
                              <a:latin typeface="Cambria Math" panose="02040503050406030204" pitchFamily="18" charset="0"/>
                            </a:rPr>
                            <m:t>𝑻</m:t>
                          </m:r>
                        </m:sub>
                      </m:sSub>
                      <m:r>
                        <a:rPr lang="en-GB" sz="1800" b="1" i="1" smtClean="0">
                          <a:latin typeface="Cambria Math" panose="02040503050406030204" pitchFamily="18" charset="0"/>
                        </a:rPr>
                        <m:t>=</m:t>
                      </m:r>
                      <m:sSub>
                        <m:sSubPr>
                          <m:ctrlPr>
                            <a:rPr lang="en-GB" sz="1800" b="1" i="1" smtClean="0">
                              <a:solidFill>
                                <a:schemeClr val="bg2"/>
                              </a:solidFill>
                              <a:latin typeface="Cambria Math" panose="02040503050406030204" pitchFamily="18" charset="0"/>
                            </a:rPr>
                          </m:ctrlPr>
                        </m:sSubPr>
                        <m:e>
                          <m:r>
                            <a:rPr lang="en-GB" sz="1800" b="1" i="1" smtClean="0">
                              <a:solidFill>
                                <a:schemeClr val="bg2"/>
                              </a:solidFill>
                              <a:latin typeface="Cambria Math" panose="02040503050406030204" pitchFamily="18" charset="0"/>
                              <a:ea typeface="Cambria Math" panose="02040503050406030204" pitchFamily="18" charset="0"/>
                            </a:rPr>
                            <m:t>𝝁</m:t>
                          </m:r>
                        </m:e>
                        <m:sub>
                          <m:r>
                            <a:rPr lang="en-GB" sz="1800" b="1" i="1" smtClean="0">
                              <a:solidFill>
                                <a:schemeClr val="bg2"/>
                              </a:solidFill>
                              <a:latin typeface="Cambria Math" panose="02040503050406030204" pitchFamily="18" charset="0"/>
                            </a:rPr>
                            <m:t>𝒅</m:t>
                          </m:r>
                        </m:sub>
                      </m:sSub>
                      <m:sSub>
                        <m:sSubPr>
                          <m:ctrlPr>
                            <a:rPr lang="en-GB" sz="1800" b="1" i="1" smtClean="0">
                              <a:latin typeface="Cambria Math" panose="02040503050406030204" pitchFamily="18" charset="0"/>
                            </a:rPr>
                          </m:ctrlPr>
                        </m:sSubPr>
                        <m:e>
                          <m:r>
                            <a:rPr lang="en-GB" sz="1800" b="1" i="1" smtClean="0">
                              <a:latin typeface="Cambria Math" panose="02040503050406030204" pitchFamily="18" charset="0"/>
                            </a:rPr>
                            <m:t>𝑲</m:t>
                          </m:r>
                        </m:e>
                        <m:sub>
                          <m:r>
                            <a:rPr lang="en-GB" sz="1800" b="1" i="1" smtClean="0">
                              <a:latin typeface="Cambria Math" panose="02040503050406030204" pitchFamily="18" charset="0"/>
                            </a:rPr>
                            <m:t>𝒕</m:t>
                          </m:r>
                        </m:sub>
                      </m:sSub>
                    </m:oMath>
                  </m:oMathPara>
                </a14:m>
                <a:endParaRPr lang="en-GB" dirty="0"/>
              </a:p>
            </p:txBody>
          </p:sp>
        </mc:Choice>
        <mc:Fallback xmlns="">
          <p:sp>
            <p:nvSpPr>
              <p:cNvPr id="54" name="TextBox 53">
                <a:hlinkClick r:id="rId12" action="ppaction://hlinksldjump"/>
                <a:extLst>
                  <a:ext uri="{FF2B5EF4-FFF2-40B4-BE49-F238E27FC236}">
                    <a16:creationId xmlns:a16="http://schemas.microsoft.com/office/drawing/2014/main" id="{CE5A8E78-1F42-458C-DAD8-25BFAFE62C4E}"/>
                  </a:ext>
                </a:extLst>
              </p:cNvPr>
              <p:cNvSpPr txBox="1">
                <a:spLocks noRot="1" noChangeAspect="1" noMove="1" noResize="1" noEditPoints="1" noAdjustHandles="1" noChangeArrowheads="1" noChangeShapeType="1" noTextEdit="1"/>
              </p:cNvSpPr>
              <p:nvPr/>
            </p:nvSpPr>
            <p:spPr>
              <a:xfrm>
                <a:off x="5423928" y="5938921"/>
                <a:ext cx="6177774" cy="381515"/>
              </a:xfrm>
              <a:prstGeom prst="rect">
                <a:avLst/>
              </a:prstGeom>
              <a:blipFill>
                <a:blip r:embed="rId13"/>
                <a:stretch>
                  <a:fillRect b="-1587"/>
                </a:stretch>
              </a:blipFill>
            </p:spPr>
            <p:txBody>
              <a:bodyPr/>
              <a:lstStyle/>
              <a:p>
                <a:r>
                  <a:rPr lang="en-GB">
                    <a:noFill/>
                  </a:rPr>
                  <a:t> </a:t>
                </a:r>
              </a:p>
            </p:txBody>
          </p:sp>
        </mc:Fallback>
      </mc:AlternateContent>
      <p:cxnSp>
        <p:nvCxnSpPr>
          <p:cNvPr id="55" name="Straight Arrow Connector 54">
            <a:extLst>
              <a:ext uri="{FF2B5EF4-FFF2-40B4-BE49-F238E27FC236}">
                <a16:creationId xmlns:a16="http://schemas.microsoft.com/office/drawing/2014/main" id="{00AB19E9-283E-F7CF-BAE7-67902EAB5280}"/>
              </a:ext>
            </a:extLst>
          </p:cNvPr>
          <p:cNvCxnSpPr>
            <a:cxnSpLocks/>
            <a:stCxn id="58" idx="2"/>
            <a:endCxn id="54" idx="0"/>
          </p:cNvCxnSpPr>
          <p:nvPr/>
        </p:nvCxnSpPr>
        <p:spPr>
          <a:xfrm flipH="1">
            <a:off x="8512815" y="5699890"/>
            <a:ext cx="1" cy="239031"/>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sp>
        <p:nvSpPr>
          <p:cNvPr id="58" name="TextBox 57">
            <a:extLst>
              <a:ext uri="{FF2B5EF4-FFF2-40B4-BE49-F238E27FC236}">
                <a16:creationId xmlns:a16="http://schemas.microsoft.com/office/drawing/2014/main" id="{44ECD820-E783-5A5D-116A-C0AFDDC2AB63}"/>
              </a:ext>
            </a:extLst>
          </p:cNvPr>
          <p:cNvSpPr txBox="1"/>
          <p:nvPr/>
        </p:nvSpPr>
        <p:spPr>
          <a:xfrm>
            <a:off x="8084764" y="5453669"/>
            <a:ext cx="856103" cy="246221"/>
          </a:xfrm>
          <a:prstGeom prst="rect">
            <a:avLst/>
          </a:prstGeom>
          <a:noFill/>
        </p:spPr>
        <p:txBody>
          <a:bodyPr wrap="square">
            <a:spAutoFit/>
          </a:bodyPr>
          <a:lstStyle/>
          <a:p>
            <a:pPr algn="ctr"/>
            <a:r>
              <a:rPr lang="en-GB" sz="1000" dirty="0"/>
              <a:t>Used for</a:t>
            </a:r>
          </a:p>
        </p:txBody>
      </p:sp>
      <p:cxnSp>
        <p:nvCxnSpPr>
          <p:cNvPr id="59" name="Straight Connector 58">
            <a:extLst>
              <a:ext uri="{FF2B5EF4-FFF2-40B4-BE49-F238E27FC236}">
                <a16:creationId xmlns:a16="http://schemas.microsoft.com/office/drawing/2014/main" id="{66527D8C-8F9D-5F1C-9B5F-981EF7ED91ED}"/>
              </a:ext>
            </a:extLst>
          </p:cNvPr>
          <p:cNvCxnSpPr>
            <a:cxnSpLocks/>
          </p:cNvCxnSpPr>
          <p:nvPr/>
        </p:nvCxnSpPr>
        <p:spPr>
          <a:xfrm>
            <a:off x="8512815" y="5328035"/>
            <a:ext cx="2" cy="135354"/>
          </a:xfrm>
          <a:prstGeom prst="line">
            <a:avLst/>
          </a:prstGeom>
        </p:spPr>
        <p:style>
          <a:lnRef idx="2">
            <a:schemeClr val="accent2"/>
          </a:lnRef>
          <a:fillRef idx="0">
            <a:schemeClr val="accent2"/>
          </a:fillRef>
          <a:effectRef idx="1">
            <a:schemeClr val="accent2"/>
          </a:effectRef>
          <a:fontRef idx="minor">
            <a:schemeClr val="tx1"/>
          </a:fontRef>
        </p:style>
      </p:cxnSp>
      <p:pic>
        <p:nvPicPr>
          <p:cNvPr id="76" name="Graphic 75" descr="Home with solid fill">
            <a:hlinkClick r:id="rId14" action="ppaction://hlinksldjump"/>
            <a:extLst>
              <a:ext uri="{FF2B5EF4-FFF2-40B4-BE49-F238E27FC236}">
                <a16:creationId xmlns:a16="http://schemas.microsoft.com/office/drawing/2014/main" id="{51D02C2B-401E-6D92-22DF-9947AA79FC52}"/>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11621689" y="6193574"/>
            <a:ext cx="446616" cy="446616"/>
          </a:xfrm>
          <a:prstGeom prst="rect">
            <a:avLst/>
          </a:prstGeom>
        </p:spPr>
      </p:pic>
    </p:spTree>
    <p:extLst>
      <p:ext uri="{BB962C8B-B14F-4D97-AF65-F5344CB8AC3E}">
        <p14:creationId xmlns:p14="http://schemas.microsoft.com/office/powerpoint/2010/main" val="1729007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E96115-8C6E-6F15-8E2B-40A61224EEDA}"/>
            </a:ext>
          </a:extLst>
        </p:cNvPr>
        <p:cNvGrpSpPr/>
        <p:nvPr/>
      </p:nvGrpSpPr>
      <p:grpSpPr>
        <a:xfrm>
          <a:off x="0" y="0"/>
          <a:ext cx="0" cy="0"/>
          <a:chOff x="0" y="0"/>
          <a:chExt cx="0" cy="0"/>
        </a:xfrm>
      </p:grpSpPr>
      <p:sp>
        <p:nvSpPr>
          <p:cNvPr id="7" name="Rectangle 3">
            <a:extLst>
              <a:ext uri="{FF2B5EF4-FFF2-40B4-BE49-F238E27FC236}">
                <a16:creationId xmlns:a16="http://schemas.microsoft.com/office/drawing/2014/main" id="{D7EDA65A-6CB2-7B14-B5F8-F69AED8AD6B0}"/>
              </a:ext>
            </a:extLst>
          </p:cNvPr>
          <p:cNvSpPr>
            <a:spLocks noChangeArrowheads="1"/>
          </p:cNvSpPr>
          <p:nvPr/>
        </p:nvSpPr>
        <p:spPr bwMode="auto">
          <a:xfrm>
            <a:off x="638861" y="392588"/>
            <a:ext cx="691244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ts val="600"/>
              </a:spcAft>
              <a:buClrTx/>
              <a:buSzTx/>
              <a:buFontTx/>
              <a:buNone/>
              <a:tabLst/>
            </a:pPr>
            <a:r>
              <a:rPr lang="en-GB" sz="2000" b="1" dirty="0">
                <a:latin typeface="+mj-lt"/>
              </a:rPr>
              <a:t>Adjusted DDF curves for each pixel</a:t>
            </a:r>
            <a:endParaRPr lang="en-GB" altLang="en-US" sz="2000" b="1" i="1" dirty="0">
              <a:latin typeface="+mj-lt"/>
            </a:endParaRPr>
          </a:p>
        </p:txBody>
      </p:sp>
      <p:pic>
        <p:nvPicPr>
          <p:cNvPr id="8" name="Immagine 6" descr="Immagine che contiene Oggetto astronomico, oscurità, Evento celeste, nero&#10;&#10;Descrizione generata automaticamente">
            <a:extLst>
              <a:ext uri="{FF2B5EF4-FFF2-40B4-BE49-F238E27FC236}">
                <a16:creationId xmlns:a16="http://schemas.microsoft.com/office/drawing/2014/main" id="{27779A1E-885B-8957-DAAB-2F7A4528F09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589525" y="290813"/>
            <a:ext cx="1370080" cy="603660"/>
          </a:xfrm>
          <a:prstGeom prst="rect">
            <a:avLst/>
          </a:prstGeom>
        </p:spPr>
      </p:pic>
      <p:pic>
        <p:nvPicPr>
          <p:cNvPr id="9" name="Picture 8" descr="A screen shot of a computer&#10;&#10;AI-generated content may be incorrect.">
            <a:extLst>
              <a:ext uri="{FF2B5EF4-FFF2-40B4-BE49-F238E27FC236}">
                <a16:creationId xmlns:a16="http://schemas.microsoft.com/office/drawing/2014/main" id="{B1D1A573-3C49-08BE-23E0-53D075A6D8C4}"/>
              </a:ext>
            </a:extLst>
          </p:cNvPr>
          <p:cNvPicPr>
            <a:picLocks noChangeAspect="1"/>
          </p:cNvPicPr>
          <p:nvPr/>
        </p:nvPicPr>
        <p:blipFill>
          <a:blip r:embed="rId3">
            <a:extLst>
              <a:ext uri="{28A0092B-C50C-407E-A947-70E740481C1C}">
                <a14:useLocalDpi xmlns:a14="http://schemas.microsoft.com/office/drawing/2010/main" val="0"/>
              </a:ext>
            </a:extLst>
          </a:blip>
          <a:srcRect r="44152" b="-1599"/>
          <a:stretch/>
        </p:blipFill>
        <p:spPr>
          <a:xfrm>
            <a:off x="10308092" y="290813"/>
            <a:ext cx="1536905" cy="572637"/>
          </a:xfrm>
          <a:prstGeom prst="rect">
            <a:avLst/>
          </a:prstGeom>
        </p:spPr>
      </p:pic>
      <p:cxnSp>
        <p:nvCxnSpPr>
          <p:cNvPr id="10" name="Straight Connector 9">
            <a:extLst>
              <a:ext uri="{FF2B5EF4-FFF2-40B4-BE49-F238E27FC236}">
                <a16:creationId xmlns:a16="http://schemas.microsoft.com/office/drawing/2014/main" id="{2E1A2194-FB06-5CED-866B-E54284211CEA}"/>
              </a:ext>
            </a:extLst>
          </p:cNvPr>
          <p:cNvCxnSpPr>
            <a:cxnSpLocks/>
          </p:cNvCxnSpPr>
          <p:nvPr/>
        </p:nvCxnSpPr>
        <p:spPr>
          <a:xfrm>
            <a:off x="638861" y="878773"/>
            <a:ext cx="6486768" cy="0"/>
          </a:xfrm>
          <a:prstGeom prst="line">
            <a:avLst/>
          </a:prstGeom>
          <a:ln w="12700"/>
        </p:spPr>
        <p:style>
          <a:lnRef idx="2">
            <a:schemeClr val="dk1"/>
          </a:lnRef>
          <a:fillRef idx="0">
            <a:schemeClr val="dk1"/>
          </a:fillRef>
          <a:effectRef idx="1">
            <a:schemeClr val="dk1"/>
          </a:effectRef>
          <a:fontRef idx="minor">
            <a:schemeClr val="tx1"/>
          </a:fontRef>
        </p:style>
      </p:cxnSp>
      <p:pic>
        <p:nvPicPr>
          <p:cNvPr id="11" name="Graphic 10" descr="Home with solid fill">
            <a:hlinkClick r:id="rId4" action="ppaction://hlinksldjump"/>
            <a:extLst>
              <a:ext uri="{FF2B5EF4-FFF2-40B4-BE49-F238E27FC236}">
                <a16:creationId xmlns:a16="http://schemas.microsoft.com/office/drawing/2014/main" id="{CB29A354-BC85-CFFD-0569-9C4657D3BF9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621689" y="6193574"/>
            <a:ext cx="446616" cy="446616"/>
          </a:xfrm>
          <a:prstGeom prst="rect">
            <a:avLst/>
          </a:prstGeom>
        </p:spPr>
      </p:pic>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2A772B63-D3AD-DC65-46B5-B68BB68D31E4}"/>
                  </a:ext>
                </a:extLst>
              </p:cNvPr>
              <p:cNvSpPr txBox="1"/>
              <p:nvPr/>
            </p:nvSpPr>
            <p:spPr>
              <a:xfrm>
                <a:off x="3245691" y="1081673"/>
                <a:ext cx="5700618" cy="935513"/>
              </a:xfrm>
              <a:prstGeom prst="rect">
                <a:avLst/>
              </a:prstGeom>
              <a:noFill/>
            </p:spPr>
            <p:txBody>
              <a:bodyPr wrap="square">
                <a:spAutoFit/>
              </a:bodyPr>
              <a:lstStyle/>
              <a:p>
                <a:pPr algn="ctr"/>
                <a:r>
                  <a:rPr lang="en-GB" sz="1800" b="1" u="sng" dirty="0"/>
                  <a:t>Canonical mathematical form of IDF/DDF curves </a:t>
                </a:r>
              </a:p>
              <a:p>
                <a:endParaRPr lang="en-GB" b="1"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n-GB" b="1" i="1" smtClean="0">
                              <a:latin typeface="Cambria Math" panose="02040503050406030204" pitchFamily="18" charset="0"/>
                            </a:rPr>
                          </m:ctrlPr>
                        </m:sSubPr>
                        <m:e>
                          <m:r>
                            <a:rPr lang="en-GB" b="1" i="1" smtClean="0">
                              <a:latin typeface="Cambria Math" panose="02040503050406030204" pitchFamily="18" charset="0"/>
                            </a:rPr>
                            <m:t>𝒉</m:t>
                          </m:r>
                        </m:e>
                        <m:sub>
                          <m:r>
                            <a:rPr lang="en-GB" b="1" i="1" smtClean="0">
                              <a:latin typeface="Cambria Math" panose="02040503050406030204" pitchFamily="18" charset="0"/>
                            </a:rPr>
                            <m:t>𝒅</m:t>
                          </m:r>
                          <m:r>
                            <a:rPr lang="en-GB" b="1" i="1" smtClean="0">
                              <a:latin typeface="Cambria Math" panose="02040503050406030204" pitchFamily="18" charset="0"/>
                            </a:rPr>
                            <m:t>,</m:t>
                          </m:r>
                          <m:r>
                            <a:rPr lang="en-GB" b="1" i="1" smtClean="0">
                              <a:latin typeface="Cambria Math" panose="02040503050406030204" pitchFamily="18" charset="0"/>
                            </a:rPr>
                            <m:t>𝑻</m:t>
                          </m:r>
                        </m:sub>
                      </m:sSub>
                      <m:r>
                        <a:rPr lang="en-GB" b="1" i="1" smtClean="0">
                          <a:latin typeface="Cambria Math" panose="02040503050406030204" pitchFamily="18" charset="0"/>
                        </a:rPr>
                        <m:t>=</m:t>
                      </m:r>
                      <m:sSub>
                        <m:sSubPr>
                          <m:ctrlPr>
                            <a:rPr lang="en-GB" b="1" i="1" smtClean="0">
                              <a:latin typeface="Cambria Math" panose="02040503050406030204" pitchFamily="18" charset="0"/>
                            </a:rPr>
                          </m:ctrlPr>
                        </m:sSubPr>
                        <m:e>
                          <m:r>
                            <a:rPr lang="en-GB" b="1" i="1" smtClean="0">
                              <a:latin typeface="Cambria Math" panose="02040503050406030204" pitchFamily="18" charset="0"/>
                              <a:ea typeface="Cambria Math" panose="02040503050406030204" pitchFamily="18" charset="0"/>
                            </a:rPr>
                            <m:t>𝝁</m:t>
                          </m:r>
                        </m:e>
                        <m:sub>
                          <m:r>
                            <a:rPr lang="en-GB" b="1" i="1" smtClean="0">
                              <a:latin typeface="Cambria Math" panose="02040503050406030204" pitchFamily="18" charset="0"/>
                            </a:rPr>
                            <m:t>𝒅</m:t>
                          </m:r>
                        </m:sub>
                      </m:sSub>
                      <m:sSub>
                        <m:sSubPr>
                          <m:ctrlPr>
                            <a:rPr lang="en-GB" b="1" i="1" smtClean="0">
                              <a:latin typeface="Cambria Math" panose="02040503050406030204" pitchFamily="18" charset="0"/>
                            </a:rPr>
                          </m:ctrlPr>
                        </m:sSubPr>
                        <m:e>
                          <m:r>
                            <a:rPr lang="en-GB" b="1" i="1" smtClean="0">
                              <a:latin typeface="Cambria Math" panose="02040503050406030204" pitchFamily="18" charset="0"/>
                            </a:rPr>
                            <m:t>𝑲</m:t>
                          </m:r>
                        </m:e>
                        <m:sub>
                          <m:r>
                            <a:rPr lang="en-GB" b="1" i="1" smtClean="0">
                              <a:latin typeface="Cambria Math" panose="02040503050406030204" pitchFamily="18" charset="0"/>
                            </a:rPr>
                            <m:t>𝒕</m:t>
                          </m:r>
                        </m:sub>
                      </m:sSub>
                      <m:r>
                        <a:rPr lang="en-GB" b="1" i="1" smtClean="0">
                          <a:latin typeface="Cambria Math" panose="02040503050406030204" pitchFamily="18" charset="0"/>
                        </a:rPr>
                        <m:t>=</m:t>
                      </m:r>
                      <m:r>
                        <a:rPr lang="en-GB" b="1" i="1" smtClean="0">
                          <a:solidFill>
                            <a:schemeClr val="bg2"/>
                          </a:solidFill>
                          <a:latin typeface="Cambria Math" panose="02040503050406030204" pitchFamily="18" charset="0"/>
                        </a:rPr>
                        <m:t>𝒂</m:t>
                      </m:r>
                      <m:sSup>
                        <m:sSupPr>
                          <m:ctrlPr>
                            <a:rPr lang="en-GB" b="1" i="1" smtClean="0">
                              <a:latin typeface="Cambria Math" panose="02040503050406030204" pitchFamily="18" charset="0"/>
                            </a:rPr>
                          </m:ctrlPr>
                        </m:sSupPr>
                        <m:e>
                          <m:r>
                            <a:rPr lang="en-GB" b="1" i="1" smtClean="0">
                              <a:latin typeface="Cambria Math" panose="02040503050406030204" pitchFamily="18" charset="0"/>
                            </a:rPr>
                            <m:t>𝒅</m:t>
                          </m:r>
                        </m:e>
                        <m:sup>
                          <m:r>
                            <a:rPr lang="en-GB" b="1" i="1" smtClean="0">
                              <a:solidFill>
                                <a:schemeClr val="bg2"/>
                              </a:solidFill>
                              <a:latin typeface="Cambria Math" panose="02040503050406030204" pitchFamily="18" charset="0"/>
                            </a:rPr>
                            <m:t>𝒏</m:t>
                          </m:r>
                        </m:sup>
                      </m:sSup>
                      <m:sSub>
                        <m:sSubPr>
                          <m:ctrlPr>
                            <a:rPr lang="en-GB" b="1" i="1" smtClean="0">
                              <a:solidFill>
                                <a:schemeClr val="bg2"/>
                              </a:solidFill>
                              <a:latin typeface="Cambria Math" panose="02040503050406030204" pitchFamily="18" charset="0"/>
                            </a:rPr>
                          </m:ctrlPr>
                        </m:sSubPr>
                        <m:e>
                          <m:r>
                            <a:rPr lang="en-GB" b="1" i="1" smtClean="0">
                              <a:solidFill>
                                <a:schemeClr val="bg2"/>
                              </a:solidFill>
                              <a:latin typeface="Cambria Math" panose="02040503050406030204" pitchFamily="18" charset="0"/>
                            </a:rPr>
                            <m:t>𝑲</m:t>
                          </m:r>
                        </m:e>
                        <m:sub>
                          <m:r>
                            <a:rPr lang="en-GB" b="1" i="1" smtClean="0">
                              <a:solidFill>
                                <a:schemeClr val="bg2"/>
                              </a:solidFill>
                              <a:latin typeface="Cambria Math" panose="02040503050406030204" pitchFamily="18" charset="0"/>
                            </a:rPr>
                            <m:t>𝒕</m:t>
                          </m:r>
                        </m:sub>
                      </m:sSub>
                    </m:oMath>
                  </m:oMathPara>
                </a14:m>
                <a:endParaRPr lang="en-GB" b="1" dirty="0"/>
              </a:p>
            </p:txBody>
          </p:sp>
        </mc:Choice>
        <mc:Fallback xmlns="">
          <p:sp>
            <p:nvSpPr>
              <p:cNvPr id="2" name="TextBox 1">
                <a:extLst>
                  <a:ext uri="{FF2B5EF4-FFF2-40B4-BE49-F238E27FC236}">
                    <a16:creationId xmlns:a16="http://schemas.microsoft.com/office/drawing/2014/main" id="{2A772B63-D3AD-DC65-46B5-B68BB68D31E4}"/>
                  </a:ext>
                </a:extLst>
              </p:cNvPr>
              <p:cNvSpPr txBox="1">
                <a:spLocks noRot="1" noChangeAspect="1" noMove="1" noResize="1" noEditPoints="1" noAdjustHandles="1" noChangeArrowheads="1" noChangeShapeType="1" noTextEdit="1"/>
              </p:cNvSpPr>
              <p:nvPr/>
            </p:nvSpPr>
            <p:spPr>
              <a:xfrm>
                <a:off x="3245691" y="1081673"/>
                <a:ext cx="5700618" cy="935513"/>
              </a:xfrm>
              <a:prstGeom prst="rect">
                <a:avLst/>
              </a:prstGeom>
              <a:blipFill>
                <a:blip r:embed="rId7"/>
                <a:stretch>
                  <a:fillRect t="-259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A9546534-8270-70FC-027E-F8C7B4CEA54F}"/>
                  </a:ext>
                </a:extLst>
              </p:cNvPr>
              <p:cNvSpPr txBox="1"/>
              <p:nvPr/>
            </p:nvSpPr>
            <p:spPr>
              <a:xfrm>
                <a:off x="2367088" y="2271594"/>
                <a:ext cx="2473586" cy="398122"/>
              </a:xfrm>
              <a:prstGeom prst="rect">
                <a:avLst/>
              </a:prstGeom>
              <a:noFill/>
            </p:spPr>
            <p:txBody>
              <a:bodyPr wrap="square" rtlCol="0">
                <a:spAutoFit/>
              </a:bodyPr>
              <a:lstStyle/>
              <a:p>
                <a:pPr algn="just"/>
                <a14:m>
                  <m:oMath xmlns:m="http://schemas.openxmlformats.org/officeDocument/2006/math">
                    <m:r>
                      <a:rPr lang="en-GB" b="1" i="1" smtClean="0">
                        <a:latin typeface="Cambria Math" panose="02040503050406030204" pitchFamily="18" charset="0"/>
                      </a:rPr>
                      <m:t>𝒏</m:t>
                    </m:r>
                    <m:r>
                      <a:rPr lang="en-GB" b="1" i="1" smtClean="0">
                        <a:latin typeface="Cambria Math" panose="02040503050406030204" pitchFamily="18" charset="0"/>
                      </a:rPr>
                      <m:t> </m:t>
                    </m:r>
                  </m:oMath>
                </a14:m>
                <a:r>
                  <a:rPr lang="en-GB" b="1" dirty="0"/>
                  <a:t>→</a:t>
                </a:r>
                <a:r>
                  <a:rPr lang="en-GB" b="1" i="1" dirty="0"/>
                  <a:t>  from  </a:t>
                </a:r>
                <a14:m>
                  <m:oMath xmlns:m="http://schemas.openxmlformats.org/officeDocument/2006/math">
                    <m:sSubSup>
                      <m:sSubSupPr>
                        <m:ctrlPr>
                          <a:rPr lang="en-GB" b="1" i="1" smtClean="0">
                            <a:latin typeface="Cambria Math" panose="02040503050406030204" pitchFamily="18" charset="0"/>
                          </a:rPr>
                        </m:ctrlPr>
                      </m:sSubSupPr>
                      <m:e>
                        <m:r>
                          <a:rPr lang="en-GB" b="1" i="1" smtClean="0">
                            <a:latin typeface="Cambria Math" panose="02040503050406030204" pitchFamily="18" charset="0"/>
                            <a:ea typeface="Cambria Math" panose="02040503050406030204" pitchFamily="18" charset="0"/>
                          </a:rPr>
                          <m:t>𝝁</m:t>
                        </m:r>
                      </m:e>
                      <m:sub>
                        <m:r>
                          <a:rPr lang="en-GB" b="1" i="1" smtClean="0">
                            <a:latin typeface="Cambria Math" panose="02040503050406030204" pitchFamily="18" charset="0"/>
                          </a:rPr>
                          <m:t>𝒅</m:t>
                        </m:r>
                      </m:sub>
                      <m:sup>
                        <m:r>
                          <a:rPr lang="en-GB" b="1" i="1" smtClean="0">
                            <a:latin typeface="Cambria Math" panose="02040503050406030204" pitchFamily="18" charset="0"/>
                          </a:rPr>
                          <m:t>𝑬𝑹𝑨</m:t>
                        </m:r>
                        <m:r>
                          <a:rPr lang="en-GB" b="1" i="1" smtClean="0">
                            <a:latin typeface="Cambria Math" panose="02040503050406030204" pitchFamily="18" charset="0"/>
                          </a:rPr>
                          <m:t>𝟓</m:t>
                        </m:r>
                      </m:sup>
                    </m:sSubSup>
                    <m:r>
                      <a:rPr lang="en-GB" b="1" i="1" smtClean="0">
                        <a:latin typeface="Cambria Math" panose="02040503050406030204" pitchFamily="18" charset="0"/>
                      </a:rPr>
                      <m:t>=</m:t>
                    </m:r>
                    <m:r>
                      <a:rPr lang="en-GB" b="1" i="1" smtClean="0">
                        <a:solidFill>
                          <a:schemeClr val="tx1"/>
                        </a:solidFill>
                        <a:latin typeface="Cambria Math" panose="02040503050406030204" pitchFamily="18" charset="0"/>
                      </a:rPr>
                      <m:t>𝒂</m:t>
                    </m:r>
                    <m:sSup>
                      <m:sSupPr>
                        <m:ctrlPr>
                          <a:rPr lang="en-GB" b="1" i="1" smtClean="0">
                            <a:solidFill>
                              <a:schemeClr val="tx1"/>
                            </a:solidFill>
                            <a:latin typeface="Cambria Math" panose="02040503050406030204" pitchFamily="18" charset="0"/>
                          </a:rPr>
                        </m:ctrlPr>
                      </m:sSupPr>
                      <m:e>
                        <m:r>
                          <a:rPr lang="en-GB" b="1" i="1" smtClean="0">
                            <a:solidFill>
                              <a:schemeClr val="tx1"/>
                            </a:solidFill>
                            <a:latin typeface="Cambria Math" panose="02040503050406030204" pitchFamily="18" charset="0"/>
                          </a:rPr>
                          <m:t>𝒅</m:t>
                        </m:r>
                      </m:e>
                      <m:sup>
                        <m:r>
                          <a:rPr lang="en-GB" b="1" i="1" smtClean="0">
                            <a:solidFill>
                              <a:schemeClr val="tx1"/>
                            </a:solidFill>
                            <a:latin typeface="Cambria Math" panose="02040503050406030204" pitchFamily="18" charset="0"/>
                          </a:rPr>
                          <m:t>𝒏</m:t>
                        </m:r>
                      </m:sup>
                    </m:sSup>
                  </m:oMath>
                </a14:m>
                <a:endParaRPr lang="en-GB" b="1" dirty="0"/>
              </a:p>
            </p:txBody>
          </p:sp>
        </mc:Choice>
        <mc:Fallback xmlns="">
          <p:sp>
            <p:nvSpPr>
              <p:cNvPr id="4" name="TextBox 3">
                <a:extLst>
                  <a:ext uri="{FF2B5EF4-FFF2-40B4-BE49-F238E27FC236}">
                    <a16:creationId xmlns:a16="http://schemas.microsoft.com/office/drawing/2014/main" id="{A9546534-8270-70FC-027E-F8C7B4CEA54F}"/>
                  </a:ext>
                </a:extLst>
              </p:cNvPr>
              <p:cNvSpPr txBox="1">
                <a:spLocks noRot="1" noChangeAspect="1" noMove="1" noResize="1" noEditPoints="1" noAdjustHandles="1" noChangeArrowheads="1" noChangeShapeType="1" noTextEdit="1"/>
              </p:cNvSpPr>
              <p:nvPr/>
            </p:nvSpPr>
            <p:spPr>
              <a:xfrm>
                <a:off x="2367088" y="2271594"/>
                <a:ext cx="2473586" cy="398122"/>
              </a:xfrm>
              <a:prstGeom prst="rect">
                <a:avLst/>
              </a:prstGeom>
              <a:blipFill>
                <a:blip r:embed="rId8"/>
                <a:stretch>
                  <a:fillRect t="-1538" b="-24615"/>
                </a:stretch>
              </a:blipFill>
            </p:spPr>
            <p:txBody>
              <a:bodyPr/>
              <a:lstStyle/>
              <a:p>
                <a:r>
                  <a:rPr lang="en-GB">
                    <a:noFill/>
                  </a:rPr>
                  <a:t> </a:t>
                </a:r>
              </a:p>
            </p:txBody>
          </p:sp>
        </mc:Fallback>
      </mc:AlternateContent>
      <p:sp>
        <p:nvSpPr>
          <p:cNvPr id="5" name="Right Brace 4">
            <a:extLst>
              <a:ext uri="{FF2B5EF4-FFF2-40B4-BE49-F238E27FC236}">
                <a16:creationId xmlns:a16="http://schemas.microsoft.com/office/drawing/2014/main" id="{57202F44-FE8F-CFB4-50D4-043598B38E38}"/>
              </a:ext>
            </a:extLst>
          </p:cNvPr>
          <p:cNvSpPr/>
          <p:nvPr/>
        </p:nvSpPr>
        <p:spPr>
          <a:xfrm rot="5400000">
            <a:off x="4259117" y="1258707"/>
            <a:ext cx="235433" cy="3625570"/>
          </a:xfrm>
          <a:prstGeom prst="rightBrace">
            <a:avLst/>
          </a:prstGeom>
          <a:ln w="12700"/>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57531973-87C7-9FD7-3204-439C1AEA6BB5}"/>
                  </a:ext>
                </a:extLst>
              </p:cNvPr>
              <p:cNvSpPr txBox="1"/>
              <p:nvPr/>
            </p:nvSpPr>
            <p:spPr>
              <a:xfrm>
                <a:off x="2490799" y="3114531"/>
                <a:ext cx="3823505" cy="856901"/>
              </a:xfrm>
              <a:prstGeom prst="rect">
                <a:avLst/>
              </a:prstGeom>
              <a:noFill/>
            </p:spPr>
            <p:txBody>
              <a:bodyPr wrap="square" rtlCol="0">
                <a:spAutoFit/>
              </a:bodyPr>
              <a:lstStyle/>
              <a:p>
                <a:pPr algn="ctr"/>
                <a:r>
                  <a:rPr lang="en-GB" sz="1600" dirty="0"/>
                  <a:t>The mean curve scales across durations as the ERA5 data, and is coherent with the observed data so that </a:t>
                </a:r>
                <a14:m>
                  <m:oMath xmlns:m="http://schemas.openxmlformats.org/officeDocument/2006/math">
                    <m:sSubSup>
                      <m:sSubSupPr>
                        <m:ctrlPr>
                          <a:rPr lang="en-GB" sz="1600" b="0" i="1" smtClean="0">
                            <a:latin typeface="Cambria Math" panose="02040503050406030204" pitchFamily="18" charset="0"/>
                          </a:rPr>
                        </m:ctrlPr>
                      </m:sSubSupPr>
                      <m:e>
                        <m:r>
                          <a:rPr lang="en-GB" sz="1600" i="1" smtClean="0">
                            <a:latin typeface="Cambria Math" panose="02040503050406030204" pitchFamily="18" charset="0"/>
                            <a:ea typeface="Cambria Math" panose="02040503050406030204" pitchFamily="18" charset="0"/>
                          </a:rPr>
                          <m:t>𝜇</m:t>
                        </m:r>
                      </m:e>
                      <m:sub>
                        <m:r>
                          <a:rPr lang="en-GB" sz="1600" b="0" i="1" smtClean="0">
                            <a:latin typeface="Cambria Math" panose="02040503050406030204" pitchFamily="18" charset="0"/>
                            <a:ea typeface="Cambria Math" panose="02040503050406030204" pitchFamily="18" charset="0"/>
                          </a:rPr>
                          <m:t>24</m:t>
                        </m:r>
                      </m:sub>
                      <m:sup>
                        <m:r>
                          <a:rPr lang="en-GB" sz="1600" b="0" i="1" smtClean="0">
                            <a:latin typeface="Cambria Math" panose="02040503050406030204" pitchFamily="18" charset="0"/>
                            <a:ea typeface="Cambria Math" panose="02040503050406030204" pitchFamily="18" charset="0"/>
                          </a:rPr>
                          <m:t>𝐸𝑅𝐴</m:t>
                        </m:r>
                        <m:r>
                          <a:rPr lang="en-GB" sz="1600" b="0" i="1" smtClean="0">
                            <a:latin typeface="Cambria Math" panose="02040503050406030204" pitchFamily="18" charset="0"/>
                            <a:ea typeface="Cambria Math" panose="02040503050406030204" pitchFamily="18" charset="0"/>
                          </a:rPr>
                          <m:t>5</m:t>
                        </m:r>
                      </m:sup>
                    </m:sSubSup>
                    <m:r>
                      <a:rPr lang="en-GB" sz="1600" b="0" i="1" smtClean="0">
                        <a:latin typeface="Cambria Math" panose="02040503050406030204" pitchFamily="18" charset="0"/>
                      </a:rPr>
                      <m:t>=</m:t>
                    </m:r>
                    <m:sSubSup>
                      <m:sSubSupPr>
                        <m:ctrlPr>
                          <a:rPr lang="en-GB" sz="1600" b="0" i="1" smtClean="0">
                            <a:latin typeface="Cambria Math" panose="02040503050406030204" pitchFamily="18" charset="0"/>
                          </a:rPr>
                        </m:ctrlPr>
                      </m:sSubSupPr>
                      <m:e>
                        <m:r>
                          <a:rPr lang="en-GB" sz="1600" i="1" smtClean="0">
                            <a:latin typeface="Cambria Math" panose="02040503050406030204" pitchFamily="18" charset="0"/>
                            <a:ea typeface="Cambria Math" panose="02040503050406030204" pitchFamily="18" charset="0"/>
                          </a:rPr>
                          <m:t>𝜇</m:t>
                        </m:r>
                      </m:e>
                      <m:sub>
                        <m:r>
                          <a:rPr lang="en-GB" sz="1600" b="0" i="1" smtClean="0">
                            <a:latin typeface="Cambria Math" panose="02040503050406030204" pitchFamily="18" charset="0"/>
                            <a:ea typeface="Cambria Math" panose="02040503050406030204" pitchFamily="18" charset="0"/>
                          </a:rPr>
                          <m:t>24</m:t>
                        </m:r>
                      </m:sub>
                      <m:sup>
                        <m:r>
                          <a:rPr lang="en-GB" sz="1600" b="0" i="1" smtClean="0">
                            <a:latin typeface="Cambria Math" panose="02040503050406030204" pitchFamily="18" charset="0"/>
                            <a:ea typeface="Cambria Math" panose="02040503050406030204" pitchFamily="18" charset="0"/>
                          </a:rPr>
                          <m:t>𝑂𝐵𝑆</m:t>
                        </m:r>
                      </m:sup>
                    </m:sSubSup>
                  </m:oMath>
                </a14:m>
                <a:endParaRPr lang="en-GB" sz="1600" dirty="0"/>
              </a:p>
            </p:txBody>
          </p:sp>
        </mc:Choice>
        <mc:Fallback xmlns="">
          <p:sp>
            <p:nvSpPr>
              <p:cNvPr id="6" name="TextBox 5">
                <a:extLst>
                  <a:ext uri="{FF2B5EF4-FFF2-40B4-BE49-F238E27FC236}">
                    <a16:creationId xmlns:a16="http://schemas.microsoft.com/office/drawing/2014/main" id="{57531973-87C7-9FD7-3204-439C1AEA6BB5}"/>
                  </a:ext>
                </a:extLst>
              </p:cNvPr>
              <p:cNvSpPr txBox="1">
                <a:spLocks noRot="1" noChangeAspect="1" noMove="1" noResize="1" noEditPoints="1" noAdjustHandles="1" noChangeArrowheads="1" noChangeShapeType="1" noTextEdit="1"/>
              </p:cNvSpPr>
              <p:nvPr/>
            </p:nvSpPr>
            <p:spPr>
              <a:xfrm>
                <a:off x="2490799" y="3114531"/>
                <a:ext cx="3823505" cy="856901"/>
              </a:xfrm>
              <a:prstGeom prst="rect">
                <a:avLst/>
              </a:prstGeom>
              <a:blipFill>
                <a:blip r:embed="rId9"/>
                <a:stretch>
                  <a:fillRect t="-2143" r="-319" b="-6429"/>
                </a:stretch>
              </a:blipFill>
            </p:spPr>
            <p:txBody>
              <a:bodyPr/>
              <a:lstStyle/>
              <a:p>
                <a:r>
                  <a:rPr lang="en-GB">
                    <a:noFill/>
                  </a:rPr>
                  <a:t> </a:t>
                </a:r>
              </a:p>
            </p:txBody>
          </p:sp>
        </mc:Fallback>
      </mc:AlternateContent>
      <p:sp>
        <p:nvSpPr>
          <p:cNvPr id="12" name="TextBox 11">
            <a:extLst>
              <a:ext uri="{FF2B5EF4-FFF2-40B4-BE49-F238E27FC236}">
                <a16:creationId xmlns:a16="http://schemas.microsoft.com/office/drawing/2014/main" id="{70AC7BB4-BF5B-5285-6D9D-476555A24F37}"/>
              </a:ext>
            </a:extLst>
          </p:cNvPr>
          <p:cNvSpPr txBox="1"/>
          <p:nvPr/>
        </p:nvSpPr>
        <p:spPr>
          <a:xfrm>
            <a:off x="7112885" y="3127483"/>
            <a:ext cx="2984444" cy="830997"/>
          </a:xfrm>
          <a:prstGeom prst="rect">
            <a:avLst/>
          </a:prstGeom>
          <a:noFill/>
        </p:spPr>
        <p:txBody>
          <a:bodyPr wrap="square" rtlCol="0">
            <a:spAutoFit/>
          </a:bodyPr>
          <a:lstStyle/>
          <a:p>
            <a:pPr algn="ctr"/>
            <a:r>
              <a:rPr lang="en-GB" sz="1600" dirty="0"/>
              <a:t>The growth factor is coherent with the observed growth of daily data across return periods</a:t>
            </a:r>
          </a:p>
        </p:txBody>
      </p: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E66F177A-0366-627E-62D2-1102F466724C}"/>
                  </a:ext>
                </a:extLst>
              </p:cNvPr>
              <p:cNvSpPr txBox="1"/>
              <p:nvPr/>
            </p:nvSpPr>
            <p:spPr>
              <a:xfrm>
                <a:off x="7904485" y="2083902"/>
                <a:ext cx="1370080" cy="739498"/>
              </a:xfrm>
              <a:prstGeom prst="rect">
                <a:avLst/>
              </a:prstGeom>
              <a:noFill/>
            </p:spPr>
            <p:txBody>
              <a:bodyPr wrap="square">
                <a:spAutoFit/>
              </a:bodyPr>
              <a:lstStyle/>
              <a:p>
                <a14:m>
                  <m:oMath xmlns:m="http://schemas.openxmlformats.org/officeDocument/2006/math">
                    <m:sSub>
                      <m:sSubPr>
                        <m:ctrlPr>
                          <a:rPr lang="en-GB" b="1" i="1" smtClean="0">
                            <a:solidFill>
                              <a:schemeClr val="tx1"/>
                            </a:solidFill>
                            <a:latin typeface="Cambria Math" panose="02040503050406030204" pitchFamily="18" charset="0"/>
                            <a:ea typeface="Cambria Math" panose="02040503050406030204" pitchFamily="18" charset="0"/>
                          </a:rPr>
                        </m:ctrlPr>
                      </m:sSubPr>
                      <m:e>
                        <m:r>
                          <a:rPr lang="en-GB" b="1" i="1">
                            <a:solidFill>
                              <a:schemeClr val="tx1"/>
                            </a:solidFill>
                            <a:latin typeface="Cambria Math" panose="02040503050406030204" pitchFamily="18" charset="0"/>
                            <a:ea typeface="Cambria Math" panose="02040503050406030204" pitchFamily="18" charset="0"/>
                          </a:rPr>
                          <m:t>𝑲</m:t>
                        </m:r>
                      </m:e>
                      <m:sub>
                        <m:r>
                          <a:rPr lang="en-GB" b="1" i="1" smtClean="0">
                            <a:solidFill>
                              <a:schemeClr val="tx1"/>
                            </a:solidFill>
                            <a:latin typeface="Cambria Math" panose="02040503050406030204" pitchFamily="18" charset="0"/>
                            <a:ea typeface="Cambria Math" panose="02040503050406030204" pitchFamily="18" charset="0"/>
                          </a:rPr>
                          <m:t>𝑻</m:t>
                        </m:r>
                      </m:sub>
                    </m:sSub>
                  </m:oMath>
                </a14:m>
                <a:r>
                  <a:rPr lang="en-GB" b="1" dirty="0">
                    <a:latin typeface="Cambria Math" panose="02040503050406030204" pitchFamily="18" charset="0"/>
                    <a:ea typeface="Cambria Math" panose="02040503050406030204" pitchFamily="18" charset="0"/>
                  </a:rPr>
                  <a:t>=</a:t>
                </a:r>
                <a14:m>
                  <m:oMath xmlns:m="http://schemas.openxmlformats.org/officeDocument/2006/math">
                    <m:f>
                      <m:fPr>
                        <m:ctrlPr>
                          <a:rPr lang="en-GB" sz="2200" b="1" i="1" dirty="0" smtClean="0">
                            <a:latin typeface="Cambria Math" panose="02040503050406030204" pitchFamily="18" charset="0"/>
                            <a:ea typeface="Cambria Math" panose="02040503050406030204" pitchFamily="18" charset="0"/>
                          </a:rPr>
                        </m:ctrlPr>
                      </m:fPr>
                      <m:num>
                        <m:sSubSup>
                          <m:sSubSupPr>
                            <m:ctrlPr>
                              <a:rPr lang="en-GB" sz="2200" b="1" i="1" dirty="0" smtClean="0">
                                <a:latin typeface="Cambria Math" panose="02040503050406030204" pitchFamily="18" charset="0"/>
                                <a:ea typeface="Cambria Math" panose="02040503050406030204" pitchFamily="18" charset="0"/>
                              </a:rPr>
                            </m:ctrlPr>
                          </m:sSubSupPr>
                          <m:e>
                            <m:r>
                              <a:rPr lang="en-GB" sz="2200" b="1" i="1" dirty="0" smtClean="0">
                                <a:latin typeface="Cambria Math" panose="02040503050406030204" pitchFamily="18" charset="0"/>
                                <a:ea typeface="Cambria Math" panose="02040503050406030204" pitchFamily="18" charset="0"/>
                              </a:rPr>
                              <m:t>𝒉</m:t>
                            </m:r>
                          </m:e>
                          <m:sub>
                            <m:r>
                              <a:rPr lang="en-GB" sz="2200" b="1" i="1" dirty="0" smtClean="0">
                                <a:latin typeface="Cambria Math" panose="02040503050406030204" pitchFamily="18" charset="0"/>
                                <a:ea typeface="Cambria Math" panose="02040503050406030204" pitchFamily="18" charset="0"/>
                              </a:rPr>
                              <m:t>𝟐𝟒</m:t>
                            </m:r>
                            <m:r>
                              <a:rPr lang="en-GB" sz="2200" b="1" i="1" dirty="0" smtClean="0">
                                <a:latin typeface="Cambria Math" panose="02040503050406030204" pitchFamily="18" charset="0"/>
                                <a:ea typeface="Cambria Math" panose="02040503050406030204" pitchFamily="18" charset="0"/>
                              </a:rPr>
                              <m:t>,</m:t>
                            </m:r>
                            <m:r>
                              <a:rPr lang="en-GB" sz="2200" b="1" i="1" dirty="0" smtClean="0">
                                <a:latin typeface="Cambria Math" panose="02040503050406030204" pitchFamily="18" charset="0"/>
                                <a:ea typeface="Cambria Math" panose="02040503050406030204" pitchFamily="18" charset="0"/>
                              </a:rPr>
                              <m:t>𝑻</m:t>
                            </m:r>
                          </m:sub>
                          <m:sup>
                            <m:r>
                              <a:rPr lang="en-GB" sz="2200" b="1" i="1" dirty="0" smtClean="0">
                                <a:latin typeface="Cambria Math" panose="02040503050406030204" pitchFamily="18" charset="0"/>
                                <a:ea typeface="Cambria Math" panose="02040503050406030204" pitchFamily="18" charset="0"/>
                              </a:rPr>
                              <m:t>𝑶𝒃𝒔</m:t>
                            </m:r>
                          </m:sup>
                        </m:sSubSup>
                      </m:num>
                      <m:den>
                        <m:sSubSup>
                          <m:sSubSupPr>
                            <m:ctrlPr>
                              <a:rPr lang="en-GB" sz="2200" b="1" i="1" dirty="0" smtClean="0">
                                <a:latin typeface="Cambria Math" panose="02040503050406030204" pitchFamily="18" charset="0"/>
                                <a:ea typeface="Cambria Math" panose="02040503050406030204" pitchFamily="18" charset="0"/>
                              </a:rPr>
                            </m:ctrlPr>
                          </m:sSubSupPr>
                          <m:e>
                            <m:r>
                              <a:rPr lang="en-GB" sz="2200" b="1" i="1" dirty="0" smtClean="0">
                                <a:latin typeface="Cambria Math" panose="02040503050406030204" pitchFamily="18" charset="0"/>
                                <a:ea typeface="Cambria Math" panose="02040503050406030204" pitchFamily="18" charset="0"/>
                              </a:rPr>
                              <m:t>𝝁</m:t>
                            </m:r>
                          </m:e>
                          <m:sub>
                            <m:r>
                              <a:rPr lang="en-GB" sz="2200" b="1" i="1" dirty="0" smtClean="0">
                                <a:latin typeface="Cambria Math" panose="02040503050406030204" pitchFamily="18" charset="0"/>
                                <a:ea typeface="Cambria Math" panose="02040503050406030204" pitchFamily="18" charset="0"/>
                              </a:rPr>
                              <m:t>𝟐𝟒</m:t>
                            </m:r>
                          </m:sub>
                          <m:sup>
                            <m:r>
                              <a:rPr lang="en-GB" sz="2200" b="1" i="1" dirty="0" smtClean="0">
                                <a:latin typeface="Cambria Math" panose="02040503050406030204" pitchFamily="18" charset="0"/>
                                <a:ea typeface="Cambria Math" panose="02040503050406030204" pitchFamily="18" charset="0"/>
                              </a:rPr>
                              <m:t>𝑶𝒃𝒔</m:t>
                            </m:r>
                          </m:sup>
                        </m:sSubSup>
                      </m:den>
                    </m:f>
                  </m:oMath>
                </a14:m>
                <a:r>
                  <a:rPr lang="en-GB" sz="1800" dirty="0">
                    <a:latin typeface="Cambria Math" panose="02040503050406030204" pitchFamily="18" charset="0"/>
                    <a:ea typeface="Cambria Math" panose="02040503050406030204" pitchFamily="18" charset="0"/>
                  </a:rPr>
                  <a:t> </a:t>
                </a:r>
                <a:endParaRPr lang="en-GB" dirty="0"/>
              </a:p>
            </p:txBody>
          </p:sp>
        </mc:Choice>
        <mc:Fallback xmlns="">
          <p:sp>
            <p:nvSpPr>
              <p:cNvPr id="14" name="TextBox 13">
                <a:extLst>
                  <a:ext uri="{FF2B5EF4-FFF2-40B4-BE49-F238E27FC236}">
                    <a16:creationId xmlns:a16="http://schemas.microsoft.com/office/drawing/2014/main" id="{E66F177A-0366-627E-62D2-1102F466724C}"/>
                  </a:ext>
                </a:extLst>
              </p:cNvPr>
              <p:cNvSpPr txBox="1">
                <a:spLocks noRot="1" noChangeAspect="1" noMove="1" noResize="1" noEditPoints="1" noAdjustHandles="1" noChangeArrowheads="1" noChangeShapeType="1" noTextEdit="1"/>
              </p:cNvSpPr>
              <p:nvPr/>
            </p:nvSpPr>
            <p:spPr>
              <a:xfrm>
                <a:off x="7904485" y="2083902"/>
                <a:ext cx="1370080" cy="739498"/>
              </a:xfrm>
              <a:prstGeom prst="rect">
                <a:avLst/>
              </a:prstGeom>
              <a:blipFill>
                <a:blip r:embed="rId10"/>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E438E6A2-3561-DF9D-DE06-CD649A12E27A}"/>
                  </a:ext>
                </a:extLst>
              </p:cNvPr>
              <p:cNvSpPr txBox="1"/>
              <p:nvPr/>
            </p:nvSpPr>
            <p:spPr>
              <a:xfrm>
                <a:off x="5410960" y="2148277"/>
                <a:ext cx="1370080" cy="66826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en-GB" b="1" i="1" smtClean="0">
                              <a:latin typeface="Cambria Math" panose="02040503050406030204" pitchFamily="18" charset="0"/>
                            </a:rPr>
                          </m:ctrlPr>
                        </m:sSupPr>
                        <m:e>
                          <m:r>
                            <a:rPr lang="en-GB" b="1" i="1" smtClean="0">
                              <a:latin typeface="Cambria Math" panose="02040503050406030204" pitchFamily="18" charset="0"/>
                            </a:rPr>
                            <m:t>𝒂</m:t>
                          </m:r>
                        </m:e>
                        <m:sup>
                          <m:r>
                            <a:rPr lang="en-GB" b="1" i="1" smtClean="0">
                              <a:latin typeface="Cambria Math" panose="02040503050406030204" pitchFamily="18" charset="0"/>
                            </a:rPr>
                            <m:t>′</m:t>
                          </m:r>
                        </m:sup>
                      </m:sSup>
                      <m:r>
                        <a:rPr lang="en-GB" b="1" i="1" smtClean="0">
                          <a:latin typeface="Cambria Math" panose="02040503050406030204" pitchFamily="18" charset="0"/>
                        </a:rPr>
                        <m:t>=</m:t>
                      </m:r>
                      <m:f>
                        <m:fPr>
                          <m:ctrlPr>
                            <a:rPr lang="en-GB" b="1" i="1" smtClean="0">
                              <a:latin typeface="Cambria Math" panose="02040503050406030204" pitchFamily="18" charset="0"/>
                            </a:rPr>
                          </m:ctrlPr>
                        </m:fPr>
                        <m:num>
                          <m:sSubSup>
                            <m:sSubSupPr>
                              <m:ctrlPr>
                                <a:rPr lang="en-GB" b="1" i="1">
                                  <a:latin typeface="Cambria Math" panose="02040503050406030204" pitchFamily="18" charset="0"/>
                                </a:rPr>
                              </m:ctrlPr>
                            </m:sSubSupPr>
                            <m:e>
                              <m:r>
                                <a:rPr lang="en-GB" b="1" i="1" smtClean="0">
                                  <a:latin typeface="Cambria Math" panose="02040503050406030204" pitchFamily="18" charset="0"/>
                                  <a:ea typeface="Cambria Math" panose="02040503050406030204" pitchFamily="18" charset="0"/>
                                </a:rPr>
                                <m:t>𝝁</m:t>
                              </m:r>
                            </m:e>
                            <m:sub>
                              <m:r>
                                <a:rPr lang="en-GB" b="1" i="1">
                                  <a:latin typeface="Cambria Math" panose="02040503050406030204" pitchFamily="18" charset="0"/>
                                </a:rPr>
                                <m:t>𝟐𝟒</m:t>
                              </m:r>
                              <m:r>
                                <a:rPr lang="en-GB" b="1" i="1">
                                  <a:latin typeface="Cambria Math" panose="02040503050406030204" pitchFamily="18" charset="0"/>
                                </a:rPr>
                                <m:t>𝒉</m:t>
                              </m:r>
                            </m:sub>
                            <m:sup>
                              <m:r>
                                <a:rPr lang="en-GB" b="1" i="1">
                                  <a:latin typeface="Cambria Math" panose="02040503050406030204" pitchFamily="18" charset="0"/>
                                </a:rPr>
                                <m:t>𝑶</m:t>
                              </m:r>
                              <m:r>
                                <a:rPr lang="en-GB" b="1" i="1" smtClean="0">
                                  <a:latin typeface="Cambria Math" panose="02040503050406030204" pitchFamily="18" charset="0"/>
                                </a:rPr>
                                <m:t>𝒃𝒔</m:t>
                              </m:r>
                              <m:r>
                                <a:rPr lang="en-GB" b="1" i="1">
                                  <a:latin typeface="Cambria Math" panose="02040503050406030204" pitchFamily="18" charset="0"/>
                                </a:rPr>
                                <m:t>.</m:t>
                              </m:r>
                            </m:sup>
                          </m:sSubSup>
                        </m:num>
                        <m:den>
                          <m:sSup>
                            <m:sSupPr>
                              <m:ctrlPr>
                                <a:rPr lang="en-GB" b="1" i="1" smtClean="0">
                                  <a:latin typeface="Cambria Math" panose="02040503050406030204" pitchFamily="18" charset="0"/>
                                </a:rPr>
                              </m:ctrlPr>
                            </m:sSupPr>
                            <m:e>
                              <m:r>
                                <a:rPr lang="en-GB" b="1" i="1" smtClean="0">
                                  <a:latin typeface="Cambria Math" panose="02040503050406030204" pitchFamily="18" charset="0"/>
                                </a:rPr>
                                <m:t>𝟐𝟒</m:t>
                              </m:r>
                            </m:e>
                            <m:sup>
                              <m:r>
                                <a:rPr lang="en-GB" b="1" i="1" smtClean="0">
                                  <a:latin typeface="Cambria Math" panose="02040503050406030204" pitchFamily="18" charset="0"/>
                                </a:rPr>
                                <m:t>𝒏</m:t>
                              </m:r>
                            </m:sup>
                          </m:sSup>
                        </m:den>
                      </m:f>
                    </m:oMath>
                  </m:oMathPara>
                </a14:m>
                <a:endParaRPr lang="en-GB" dirty="0"/>
              </a:p>
            </p:txBody>
          </p:sp>
        </mc:Choice>
        <mc:Fallback xmlns="">
          <p:sp>
            <p:nvSpPr>
              <p:cNvPr id="16" name="TextBox 15">
                <a:extLst>
                  <a:ext uri="{FF2B5EF4-FFF2-40B4-BE49-F238E27FC236}">
                    <a16:creationId xmlns:a16="http://schemas.microsoft.com/office/drawing/2014/main" id="{E438E6A2-3561-DF9D-DE06-CD649A12E27A}"/>
                  </a:ext>
                </a:extLst>
              </p:cNvPr>
              <p:cNvSpPr txBox="1">
                <a:spLocks noRot="1" noChangeAspect="1" noMove="1" noResize="1" noEditPoints="1" noAdjustHandles="1" noChangeArrowheads="1" noChangeShapeType="1" noTextEdit="1"/>
              </p:cNvSpPr>
              <p:nvPr/>
            </p:nvSpPr>
            <p:spPr>
              <a:xfrm>
                <a:off x="5410960" y="2148277"/>
                <a:ext cx="1370080" cy="668260"/>
              </a:xfrm>
              <a:prstGeom prst="rect">
                <a:avLst/>
              </a:prstGeom>
              <a:blipFill>
                <a:blip r:embed="rId11"/>
                <a:stretch>
                  <a:fillRect/>
                </a:stretch>
              </a:blipFill>
            </p:spPr>
            <p:txBody>
              <a:bodyPr/>
              <a:lstStyle/>
              <a:p>
                <a:r>
                  <a:rPr lang="en-GB">
                    <a:noFill/>
                  </a:rPr>
                  <a:t> </a:t>
                </a:r>
              </a:p>
            </p:txBody>
          </p:sp>
        </mc:Fallback>
      </mc:AlternateContent>
      <p:sp>
        <p:nvSpPr>
          <p:cNvPr id="17" name="Rectangle 16">
            <a:extLst>
              <a:ext uri="{FF2B5EF4-FFF2-40B4-BE49-F238E27FC236}">
                <a16:creationId xmlns:a16="http://schemas.microsoft.com/office/drawing/2014/main" id="{337E7CB8-68BE-257F-06AE-07FEDE6752C5}"/>
              </a:ext>
            </a:extLst>
          </p:cNvPr>
          <p:cNvSpPr/>
          <p:nvPr/>
        </p:nvSpPr>
        <p:spPr>
          <a:xfrm>
            <a:off x="1796802" y="2133314"/>
            <a:ext cx="8598396" cy="685498"/>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Straight Arrow Connector 18">
            <a:extLst>
              <a:ext uri="{FF2B5EF4-FFF2-40B4-BE49-F238E27FC236}">
                <a16:creationId xmlns:a16="http://schemas.microsoft.com/office/drawing/2014/main" id="{B2BF0061-1C16-4D9B-CFC0-95353F55A937}"/>
              </a:ext>
            </a:extLst>
          </p:cNvPr>
          <p:cNvCxnSpPr>
            <a:cxnSpLocks/>
          </p:cNvCxnSpPr>
          <p:nvPr/>
        </p:nvCxnSpPr>
        <p:spPr>
          <a:xfrm>
            <a:off x="8589523" y="2907196"/>
            <a:ext cx="1" cy="282013"/>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pic>
        <p:nvPicPr>
          <p:cNvPr id="13" name="Picture 12">
            <a:extLst>
              <a:ext uri="{FF2B5EF4-FFF2-40B4-BE49-F238E27FC236}">
                <a16:creationId xmlns:a16="http://schemas.microsoft.com/office/drawing/2014/main" id="{CA3E907B-BCB1-A02A-7327-6ECE5055D70B}"/>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161204" y="3958480"/>
            <a:ext cx="5447211" cy="2789052"/>
          </a:xfrm>
          <a:prstGeom prst="rect">
            <a:avLst/>
          </a:prstGeom>
        </p:spPr>
      </p:pic>
      <p:sp>
        <p:nvSpPr>
          <p:cNvPr id="15" name="Oval 14">
            <a:extLst>
              <a:ext uri="{FF2B5EF4-FFF2-40B4-BE49-F238E27FC236}">
                <a16:creationId xmlns:a16="http://schemas.microsoft.com/office/drawing/2014/main" id="{438A880A-35AE-DD53-2BD4-B577A74AF648}"/>
              </a:ext>
            </a:extLst>
          </p:cNvPr>
          <p:cNvSpPr/>
          <p:nvPr/>
        </p:nvSpPr>
        <p:spPr>
          <a:xfrm>
            <a:off x="4320763" y="4267703"/>
            <a:ext cx="111863" cy="122376"/>
          </a:xfrm>
          <a:prstGeom prst="ellipse">
            <a:avLst/>
          </a:prstGeom>
          <a:solidFill>
            <a:srgbClr val="002060"/>
          </a:solid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C4EC1526-EB8E-E69F-9CF8-7C682787D407}"/>
              </a:ext>
            </a:extLst>
          </p:cNvPr>
          <p:cNvSpPr/>
          <p:nvPr/>
        </p:nvSpPr>
        <p:spPr>
          <a:xfrm>
            <a:off x="4320763" y="5034351"/>
            <a:ext cx="133630" cy="122376"/>
          </a:xfrm>
          <a:prstGeom prst="ellipse">
            <a:avLst/>
          </a:prstGeom>
          <a:solidFill>
            <a:schemeClr val="tx1"/>
          </a:solidFill>
          <a:ln>
            <a:solidFill>
              <a:schemeClr val="tx1">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Arrow: Up-Down 19">
            <a:extLst>
              <a:ext uri="{FF2B5EF4-FFF2-40B4-BE49-F238E27FC236}">
                <a16:creationId xmlns:a16="http://schemas.microsoft.com/office/drawing/2014/main" id="{0C5B3917-5B90-95F9-008E-283AC4C9B9BA}"/>
              </a:ext>
            </a:extLst>
          </p:cNvPr>
          <p:cNvSpPr/>
          <p:nvPr/>
        </p:nvSpPr>
        <p:spPr>
          <a:xfrm>
            <a:off x="4351832" y="4484435"/>
            <a:ext cx="61410" cy="477689"/>
          </a:xfrm>
          <a:prstGeom prst="upDownArrow">
            <a:avLst/>
          </a:prstGeom>
          <a:solidFill>
            <a:schemeClr val="tx2">
              <a:lumMod val="75000"/>
            </a:schemeClr>
          </a:solidFill>
          <a:ln>
            <a:solidFill>
              <a:schemeClr val="tx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1" name="Straight Connector 30">
            <a:extLst>
              <a:ext uri="{FF2B5EF4-FFF2-40B4-BE49-F238E27FC236}">
                <a16:creationId xmlns:a16="http://schemas.microsoft.com/office/drawing/2014/main" id="{E7F90EBF-45CD-7833-FF68-C00591749F8E}"/>
              </a:ext>
            </a:extLst>
          </p:cNvPr>
          <p:cNvCxnSpPr>
            <a:cxnSpLocks/>
          </p:cNvCxnSpPr>
          <p:nvPr/>
        </p:nvCxnSpPr>
        <p:spPr>
          <a:xfrm>
            <a:off x="5520520" y="4188799"/>
            <a:ext cx="0" cy="569004"/>
          </a:xfrm>
          <a:prstGeom prst="line">
            <a:avLst/>
          </a:prstGeom>
        </p:spPr>
        <p:style>
          <a:lnRef idx="2">
            <a:schemeClr val="dk1"/>
          </a:lnRef>
          <a:fillRef idx="0">
            <a:schemeClr val="dk1"/>
          </a:fillRef>
          <a:effectRef idx="1">
            <a:schemeClr val="dk1"/>
          </a:effectRef>
          <a:fontRef idx="minor">
            <a:schemeClr val="tx1"/>
          </a:fontRef>
        </p:style>
      </p:cxnSp>
      <p:cxnSp>
        <p:nvCxnSpPr>
          <p:cNvPr id="33" name="Straight Arrow Connector 32">
            <a:extLst>
              <a:ext uri="{FF2B5EF4-FFF2-40B4-BE49-F238E27FC236}">
                <a16:creationId xmlns:a16="http://schemas.microsoft.com/office/drawing/2014/main" id="{06AC47E0-57E6-4FCF-499B-00E5F75C3A95}"/>
              </a:ext>
            </a:extLst>
          </p:cNvPr>
          <p:cNvCxnSpPr>
            <a:cxnSpLocks/>
          </p:cNvCxnSpPr>
          <p:nvPr/>
        </p:nvCxnSpPr>
        <p:spPr>
          <a:xfrm flipH="1">
            <a:off x="4921624" y="4757803"/>
            <a:ext cx="598896"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37" name="Rectangle 36">
            <a:extLst>
              <a:ext uri="{FF2B5EF4-FFF2-40B4-BE49-F238E27FC236}">
                <a16:creationId xmlns:a16="http://schemas.microsoft.com/office/drawing/2014/main" id="{1E5B3627-EFED-B19E-A548-DD00D691D037}"/>
              </a:ext>
            </a:extLst>
          </p:cNvPr>
          <p:cNvSpPr/>
          <p:nvPr/>
        </p:nvSpPr>
        <p:spPr>
          <a:xfrm>
            <a:off x="4654185" y="5083278"/>
            <a:ext cx="620306" cy="14689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0" name="Picture 39">
            <a:extLst>
              <a:ext uri="{FF2B5EF4-FFF2-40B4-BE49-F238E27FC236}">
                <a16:creationId xmlns:a16="http://schemas.microsoft.com/office/drawing/2014/main" id="{4738BFBE-B7D8-F0E2-1A6C-83102F4AD4B0}"/>
              </a:ext>
            </a:extLst>
          </p:cNvPr>
          <p:cNvPicPr>
            <a:picLocks noChangeAspect="1"/>
          </p:cNvPicPr>
          <p:nvPr/>
        </p:nvPicPr>
        <p:blipFill>
          <a:blip r:embed="rId13">
            <a:extLst>
              <a:ext uri="{28A0092B-C50C-407E-A947-70E740481C1C}">
                <a14:useLocalDpi xmlns:a14="http://schemas.microsoft.com/office/drawing/2010/main" val="0"/>
              </a:ext>
            </a:extLst>
          </a:blip>
          <a:srcRect r="23102"/>
          <a:stretch/>
        </p:blipFill>
        <p:spPr>
          <a:xfrm>
            <a:off x="6608415" y="3981203"/>
            <a:ext cx="3993384" cy="2505188"/>
          </a:xfrm>
          <a:prstGeom prst="rect">
            <a:avLst/>
          </a:prstGeom>
        </p:spPr>
      </p:pic>
      <p:sp>
        <p:nvSpPr>
          <p:cNvPr id="41" name="Rectangle 40">
            <a:extLst>
              <a:ext uri="{FF2B5EF4-FFF2-40B4-BE49-F238E27FC236}">
                <a16:creationId xmlns:a16="http://schemas.microsoft.com/office/drawing/2014/main" id="{1FBE5FC3-DD7C-88A7-3FB4-6ED7EAF27FEC}"/>
              </a:ext>
            </a:extLst>
          </p:cNvPr>
          <p:cNvSpPr/>
          <p:nvPr/>
        </p:nvSpPr>
        <p:spPr>
          <a:xfrm>
            <a:off x="9457395" y="4294497"/>
            <a:ext cx="1536905" cy="52483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2" name="Arrow: Curved Right 41">
            <a:extLst>
              <a:ext uri="{FF2B5EF4-FFF2-40B4-BE49-F238E27FC236}">
                <a16:creationId xmlns:a16="http://schemas.microsoft.com/office/drawing/2014/main" id="{43E7324D-A920-D802-5921-4F62B6C49179}"/>
              </a:ext>
            </a:extLst>
          </p:cNvPr>
          <p:cNvSpPr/>
          <p:nvPr/>
        </p:nvSpPr>
        <p:spPr>
          <a:xfrm rot="10800000">
            <a:off x="9278670" y="4429945"/>
            <a:ext cx="131974" cy="1004436"/>
          </a:xfrm>
          <a:prstGeom prst="curvedRightArrow">
            <a:avLst>
              <a:gd name="adj1" fmla="val 0"/>
              <a:gd name="adj2" fmla="val 50000"/>
              <a:gd name="adj3" fmla="val 25000"/>
            </a:avLst>
          </a:prstGeom>
          <a:solidFill>
            <a:schemeClr val="tx2">
              <a:lumMod val="75000"/>
            </a:schemeClr>
          </a:solidFill>
          <a:ln>
            <a:solidFill>
              <a:schemeClr val="tx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cxnSp>
        <p:nvCxnSpPr>
          <p:cNvPr id="49" name="Connector: Elbow 48">
            <a:extLst>
              <a:ext uri="{FF2B5EF4-FFF2-40B4-BE49-F238E27FC236}">
                <a16:creationId xmlns:a16="http://schemas.microsoft.com/office/drawing/2014/main" id="{0836558C-7EDC-4332-EBCF-0A18235383F0}"/>
              </a:ext>
            </a:extLst>
          </p:cNvPr>
          <p:cNvCxnSpPr>
            <a:cxnSpLocks/>
            <a:stCxn id="12" idx="3"/>
          </p:cNvCxnSpPr>
          <p:nvPr/>
        </p:nvCxnSpPr>
        <p:spPr>
          <a:xfrm flipH="1">
            <a:off x="9471520" y="3542982"/>
            <a:ext cx="625809" cy="1355290"/>
          </a:xfrm>
          <a:prstGeom prst="bentConnector4">
            <a:avLst>
              <a:gd name="adj1" fmla="val -36529"/>
              <a:gd name="adj2" fmla="val 100079"/>
            </a:avLst>
          </a:prstGeom>
          <a:ln>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41505337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754528-E966-0A8F-0F8C-A8A23230054A}"/>
            </a:ext>
          </a:extLst>
        </p:cNvPr>
        <p:cNvGrpSpPr/>
        <p:nvPr/>
      </p:nvGrpSpPr>
      <p:grpSpPr>
        <a:xfrm>
          <a:off x="0" y="0"/>
          <a:ext cx="0" cy="0"/>
          <a:chOff x="0" y="0"/>
          <a:chExt cx="0" cy="0"/>
        </a:xfrm>
      </p:grpSpPr>
      <p:sp>
        <p:nvSpPr>
          <p:cNvPr id="3" name="Rectangle 3">
            <a:extLst>
              <a:ext uri="{FF2B5EF4-FFF2-40B4-BE49-F238E27FC236}">
                <a16:creationId xmlns:a16="http://schemas.microsoft.com/office/drawing/2014/main" id="{3F2A087A-5559-0EFE-5072-980507B1FC3F}"/>
              </a:ext>
            </a:extLst>
          </p:cNvPr>
          <p:cNvSpPr>
            <a:spLocks noChangeArrowheads="1"/>
          </p:cNvSpPr>
          <p:nvPr/>
        </p:nvSpPr>
        <p:spPr bwMode="auto">
          <a:xfrm>
            <a:off x="-216122" y="1350413"/>
            <a:ext cx="12624243" cy="29392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ts val="600"/>
              </a:spcAft>
              <a:buClrTx/>
              <a:buSzTx/>
              <a:buFontTx/>
              <a:buNone/>
              <a:tabLst/>
            </a:pPr>
            <a:r>
              <a:rPr kumimoji="0" lang="en-US" altLang="en-US" sz="2400" b="1" i="0" u="none" strike="noStrike" cap="none" normalizeH="0" baseline="0" dirty="0">
                <a:ln>
                  <a:noFill/>
                </a:ln>
                <a:solidFill>
                  <a:schemeClr val="tx1"/>
                </a:solidFill>
                <a:effectLst/>
                <a:latin typeface="+mj-lt"/>
              </a:rPr>
              <a:t>Mapping precipitation extremes for pluvial flood risk management in the Sirba river basin, Burkina Faso</a:t>
            </a:r>
          </a:p>
          <a:p>
            <a:pPr marL="0" marR="0" lvl="0" indent="0" algn="ctr" defTabSz="914400" rtl="0" eaLnBrk="0" fontAlgn="base" latinLnBrk="0" hangingPunct="0">
              <a:lnSpc>
                <a:spcPct val="100000"/>
              </a:lnSpc>
              <a:spcBef>
                <a:spcPct val="0"/>
              </a:spcBef>
              <a:spcAft>
                <a:spcPts val="600"/>
              </a:spcAft>
              <a:buClrTx/>
              <a:buSzTx/>
              <a:buFontTx/>
              <a:buNone/>
              <a:tabLst/>
            </a:pPr>
            <a:r>
              <a:rPr lang="en-US" altLang="en-US" dirty="0">
                <a:latin typeface="+mj-lt"/>
              </a:rPr>
              <a:t>Francesco Saretto¹ and Daniele Ganora¹</a:t>
            </a:r>
          </a:p>
          <a:p>
            <a:pPr algn="ctr" eaLnBrk="0" fontAlgn="base" hangingPunct="0">
              <a:spcBef>
                <a:spcPct val="0"/>
              </a:spcBef>
              <a:spcAft>
                <a:spcPts val="600"/>
              </a:spcAft>
            </a:pPr>
            <a:r>
              <a:rPr lang="en-GB" sz="1600" i="1" dirty="0">
                <a:latin typeface="+mj-lt"/>
              </a:rPr>
              <a:t>¹</a:t>
            </a:r>
            <a:r>
              <a:rPr lang="en-GB" sz="1600" b="0" i="1" dirty="0">
                <a:effectLst/>
                <a:latin typeface="+mj-lt"/>
              </a:rPr>
              <a:t>Department of Environmental, Land and Infrastructure Engineering, </a:t>
            </a:r>
            <a:r>
              <a:rPr lang="en-GB" sz="1600" b="0" i="1" dirty="0" err="1">
                <a:effectLst/>
                <a:latin typeface="+mj-lt"/>
              </a:rPr>
              <a:t>Politecnico</a:t>
            </a:r>
            <a:r>
              <a:rPr lang="en-GB" sz="1600" b="0" i="1" dirty="0">
                <a:effectLst/>
                <a:latin typeface="+mj-lt"/>
              </a:rPr>
              <a:t> di Torino, Corso Duca </a:t>
            </a:r>
            <a:r>
              <a:rPr lang="en-GB" sz="1600" b="0" i="1" dirty="0" err="1">
                <a:effectLst/>
                <a:latin typeface="+mj-lt"/>
              </a:rPr>
              <a:t>degli</a:t>
            </a:r>
            <a:r>
              <a:rPr lang="en-GB" sz="1600" b="0" i="1" dirty="0">
                <a:effectLst/>
                <a:latin typeface="+mj-lt"/>
              </a:rPr>
              <a:t> Abruzzi 24, 10129 Turin, Italy. francesco.saretto@polito.it</a:t>
            </a:r>
          </a:p>
          <a:p>
            <a:pPr marL="0" marR="0" lvl="0" indent="0" algn="ctr" defTabSz="914400" rtl="0" eaLnBrk="0" fontAlgn="base" latinLnBrk="0" hangingPunct="0">
              <a:lnSpc>
                <a:spcPct val="100000"/>
              </a:lnSpc>
              <a:spcBef>
                <a:spcPct val="0"/>
              </a:spcBef>
              <a:spcAft>
                <a:spcPts val="600"/>
              </a:spcAft>
              <a:buClrTx/>
              <a:buSzTx/>
              <a:buFontTx/>
              <a:buNone/>
              <a:tabLst/>
            </a:pPr>
            <a:endParaRPr lang="en-US" altLang="en-US" dirty="0">
              <a:latin typeface="+mj-lt"/>
            </a:endParaRPr>
          </a:p>
          <a:p>
            <a:pPr marL="0" marR="0" lvl="0" indent="0" algn="ctr" defTabSz="914400" rtl="0" eaLnBrk="0" fontAlgn="base" latinLnBrk="0" hangingPunct="0">
              <a:lnSpc>
                <a:spcPct val="100000"/>
              </a:lnSpc>
              <a:spcBef>
                <a:spcPct val="0"/>
              </a:spcBef>
              <a:spcAft>
                <a:spcPts val="600"/>
              </a:spcAft>
              <a:buClrTx/>
              <a:buSzTx/>
              <a:buFontTx/>
              <a:buNone/>
              <a:tabLst/>
            </a:pPr>
            <a:endParaRPr lang="en-US" altLang="en-US" sz="2000" dirty="0">
              <a:latin typeface="+mj-lt"/>
            </a:endParaRPr>
          </a:p>
          <a:p>
            <a:pPr marL="0" marR="0" lvl="0" indent="0" algn="ctr" defTabSz="914400" rtl="0" eaLnBrk="0" fontAlgn="base" latinLnBrk="0" hangingPunct="0">
              <a:lnSpc>
                <a:spcPct val="100000"/>
              </a:lnSpc>
              <a:spcBef>
                <a:spcPct val="0"/>
              </a:spcBef>
              <a:spcAft>
                <a:spcPts val="600"/>
              </a:spcAft>
              <a:buClrTx/>
              <a:buSzTx/>
              <a:buFontTx/>
              <a:buNone/>
              <a:tabLst/>
            </a:pPr>
            <a:r>
              <a:rPr lang="en-US" altLang="en-US" sz="2000" b="1" dirty="0">
                <a:latin typeface="+mj-lt"/>
              </a:rPr>
              <a:t>Summary</a:t>
            </a:r>
            <a:endParaRPr lang="en-GB" altLang="en-US" sz="2000" b="1" dirty="0">
              <a:latin typeface="+mj-lt"/>
            </a:endParaRPr>
          </a:p>
        </p:txBody>
      </p:sp>
      <p:pic>
        <p:nvPicPr>
          <p:cNvPr id="4" name="Graphic 3">
            <a:extLst>
              <a:ext uri="{FF2B5EF4-FFF2-40B4-BE49-F238E27FC236}">
                <a16:creationId xmlns:a16="http://schemas.microsoft.com/office/drawing/2014/main" id="{14245592-C69E-06AF-552C-0E795EEC85B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54334" y="4573458"/>
            <a:ext cx="2922174" cy="761303"/>
          </a:xfrm>
          <a:prstGeom prst="rect">
            <a:avLst/>
          </a:prstGeom>
        </p:spPr>
      </p:pic>
      <p:pic>
        <p:nvPicPr>
          <p:cNvPr id="5" name="Immagine 6" descr="Immagine che contiene Oggetto astronomico, oscurità, Evento celeste, nero&#10;&#10;Descrizione generata automaticamente">
            <a:extLst>
              <a:ext uri="{FF2B5EF4-FFF2-40B4-BE49-F238E27FC236}">
                <a16:creationId xmlns:a16="http://schemas.microsoft.com/office/drawing/2014/main" id="{371870F7-32D6-9B81-3CC4-0CA54CFB65D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98197" y="4573459"/>
            <a:ext cx="1727866" cy="761302"/>
          </a:xfrm>
          <a:prstGeom prst="rect">
            <a:avLst/>
          </a:prstGeom>
        </p:spPr>
      </p:pic>
      <p:pic>
        <p:nvPicPr>
          <p:cNvPr id="6" name="Picture 5" descr="A screen shot of a computer&#10;&#10;AI-generated content may be incorrect.">
            <a:extLst>
              <a:ext uri="{FF2B5EF4-FFF2-40B4-BE49-F238E27FC236}">
                <a16:creationId xmlns:a16="http://schemas.microsoft.com/office/drawing/2014/main" id="{79A990BA-E3DE-4876-C6A5-71CFB666C068}"/>
              </a:ext>
            </a:extLst>
          </p:cNvPr>
          <p:cNvPicPr>
            <a:picLocks noChangeAspect="1"/>
          </p:cNvPicPr>
          <p:nvPr/>
        </p:nvPicPr>
        <p:blipFill>
          <a:blip r:embed="rId5">
            <a:extLst>
              <a:ext uri="{28A0092B-C50C-407E-A947-70E740481C1C}">
                <a14:useLocalDpi xmlns:a14="http://schemas.microsoft.com/office/drawing/2010/main" val="0"/>
              </a:ext>
            </a:extLst>
          </a:blip>
          <a:srcRect r="44152" b="-1599"/>
          <a:stretch/>
        </p:blipFill>
        <p:spPr>
          <a:xfrm>
            <a:off x="9626661" y="4566685"/>
            <a:ext cx="2043267" cy="761303"/>
          </a:xfrm>
          <a:prstGeom prst="rect">
            <a:avLst/>
          </a:prstGeom>
        </p:spPr>
      </p:pic>
    </p:spTree>
    <p:extLst>
      <p:ext uri="{BB962C8B-B14F-4D97-AF65-F5344CB8AC3E}">
        <p14:creationId xmlns:p14="http://schemas.microsoft.com/office/powerpoint/2010/main" val="3372221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B809EA-BB32-67A4-64B2-A4AFD51DE837}"/>
            </a:ext>
          </a:extLst>
        </p:cNvPr>
        <p:cNvGrpSpPr/>
        <p:nvPr/>
      </p:nvGrpSpPr>
      <p:grpSpPr>
        <a:xfrm>
          <a:off x="0" y="0"/>
          <a:ext cx="0" cy="0"/>
          <a:chOff x="0" y="0"/>
          <a:chExt cx="0" cy="0"/>
        </a:xfrm>
      </p:grpSpPr>
      <p:sp>
        <p:nvSpPr>
          <p:cNvPr id="10" name="Rectangle 3">
            <a:extLst>
              <a:ext uri="{FF2B5EF4-FFF2-40B4-BE49-F238E27FC236}">
                <a16:creationId xmlns:a16="http://schemas.microsoft.com/office/drawing/2014/main" id="{F18B4D0D-E81A-0E23-ED40-830576BEB195}"/>
              </a:ext>
            </a:extLst>
          </p:cNvPr>
          <p:cNvSpPr>
            <a:spLocks noChangeArrowheads="1"/>
          </p:cNvSpPr>
          <p:nvPr/>
        </p:nvSpPr>
        <p:spPr bwMode="auto">
          <a:xfrm>
            <a:off x="1513561" y="759"/>
            <a:ext cx="9104593" cy="6309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ts val="600"/>
              </a:spcAft>
              <a:buClrTx/>
              <a:buSzTx/>
              <a:buFontTx/>
              <a:buNone/>
              <a:tabLst/>
            </a:pPr>
            <a:r>
              <a:rPr kumimoji="0" lang="en-US" altLang="en-US" sz="1600" b="1" i="0" u="none" strike="noStrike" cap="none" normalizeH="0" baseline="0" dirty="0">
                <a:ln>
                  <a:noFill/>
                </a:ln>
                <a:solidFill>
                  <a:schemeClr val="tx1"/>
                </a:solidFill>
                <a:effectLst/>
                <a:latin typeface="+mj-lt"/>
              </a:rPr>
              <a:t>Mapping precipitation extremes for pluvial flood risk management in the Sirba river basin, Burkina Faso</a:t>
            </a:r>
          </a:p>
          <a:p>
            <a:pPr marL="0" marR="0" lvl="0" indent="0" algn="ctr" defTabSz="914400" rtl="0" eaLnBrk="0" fontAlgn="base" latinLnBrk="0" hangingPunct="0">
              <a:lnSpc>
                <a:spcPct val="100000"/>
              </a:lnSpc>
              <a:spcBef>
                <a:spcPct val="0"/>
              </a:spcBef>
              <a:spcAft>
                <a:spcPts val="600"/>
              </a:spcAft>
              <a:buClrTx/>
              <a:buSzTx/>
              <a:buFontTx/>
              <a:buNone/>
              <a:tabLst/>
            </a:pPr>
            <a:r>
              <a:rPr lang="en-US" altLang="en-US" sz="1400" dirty="0">
                <a:latin typeface="+mj-lt"/>
              </a:rPr>
              <a:t>Francesco Saretto¹ and Daniele Ganora¹</a:t>
            </a:r>
            <a:endParaRPr lang="en-GB" altLang="en-US" sz="1400" dirty="0">
              <a:latin typeface="+mj-lt"/>
            </a:endParaRPr>
          </a:p>
        </p:txBody>
      </p:sp>
      <p:sp>
        <p:nvSpPr>
          <p:cNvPr id="12" name="TextBox 11">
            <a:extLst>
              <a:ext uri="{FF2B5EF4-FFF2-40B4-BE49-F238E27FC236}">
                <a16:creationId xmlns:a16="http://schemas.microsoft.com/office/drawing/2014/main" id="{32F3F271-7A94-CE60-1A0A-B392623CC790}"/>
              </a:ext>
            </a:extLst>
          </p:cNvPr>
          <p:cNvSpPr txBox="1"/>
          <p:nvPr/>
        </p:nvSpPr>
        <p:spPr>
          <a:xfrm>
            <a:off x="1648939" y="615864"/>
            <a:ext cx="8819685" cy="246221"/>
          </a:xfrm>
          <a:prstGeom prst="rect">
            <a:avLst/>
          </a:prstGeom>
          <a:noFill/>
        </p:spPr>
        <p:txBody>
          <a:bodyPr wrap="square" rtlCol="0">
            <a:spAutoFit/>
          </a:bodyPr>
          <a:lstStyle/>
          <a:p>
            <a:pPr algn="ctr"/>
            <a:r>
              <a:rPr lang="en-GB" sz="1000" i="1" dirty="0">
                <a:latin typeface="+mj-lt"/>
              </a:rPr>
              <a:t>¹</a:t>
            </a:r>
            <a:r>
              <a:rPr lang="en-GB" sz="1000" b="0" i="1" dirty="0">
                <a:effectLst/>
                <a:latin typeface="+mj-lt"/>
              </a:rPr>
              <a:t>Department of Environmental, Land and Infrastructure Engineering, </a:t>
            </a:r>
            <a:r>
              <a:rPr lang="en-GB" sz="1000" b="0" i="1" dirty="0" err="1">
                <a:effectLst/>
                <a:latin typeface="+mj-lt"/>
              </a:rPr>
              <a:t>Politecnico</a:t>
            </a:r>
            <a:r>
              <a:rPr lang="en-GB" sz="1000" b="0" i="1" dirty="0">
                <a:effectLst/>
                <a:latin typeface="+mj-lt"/>
              </a:rPr>
              <a:t> di Torino, Corso Duca </a:t>
            </a:r>
            <a:r>
              <a:rPr lang="en-GB" sz="1000" b="0" i="1" dirty="0" err="1">
                <a:effectLst/>
                <a:latin typeface="+mj-lt"/>
              </a:rPr>
              <a:t>degli</a:t>
            </a:r>
            <a:r>
              <a:rPr lang="en-GB" sz="1000" b="0" i="1" dirty="0">
                <a:effectLst/>
                <a:latin typeface="+mj-lt"/>
              </a:rPr>
              <a:t> Abruzzi 24, 10129 Turin, Italy. francesco.saretto@polito.it</a:t>
            </a:r>
          </a:p>
        </p:txBody>
      </p:sp>
      <p:pic>
        <p:nvPicPr>
          <p:cNvPr id="17" name="Immagine 6" descr="Immagine che contiene Oggetto astronomico, oscurità, Evento celeste, nero&#10;&#10;Descrizione generata automaticamente">
            <a:extLst>
              <a:ext uri="{FF2B5EF4-FFF2-40B4-BE49-F238E27FC236}">
                <a16:creationId xmlns:a16="http://schemas.microsoft.com/office/drawing/2014/main" id="{F380341A-1CA4-4F2E-ADF1-4E965201047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7003" y="267511"/>
            <a:ext cx="1370080" cy="603660"/>
          </a:xfrm>
          <a:prstGeom prst="rect">
            <a:avLst/>
          </a:prstGeom>
        </p:spPr>
      </p:pic>
      <p:pic>
        <p:nvPicPr>
          <p:cNvPr id="18" name="Picture 17" descr="A screen shot of a computer&#10;&#10;AI-generated content may be incorrect.">
            <a:extLst>
              <a:ext uri="{FF2B5EF4-FFF2-40B4-BE49-F238E27FC236}">
                <a16:creationId xmlns:a16="http://schemas.microsoft.com/office/drawing/2014/main" id="{4727602E-05D1-17B7-1625-C44D5A962678}"/>
              </a:ext>
            </a:extLst>
          </p:cNvPr>
          <p:cNvPicPr>
            <a:picLocks noChangeAspect="1"/>
          </p:cNvPicPr>
          <p:nvPr/>
        </p:nvPicPr>
        <p:blipFill>
          <a:blip r:embed="rId3">
            <a:extLst>
              <a:ext uri="{28A0092B-C50C-407E-A947-70E740481C1C}">
                <a14:useLocalDpi xmlns:a14="http://schemas.microsoft.com/office/drawing/2010/main" val="0"/>
              </a:ext>
            </a:extLst>
          </a:blip>
          <a:srcRect r="44152" b="-1599"/>
          <a:stretch/>
        </p:blipFill>
        <p:spPr>
          <a:xfrm>
            <a:off x="10308092" y="290813"/>
            <a:ext cx="1536905" cy="572637"/>
          </a:xfrm>
          <a:prstGeom prst="rect">
            <a:avLst/>
          </a:prstGeom>
        </p:spPr>
      </p:pic>
      <p:cxnSp>
        <p:nvCxnSpPr>
          <p:cNvPr id="21" name="Straight Connector 20">
            <a:extLst>
              <a:ext uri="{FF2B5EF4-FFF2-40B4-BE49-F238E27FC236}">
                <a16:creationId xmlns:a16="http://schemas.microsoft.com/office/drawing/2014/main" id="{3656F64E-F578-7482-54E3-01EC5CC1F15A}"/>
              </a:ext>
            </a:extLst>
          </p:cNvPr>
          <p:cNvCxnSpPr>
            <a:cxnSpLocks/>
          </p:cNvCxnSpPr>
          <p:nvPr/>
        </p:nvCxnSpPr>
        <p:spPr>
          <a:xfrm>
            <a:off x="2421536" y="863214"/>
            <a:ext cx="7715983" cy="0"/>
          </a:xfrm>
          <a:prstGeom prst="line">
            <a:avLst/>
          </a:prstGeom>
          <a:ln w="12700"/>
        </p:spPr>
        <p:style>
          <a:lnRef idx="2">
            <a:schemeClr val="dk1"/>
          </a:lnRef>
          <a:fillRef idx="0">
            <a:schemeClr val="dk1"/>
          </a:fillRef>
          <a:effectRef idx="1">
            <a:schemeClr val="dk1"/>
          </a:effectRef>
          <a:fontRef idx="minor">
            <a:schemeClr val="tx1"/>
          </a:fontRef>
        </p:style>
      </p:cxnSp>
      <p:pic>
        <p:nvPicPr>
          <p:cNvPr id="29" name="Picture 28" descr="A map of a river&#10;&#10;AI-generated content may be incorrect.">
            <a:extLst>
              <a:ext uri="{FF2B5EF4-FFF2-40B4-BE49-F238E27FC236}">
                <a16:creationId xmlns:a16="http://schemas.microsoft.com/office/drawing/2014/main" id="{21FA6723-0932-A661-2645-DDAC6B711EF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11203" y="1117164"/>
            <a:ext cx="3718387" cy="2629484"/>
          </a:xfrm>
          <a:prstGeom prst="rect">
            <a:avLst/>
          </a:prstGeom>
          <a:ln w="12700">
            <a:solidFill>
              <a:schemeClr val="tx1"/>
            </a:solidFill>
          </a:ln>
        </p:spPr>
      </p:pic>
      <p:pic>
        <p:nvPicPr>
          <p:cNvPr id="33" name="Picture 32" descr="A map of a region&#10;&#10;AI-generated content may be incorrect.">
            <a:extLst>
              <a:ext uri="{FF2B5EF4-FFF2-40B4-BE49-F238E27FC236}">
                <a16:creationId xmlns:a16="http://schemas.microsoft.com/office/drawing/2014/main" id="{B27E1891-1951-303E-CEEA-5B218CE4C40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26442" y="2663093"/>
            <a:ext cx="1003148" cy="709383"/>
          </a:xfrm>
          <a:prstGeom prst="rect">
            <a:avLst/>
          </a:prstGeom>
          <a:ln>
            <a:solidFill>
              <a:schemeClr val="tx1"/>
            </a:solidFill>
          </a:ln>
        </p:spPr>
      </p:pic>
      <p:sp>
        <p:nvSpPr>
          <p:cNvPr id="35" name="TextBox 34">
            <a:extLst>
              <a:ext uri="{FF2B5EF4-FFF2-40B4-BE49-F238E27FC236}">
                <a16:creationId xmlns:a16="http://schemas.microsoft.com/office/drawing/2014/main" id="{D9CC78A1-9033-8CB6-D726-515D7F0EC515}"/>
              </a:ext>
            </a:extLst>
          </p:cNvPr>
          <p:cNvSpPr txBox="1"/>
          <p:nvPr/>
        </p:nvSpPr>
        <p:spPr>
          <a:xfrm>
            <a:off x="2216791" y="875442"/>
            <a:ext cx="3602783" cy="276999"/>
          </a:xfrm>
          <a:prstGeom prst="rect">
            <a:avLst/>
          </a:prstGeom>
          <a:noFill/>
        </p:spPr>
        <p:txBody>
          <a:bodyPr wrap="square" rtlCol="0">
            <a:spAutoFit/>
          </a:bodyPr>
          <a:lstStyle/>
          <a:p>
            <a:pPr algn="ctr"/>
            <a:r>
              <a:rPr lang="en-GB" sz="1200" b="1" dirty="0">
                <a:latin typeface="+mj-lt"/>
              </a:rPr>
              <a:t> Daily Point Rainfall Measurements</a:t>
            </a:r>
          </a:p>
        </p:txBody>
      </p:sp>
      <p:pic>
        <p:nvPicPr>
          <p:cNvPr id="37" name="Picture 36" descr="A map of a river&#10;&#10;AI-generated content may be incorrect.">
            <a:extLst>
              <a:ext uri="{FF2B5EF4-FFF2-40B4-BE49-F238E27FC236}">
                <a16:creationId xmlns:a16="http://schemas.microsoft.com/office/drawing/2014/main" id="{4101860C-69C4-7EE7-8751-7950249EF30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00258" y="1110699"/>
            <a:ext cx="3715657" cy="2627554"/>
          </a:xfrm>
          <a:prstGeom prst="rect">
            <a:avLst/>
          </a:prstGeom>
          <a:ln w="12700">
            <a:solidFill>
              <a:schemeClr val="tx1"/>
            </a:solidFill>
          </a:ln>
        </p:spPr>
      </p:pic>
      <p:sp>
        <p:nvSpPr>
          <p:cNvPr id="38" name="TextBox 37">
            <a:extLst>
              <a:ext uri="{FF2B5EF4-FFF2-40B4-BE49-F238E27FC236}">
                <a16:creationId xmlns:a16="http://schemas.microsoft.com/office/drawing/2014/main" id="{994B2391-6593-0BE8-7E37-799D5CCC3380}"/>
              </a:ext>
            </a:extLst>
          </p:cNvPr>
          <p:cNvSpPr txBox="1"/>
          <p:nvPr/>
        </p:nvSpPr>
        <p:spPr>
          <a:xfrm>
            <a:off x="6799163" y="851104"/>
            <a:ext cx="2529340" cy="307777"/>
          </a:xfrm>
          <a:prstGeom prst="rect">
            <a:avLst/>
          </a:prstGeom>
          <a:noFill/>
        </p:spPr>
        <p:txBody>
          <a:bodyPr wrap="square" rtlCol="0">
            <a:spAutoFit/>
          </a:bodyPr>
          <a:lstStyle/>
          <a:p>
            <a:pPr algn="ctr"/>
            <a:r>
              <a:rPr lang="en-GB" sz="1400" b="1" dirty="0">
                <a:latin typeface="+mj-lt"/>
              </a:rPr>
              <a:t> </a:t>
            </a:r>
            <a:r>
              <a:rPr lang="en-GB" sz="1200" b="1" dirty="0">
                <a:latin typeface="+mj-lt"/>
              </a:rPr>
              <a:t>Gridded Sub-Daily Extremes</a:t>
            </a:r>
          </a:p>
        </p:txBody>
      </p:sp>
      <p:sp>
        <p:nvSpPr>
          <p:cNvPr id="39" name="Arrow: Right 38">
            <a:extLst>
              <a:ext uri="{FF2B5EF4-FFF2-40B4-BE49-F238E27FC236}">
                <a16:creationId xmlns:a16="http://schemas.microsoft.com/office/drawing/2014/main" id="{AEF6AD08-09B1-DF82-DD3A-CBAA22ED3A38}"/>
              </a:ext>
            </a:extLst>
          </p:cNvPr>
          <p:cNvSpPr/>
          <p:nvPr/>
        </p:nvSpPr>
        <p:spPr>
          <a:xfrm>
            <a:off x="5923443" y="2322632"/>
            <a:ext cx="284827" cy="191076"/>
          </a:xfrm>
          <a:prstGeom prst="right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dirty="0"/>
          </a:p>
        </p:txBody>
      </p:sp>
      <p:sp>
        <p:nvSpPr>
          <p:cNvPr id="43" name="TextBox 42">
            <a:extLst>
              <a:ext uri="{FF2B5EF4-FFF2-40B4-BE49-F238E27FC236}">
                <a16:creationId xmlns:a16="http://schemas.microsoft.com/office/drawing/2014/main" id="{09FF7277-3DD2-8D6C-BFD3-DA1828FD8E67}"/>
              </a:ext>
            </a:extLst>
          </p:cNvPr>
          <p:cNvSpPr txBox="1"/>
          <p:nvPr/>
        </p:nvSpPr>
        <p:spPr>
          <a:xfrm>
            <a:off x="120759" y="3833256"/>
            <a:ext cx="3899338" cy="307777"/>
          </a:xfrm>
          <a:prstGeom prst="rect">
            <a:avLst/>
          </a:prstGeom>
          <a:noFill/>
        </p:spPr>
        <p:txBody>
          <a:bodyPr wrap="square" rtlCol="0">
            <a:spAutoFit/>
          </a:bodyPr>
          <a:lstStyle/>
          <a:p>
            <a:pPr algn="ctr"/>
            <a:r>
              <a:rPr lang="en-GB" sz="1400" b="1" dirty="0">
                <a:solidFill>
                  <a:schemeClr val="bg2"/>
                </a:solidFill>
                <a:latin typeface="+mj-lt"/>
              </a:rPr>
              <a:t> 1. Gridded products evaluation</a:t>
            </a:r>
          </a:p>
        </p:txBody>
      </p:sp>
      <p:cxnSp>
        <p:nvCxnSpPr>
          <p:cNvPr id="44" name="Straight Connector 43">
            <a:extLst>
              <a:ext uri="{FF2B5EF4-FFF2-40B4-BE49-F238E27FC236}">
                <a16:creationId xmlns:a16="http://schemas.microsoft.com/office/drawing/2014/main" id="{F3F8707F-DB4F-DF99-0D27-FF4220C3DEE3}"/>
              </a:ext>
            </a:extLst>
          </p:cNvPr>
          <p:cNvCxnSpPr>
            <a:cxnSpLocks/>
          </p:cNvCxnSpPr>
          <p:nvPr/>
        </p:nvCxnSpPr>
        <p:spPr>
          <a:xfrm>
            <a:off x="894422" y="4141033"/>
            <a:ext cx="2406869" cy="0"/>
          </a:xfrm>
          <a:prstGeom prst="line">
            <a:avLst/>
          </a:prstGeom>
          <a:ln w="12700"/>
        </p:spPr>
        <p:style>
          <a:lnRef idx="2">
            <a:schemeClr val="dk1"/>
          </a:lnRef>
          <a:fillRef idx="0">
            <a:schemeClr val="dk1"/>
          </a:fillRef>
          <a:effectRef idx="1">
            <a:schemeClr val="dk1"/>
          </a:effectRef>
          <a:fontRef idx="minor">
            <a:schemeClr val="tx1"/>
          </a:fontRef>
        </p:style>
      </p:cxnSp>
      <p:sp>
        <p:nvSpPr>
          <p:cNvPr id="47" name="TextBox 46">
            <a:extLst>
              <a:ext uri="{FF2B5EF4-FFF2-40B4-BE49-F238E27FC236}">
                <a16:creationId xmlns:a16="http://schemas.microsoft.com/office/drawing/2014/main" id="{9B6A3ED9-DE5D-90F6-A67D-838B21BE962C}"/>
              </a:ext>
            </a:extLst>
          </p:cNvPr>
          <p:cNvSpPr txBox="1"/>
          <p:nvPr/>
        </p:nvSpPr>
        <p:spPr>
          <a:xfrm>
            <a:off x="4092296" y="3830347"/>
            <a:ext cx="3899338" cy="307777"/>
          </a:xfrm>
          <a:prstGeom prst="rect">
            <a:avLst/>
          </a:prstGeom>
          <a:noFill/>
        </p:spPr>
        <p:txBody>
          <a:bodyPr wrap="square" rtlCol="0">
            <a:spAutoFit/>
          </a:bodyPr>
          <a:lstStyle/>
          <a:p>
            <a:pPr algn="ctr"/>
            <a:r>
              <a:rPr lang="en-GB" sz="1400" b="1" dirty="0">
                <a:solidFill>
                  <a:schemeClr val="bg2"/>
                </a:solidFill>
                <a:latin typeface="+mj-lt"/>
              </a:rPr>
              <a:t> 2. </a:t>
            </a:r>
            <a:r>
              <a:rPr lang="en-GB" sz="1400" b="1" dirty="0" err="1">
                <a:solidFill>
                  <a:schemeClr val="bg2"/>
                </a:solidFill>
                <a:latin typeface="+mj-lt"/>
              </a:rPr>
              <a:t>Metastatistical</a:t>
            </a:r>
            <a:r>
              <a:rPr lang="en-GB" sz="1400" b="1" dirty="0">
                <a:solidFill>
                  <a:schemeClr val="bg2"/>
                </a:solidFill>
                <a:latin typeface="+mj-lt"/>
              </a:rPr>
              <a:t> Extreme Value Analysis</a:t>
            </a:r>
          </a:p>
        </p:txBody>
      </p:sp>
      <p:cxnSp>
        <p:nvCxnSpPr>
          <p:cNvPr id="48" name="Straight Connector 47">
            <a:extLst>
              <a:ext uri="{FF2B5EF4-FFF2-40B4-BE49-F238E27FC236}">
                <a16:creationId xmlns:a16="http://schemas.microsoft.com/office/drawing/2014/main" id="{4FDAFEBF-EB32-0B54-DC53-1219896E8797}"/>
              </a:ext>
            </a:extLst>
          </p:cNvPr>
          <p:cNvCxnSpPr>
            <a:cxnSpLocks/>
          </p:cNvCxnSpPr>
          <p:nvPr/>
        </p:nvCxnSpPr>
        <p:spPr>
          <a:xfrm>
            <a:off x="4502199" y="4150351"/>
            <a:ext cx="3127319" cy="0"/>
          </a:xfrm>
          <a:prstGeom prst="line">
            <a:avLst/>
          </a:prstGeom>
          <a:ln w="12700"/>
        </p:spPr>
        <p:style>
          <a:lnRef idx="2">
            <a:schemeClr val="dk1"/>
          </a:lnRef>
          <a:fillRef idx="0">
            <a:schemeClr val="dk1"/>
          </a:fillRef>
          <a:effectRef idx="1">
            <a:schemeClr val="dk1"/>
          </a:effectRef>
          <a:fontRef idx="minor">
            <a:schemeClr val="tx1"/>
          </a:fontRef>
        </p:style>
      </p:cxnSp>
      <p:sp>
        <p:nvSpPr>
          <p:cNvPr id="52" name="TextBox 51">
            <a:extLst>
              <a:ext uri="{FF2B5EF4-FFF2-40B4-BE49-F238E27FC236}">
                <a16:creationId xmlns:a16="http://schemas.microsoft.com/office/drawing/2014/main" id="{8D36AF85-9FA5-27B3-A398-7D5FDBA45B98}"/>
              </a:ext>
            </a:extLst>
          </p:cNvPr>
          <p:cNvSpPr txBox="1"/>
          <p:nvPr/>
        </p:nvSpPr>
        <p:spPr>
          <a:xfrm>
            <a:off x="8063833" y="3795836"/>
            <a:ext cx="3899338" cy="307777"/>
          </a:xfrm>
          <a:prstGeom prst="rect">
            <a:avLst/>
          </a:prstGeom>
          <a:noFill/>
        </p:spPr>
        <p:txBody>
          <a:bodyPr wrap="square" rtlCol="0">
            <a:spAutoFit/>
          </a:bodyPr>
          <a:lstStyle/>
          <a:p>
            <a:pPr algn="ctr"/>
            <a:r>
              <a:rPr lang="en-GB" sz="1400" b="1" dirty="0">
                <a:solidFill>
                  <a:schemeClr val="bg2"/>
                </a:solidFill>
                <a:latin typeface="+mj-lt"/>
              </a:rPr>
              <a:t> 3. Adjusted DDF curves</a:t>
            </a:r>
          </a:p>
        </p:txBody>
      </p:sp>
      <p:cxnSp>
        <p:nvCxnSpPr>
          <p:cNvPr id="53" name="Straight Connector 52">
            <a:extLst>
              <a:ext uri="{FF2B5EF4-FFF2-40B4-BE49-F238E27FC236}">
                <a16:creationId xmlns:a16="http://schemas.microsoft.com/office/drawing/2014/main" id="{262127D2-171B-E856-F31B-214A729C09DD}"/>
              </a:ext>
            </a:extLst>
          </p:cNvPr>
          <p:cNvCxnSpPr>
            <a:cxnSpLocks/>
          </p:cNvCxnSpPr>
          <p:nvPr/>
        </p:nvCxnSpPr>
        <p:spPr>
          <a:xfrm>
            <a:off x="8718989" y="4134899"/>
            <a:ext cx="2680138" cy="0"/>
          </a:xfrm>
          <a:prstGeom prst="line">
            <a:avLst/>
          </a:prstGeom>
          <a:ln w="12700"/>
        </p:spPr>
        <p:style>
          <a:lnRef idx="2">
            <a:schemeClr val="dk1"/>
          </a:lnRef>
          <a:fillRef idx="0">
            <a:schemeClr val="dk1"/>
          </a:fillRef>
          <a:effectRef idx="1">
            <a:schemeClr val="dk1"/>
          </a:effectRef>
          <a:fontRef idx="minor">
            <a:schemeClr val="tx1"/>
          </a:fontRef>
        </p:style>
      </p:cxnSp>
      <p:pic>
        <p:nvPicPr>
          <p:cNvPr id="70" name="Picture 69">
            <a:extLst>
              <a:ext uri="{FF2B5EF4-FFF2-40B4-BE49-F238E27FC236}">
                <a16:creationId xmlns:a16="http://schemas.microsoft.com/office/drawing/2014/main" id="{4DF3E0B3-C4DB-A18C-10C3-8D1A5FD10E84}"/>
              </a:ext>
            </a:extLst>
          </p:cNvPr>
          <p:cNvPicPr>
            <a:picLocks noChangeAspect="1"/>
          </p:cNvPicPr>
          <p:nvPr/>
        </p:nvPicPr>
        <p:blipFill>
          <a:blip r:embed="rId7"/>
          <a:stretch>
            <a:fillRect/>
          </a:stretch>
        </p:blipFill>
        <p:spPr>
          <a:xfrm>
            <a:off x="4207185" y="4482964"/>
            <a:ext cx="1813313" cy="1164161"/>
          </a:xfrm>
          <a:prstGeom prst="rect">
            <a:avLst/>
          </a:prstGeom>
        </p:spPr>
      </p:pic>
      <p:sp>
        <p:nvSpPr>
          <p:cNvPr id="76" name="TextBox 75">
            <a:extLst>
              <a:ext uri="{FF2B5EF4-FFF2-40B4-BE49-F238E27FC236}">
                <a16:creationId xmlns:a16="http://schemas.microsoft.com/office/drawing/2014/main" id="{297902B9-F561-394E-F0A4-F3CCAA09175E}"/>
              </a:ext>
            </a:extLst>
          </p:cNvPr>
          <p:cNvSpPr txBox="1"/>
          <p:nvPr/>
        </p:nvSpPr>
        <p:spPr>
          <a:xfrm>
            <a:off x="5249946" y="4263523"/>
            <a:ext cx="1617673" cy="261610"/>
          </a:xfrm>
          <a:prstGeom prst="rect">
            <a:avLst/>
          </a:prstGeom>
          <a:noFill/>
        </p:spPr>
        <p:txBody>
          <a:bodyPr wrap="square" rtlCol="0">
            <a:spAutoFit/>
          </a:bodyPr>
          <a:lstStyle/>
          <a:p>
            <a:pPr algn="ctr"/>
            <a:r>
              <a:rPr lang="en-GB" sz="1100" u="sng" dirty="0"/>
              <a:t>Event-based analysis</a:t>
            </a:r>
          </a:p>
        </p:txBody>
      </p:sp>
      <mc:AlternateContent xmlns:mc="http://schemas.openxmlformats.org/markup-compatibility/2006" xmlns:a14="http://schemas.microsoft.com/office/drawing/2010/main">
        <mc:Choice Requires="a14">
          <p:graphicFrame>
            <p:nvGraphicFramePr>
              <p:cNvPr id="79" name="Table 78">
                <a:extLst>
                  <a:ext uri="{FF2B5EF4-FFF2-40B4-BE49-F238E27FC236}">
                    <a16:creationId xmlns:a16="http://schemas.microsoft.com/office/drawing/2014/main" id="{8E8CFB45-091C-8D54-EE17-1660DE4C5DB4}"/>
                  </a:ext>
                </a:extLst>
              </p:cNvPr>
              <p:cNvGraphicFramePr>
                <a:graphicFrameLocks noGrp="1"/>
              </p:cNvGraphicFramePr>
              <p:nvPr/>
            </p:nvGraphicFramePr>
            <p:xfrm>
              <a:off x="6142722" y="4540692"/>
              <a:ext cx="2017383" cy="869823"/>
            </p:xfrm>
            <a:graphic>
              <a:graphicData uri="http://schemas.openxmlformats.org/drawingml/2006/table">
                <a:tbl>
                  <a:tblPr firstRow="1" bandRow="1">
                    <a:tableStyleId>{21E4AEA4-8DFA-4A89-87EB-49C32662AFE0}</a:tableStyleId>
                  </a:tblPr>
                  <a:tblGrid>
                    <a:gridCol w="429234">
                      <a:extLst>
                        <a:ext uri="{9D8B030D-6E8A-4147-A177-3AD203B41FA5}">
                          <a16:colId xmlns:a16="http://schemas.microsoft.com/office/drawing/2014/main" val="519813013"/>
                        </a:ext>
                      </a:extLst>
                    </a:gridCol>
                    <a:gridCol w="528523">
                      <a:extLst>
                        <a:ext uri="{9D8B030D-6E8A-4147-A177-3AD203B41FA5}">
                          <a16:colId xmlns:a16="http://schemas.microsoft.com/office/drawing/2014/main" val="3028212028"/>
                        </a:ext>
                      </a:extLst>
                    </a:gridCol>
                    <a:gridCol w="491170">
                      <a:extLst>
                        <a:ext uri="{9D8B030D-6E8A-4147-A177-3AD203B41FA5}">
                          <a16:colId xmlns:a16="http://schemas.microsoft.com/office/drawing/2014/main" val="4109965980"/>
                        </a:ext>
                      </a:extLst>
                    </a:gridCol>
                    <a:gridCol w="568456">
                      <a:extLst>
                        <a:ext uri="{9D8B030D-6E8A-4147-A177-3AD203B41FA5}">
                          <a16:colId xmlns:a16="http://schemas.microsoft.com/office/drawing/2014/main" val="4101420398"/>
                        </a:ext>
                      </a:extLst>
                    </a:gridCol>
                  </a:tblGrid>
                  <a:tr h="162822">
                    <a:tc>
                      <a:txBody>
                        <a:bodyPr/>
                        <a:lstStyle/>
                        <a:p>
                          <a:pPr algn="l"/>
                          <a:r>
                            <a:rPr lang="en-GB" sz="800" dirty="0"/>
                            <a:t>Event</a:t>
                          </a:r>
                          <a:endParaRPr lang="en-GB" sz="800" dirty="0">
                            <a:latin typeface="+mn-lt"/>
                          </a:endParaRPr>
                        </a:p>
                      </a:txBody>
                      <a:tcPr/>
                    </a:tc>
                    <a:tc>
                      <a:txBody>
                        <a:bodyPr/>
                        <a:lstStyle/>
                        <a:p>
                          <a:pPr algn="l"/>
                          <a:r>
                            <a:rPr lang="en-GB" sz="800" dirty="0"/>
                            <a:t> 1h</a:t>
                          </a:r>
                          <a:endParaRPr lang="en-GB" sz="800" dirty="0">
                            <a:latin typeface="+mn-lt"/>
                          </a:endParaRPr>
                        </a:p>
                      </a:txBody>
                      <a:tcPr/>
                    </a:tc>
                    <a:tc>
                      <a:txBody>
                        <a:bodyPr/>
                        <a:lstStyle/>
                        <a:p>
                          <a:pPr algn="l"/>
                          <a:r>
                            <a:rPr lang="en-GB" sz="800" dirty="0"/>
                            <a:t>…</a:t>
                          </a:r>
                          <a:endParaRPr lang="en-GB" sz="800" dirty="0">
                            <a:latin typeface="+mn-lt"/>
                          </a:endParaRPr>
                        </a:p>
                      </a:txBody>
                      <a:tcPr/>
                    </a:tc>
                    <a:tc>
                      <a:txBody>
                        <a:bodyPr/>
                        <a:lstStyle/>
                        <a:p>
                          <a:pPr algn="l"/>
                          <a:r>
                            <a:rPr lang="en-GB" sz="800" dirty="0"/>
                            <a:t>24h</a:t>
                          </a:r>
                          <a:endParaRPr lang="en-GB" sz="800" dirty="0">
                            <a:latin typeface="+mn-lt"/>
                          </a:endParaRPr>
                        </a:p>
                      </a:txBody>
                      <a:tcPr/>
                    </a:tc>
                    <a:extLst>
                      <a:ext uri="{0D108BD9-81ED-4DB2-BD59-A6C34878D82A}">
                        <a16:rowId xmlns:a16="http://schemas.microsoft.com/office/drawing/2014/main" val="3237954432"/>
                      </a:ext>
                    </a:extLst>
                  </a:tr>
                  <a:tr h="160733">
                    <a:tc>
                      <a:txBody>
                        <a:bodyPr/>
                        <a:lstStyle/>
                        <a:p>
                          <a:pPr algn="l"/>
                          <a:r>
                            <a:rPr lang="en-GB" sz="800" dirty="0"/>
                            <a:t>a</a:t>
                          </a:r>
                          <a:endParaRPr lang="en-GB" sz="800" dirty="0">
                            <a:latin typeface="+mn-lt"/>
                          </a:endParaRPr>
                        </a:p>
                      </a:txBody>
                      <a:tcPr/>
                    </a:tc>
                    <a:tc>
                      <a:txBody>
                        <a:bodyPr/>
                        <a:lstStyle/>
                        <a:p>
                          <a:pPr algn="l"/>
                          <a14:m>
                            <m:oMathPara xmlns:m="http://schemas.openxmlformats.org/officeDocument/2006/math">
                              <m:oMathParaPr>
                                <m:jc m:val="centerGroup"/>
                              </m:oMathParaPr>
                              <m:oMath xmlns:m="http://schemas.openxmlformats.org/officeDocument/2006/math">
                                <m:sSub>
                                  <m:sSubPr>
                                    <m:ctrlPr>
                                      <a:rPr lang="en-GB" sz="800" i="1" smtClean="0">
                                        <a:latin typeface="Cambria Math" panose="02040503050406030204" pitchFamily="18" charset="0"/>
                                      </a:rPr>
                                    </m:ctrlPr>
                                  </m:sSubPr>
                                  <m:e>
                                    <m:r>
                                      <a:rPr lang="en-GB" sz="800" b="0" smtClean="0">
                                        <a:latin typeface="Cambria Math" panose="02040503050406030204" pitchFamily="18" charset="0"/>
                                      </a:rPr>
                                      <m:t>𝑚𝑎𝑥</m:t>
                                    </m:r>
                                  </m:e>
                                  <m:sub>
                                    <m:r>
                                      <a:rPr lang="en-GB" sz="800" b="0" smtClean="0">
                                        <a:latin typeface="Cambria Math" panose="02040503050406030204" pitchFamily="18" charset="0"/>
                                      </a:rPr>
                                      <m:t>𝑎</m:t>
                                    </m:r>
                                    <m:r>
                                      <a:rPr lang="en-GB" sz="800" b="0" smtClean="0">
                                        <a:latin typeface="Cambria Math" panose="02040503050406030204" pitchFamily="18" charset="0"/>
                                      </a:rPr>
                                      <m:t>,1</m:t>
                                    </m:r>
                                    <m:r>
                                      <a:rPr lang="en-GB" sz="800" b="0" smtClean="0">
                                        <a:latin typeface="Cambria Math" panose="02040503050406030204" pitchFamily="18" charset="0"/>
                                      </a:rPr>
                                      <m:t>h</m:t>
                                    </m:r>
                                  </m:sub>
                                </m:sSub>
                              </m:oMath>
                            </m:oMathPara>
                          </a14:m>
                          <a:endParaRPr lang="en-GB" sz="800" dirty="0">
                            <a:latin typeface="+mn-lt"/>
                          </a:endParaRPr>
                        </a:p>
                      </a:txBody>
                      <a:tcPr/>
                    </a:tc>
                    <a:tc>
                      <a:txBody>
                        <a:bodyPr/>
                        <a:lstStyle/>
                        <a:p>
                          <a:pPr algn="l"/>
                          <a14:m>
                            <m:oMathPara xmlns:m="http://schemas.openxmlformats.org/officeDocument/2006/math">
                              <m:oMathParaPr>
                                <m:jc m:val="centerGroup"/>
                              </m:oMathParaPr>
                              <m:oMath xmlns:m="http://schemas.openxmlformats.org/officeDocument/2006/math">
                                <m:sSub>
                                  <m:sSubPr>
                                    <m:ctrlPr>
                                      <a:rPr lang="en-GB" sz="800" i="1" smtClean="0">
                                        <a:latin typeface="Cambria Math" panose="02040503050406030204" pitchFamily="18" charset="0"/>
                                      </a:rPr>
                                    </m:ctrlPr>
                                  </m:sSubPr>
                                  <m:e>
                                    <m:r>
                                      <a:rPr lang="en-GB" sz="800" b="0" smtClean="0">
                                        <a:latin typeface="Cambria Math" panose="02040503050406030204" pitchFamily="18" charset="0"/>
                                      </a:rPr>
                                      <m:t>𝑚𝑎𝑥</m:t>
                                    </m:r>
                                  </m:e>
                                  <m:sub>
                                    <m:r>
                                      <a:rPr lang="en-GB" sz="800" b="0" smtClean="0">
                                        <a:latin typeface="Cambria Math" panose="02040503050406030204" pitchFamily="18" charset="0"/>
                                      </a:rPr>
                                      <m:t>𝑎</m:t>
                                    </m:r>
                                    <m:r>
                                      <a:rPr lang="en-GB" sz="800" b="0" smtClean="0">
                                        <a:latin typeface="Cambria Math" panose="02040503050406030204" pitchFamily="18" charset="0"/>
                                      </a:rPr>
                                      <m:t>,</m:t>
                                    </m:r>
                                    <m:r>
                                      <a:rPr lang="en-GB" sz="800" b="0" smtClean="0">
                                        <a:latin typeface="Cambria Math" panose="02040503050406030204" pitchFamily="18" charset="0"/>
                                      </a:rPr>
                                      <m:t>𝑑</m:t>
                                    </m:r>
                                  </m:sub>
                                </m:sSub>
                              </m:oMath>
                            </m:oMathPara>
                          </a14:m>
                          <a:endParaRPr lang="en-GB" sz="800" dirty="0">
                            <a:latin typeface="+mn-lt"/>
                          </a:endParaRPr>
                        </a:p>
                      </a:txBody>
                      <a:tcPr/>
                    </a:tc>
                    <a:tc>
                      <a:txBody>
                        <a:bodyPr/>
                        <a:lstStyle/>
                        <a:p>
                          <a:pPr algn="l"/>
                          <a14:m>
                            <m:oMathPara xmlns:m="http://schemas.openxmlformats.org/officeDocument/2006/math">
                              <m:oMathParaPr>
                                <m:jc m:val="centerGroup"/>
                              </m:oMathParaPr>
                              <m:oMath xmlns:m="http://schemas.openxmlformats.org/officeDocument/2006/math">
                                <m:sSub>
                                  <m:sSubPr>
                                    <m:ctrlPr>
                                      <a:rPr lang="en-GB" sz="800" i="1" smtClean="0">
                                        <a:latin typeface="Cambria Math" panose="02040503050406030204" pitchFamily="18" charset="0"/>
                                      </a:rPr>
                                    </m:ctrlPr>
                                  </m:sSubPr>
                                  <m:e>
                                    <m:r>
                                      <a:rPr lang="en-GB" sz="800" b="0" smtClean="0">
                                        <a:latin typeface="Cambria Math" panose="02040503050406030204" pitchFamily="18" charset="0"/>
                                      </a:rPr>
                                      <m:t>𝑚𝑎𝑥</m:t>
                                    </m:r>
                                  </m:e>
                                  <m:sub>
                                    <m:r>
                                      <a:rPr lang="en-GB" sz="800" b="0" smtClean="0">
                                        <a:latin typeface="Cambria Math" panose="02040503050406030204" pitchFamily="18" charset="0"/>
                                      </a:rPr>
                                      <m:t>𝑎</m:t>
                                    </m:r>
                                    <m:r>
                                      <a:rPr lang="en-GB" sz="800" b="0" smtClean="0">
                                        <a:latin typeface="Cambria Math" panose="02040503050406030204" pitchFamily="18" charset="0"/>
                                      </a:rPr>
                                      <m:t>,24</m:t>
                                    </m:r>
                                    <m:r>
                                      <a:rPr lang="en-GB" sz="800" b="0" smtClean="0">
                                        <a:latin typeface="Cambria Math" panose="02040503050406030204" pitchFamily="18" charset="0"/>
                                      </a:rPr>
                                      <m:t>h</m:t>
                                    </m:r>
                                  </m:sub>
                                </m:sSub>
                              </m:oMath>
                            </m:oMathPara>
                          </a14:m>
                          <a:endParaRPr lang="en-GB" sz="800" dirty="0">
                            <a:latin typeface="+mn-lt"/>
                          </a:endParaRPr>
                        </a:p>
                      </a:txBody>
                      <a:tcPr/>
                    </a:tc>
                    <a:extLst>
                      <a:ext uri="{0D108BD9-81ED-4DB2-BD59-A6C34878D82A}">
                        <a16:rowId xmlns:a16="http://schemas.microsoft.com/office/drawing/2014/main" val="3845300188"/>
                      </a:ext>
                    </a:extLst>
                  </a:tr>
                  <a:tr h="130879">
                    <a:tc>
                      <a:txBody>
                        <a:bodyPr/>
                        <a:lstStyle/>
                        <a:p>
                          <a:pPr algn="l"/>
                          <a:r>
                            <a:rPr lang="en-GB" sz="800" dirty="0"/>
                            <a:t>b</a:t>
                          </a:r>
                          <a:endParaRPr lang="en-GB" sz="800" dirty="0">
                            <a:latin typeface="+mn-lt"/>
                          </a:endParaRPr>
                        </a:p>
                      </a:txBody>
                      <a:tcPr/>
                    </a:tc>
                    <a:tc>
                      <a:txBody>
                        <a:bodyPr/>
                        <a:lstStyle/>
                        <a:p>
                          <a:pPr algn="l"/>
                          <a14:m>
                            <m:oMathPara xmlns:m="http://schemas.openxmlformats.org/officeDocument/2006/math">
                              <m:oMathParaPr>
                                <m:jc m:val="centerGroup"/>
                              </m:oMathParaPr>
                              <m:oMath xmlns:m="http://schemas.openxmlformats.org/officeDocument/2006/math">
                                <m:sSub>
                                  <m:sSubPr>
                                    <m:ctrlPr>
                                      <a:rPr lang="en-GB" sz="800" i="1" smtClean="0">
                                        <a:latin typeface="Cambria Math" panose="02040503050406030204" pitchFamily="18" charset="0"/>
                                      </a:rPr>
                                    </m:ctrlPr>
                                  </m:sSubPr>
                                  <m:e>
                                    <m:r>
                                      <a:rPr lang="en-GB" sz="800" b="0" smtClean="0">
                                        <a:latin typeface="Cambria Math" panose="02040503050406030204" pitchFamily="18" charset="0"/>
                                      </a:rPr>
                                      <m:t>𝑚𝑎𝑥</m:t>
                                    </m:r>
                                  </m:e>
                                  <m:sub>
                                    <m:r>
                                      <a:rPr lang="en-GB" sz="800" b="0" smtClean="0">
                                        <a:latin typeface="Cambria Math" panose="02040503050406030204" pitchFamily="18" charset="0"/>
                                      </a:rPr>
                                      <m:t>𝑏</m:t>
                                    </m:r>
                                    <m:r>
                                      <a:rPr lang="en-GB" sz="800" b="0" smtClean="0">
                                        <a:latin typeface="Cambria Math" panose="02040503050406030204" pitchFamily="18" charset="0"/>
                                      </a:rPr>
                                      <m:t>,1</m:t>
                                    </m:r>
                                    <m:r>
                                      <a:rPr lang="en-GB" sz="800" b="0" smtClean="0">
                                        <a:latin typeface="Cambria Math" panose="02040503050406030204" pitchFamily="18" charset="0"/>
                                      </a:rPr>
                                      <m:t>h</m:t>
                                    </m:r>
                                  </m:sub>
                                </m:sSub>
                              </m:oMath>
                            </m:oMathPara>
                          </a14:m>
                          <a:endParaRPr lang="en-GB" sz="800" dirty="0">
                            <a:latin typeface="+mn-lt"/>
                          </a:endParaRPr>
                        </a:p>
                      </a:txBody>
                      <a:tcPr/>
                    </a:tc>
                    <a:tc>
                      <a:txBody>
                        <a:bodyPr/>
                        <a:lstStyle/>
                        <a:p>
                          <a:pPr algn="l"/>
                          <a14:m>
                            <m:oMathPara xmlns:m="http://schemas.openxmlformats.org/officeDocument/2006/math">
                              <m:oMathParaPr>
                                <m:jc m:val="centerGroup"/>
                              </m:oMathParaPr>
                              <m:oMath xmlns:m="http://schemas.openxmlformats.org/officeDocument/2006/math">
                                <m:sSub>
                                  <m:sSubPr>
                                    <m:ctrlPr>
                                      <a:rPr lang="en-GB" sz="800" i="1" smtClean="0">
                                        <a:latin typeface="Cambria Math" panose="02040503050406030204" pitchFamily="18" charset="0"/>
                                      </a:rPr>
                                    </m:ctrlPr>
                                  </m:sSubPr>
                                  <m:e>
                                    <m:r>
                                      <a:rPr lang="en-GB" sz="800" b="0" smtClean="0">
                                        <a:latin typeface="Cambria Math" panose="02040503050406030204" pitchFamily="18" charset="0"/>
                                      </a:rPr>
                                      <m:t>𝑚𝑎𝑥</m:t>
                                    </m:r>
                                  </m:e>
                                  <m:sub>
                                    <m:r>
                                      <a:rPr lang="en-GB" sz="800" b="0" smtClean="0">
                                        <a:latin typeface="Cambria Math" panose="02040503050406030204" pitchFamily="18" charset="0"/>
                                      </a:rPr>
                                      <m:t>𝑏</m:t>
                                    </m:r>
                                    <m:r>
                                      <a:rPr lang="en-GB" sz="800" b="0" smtClean="0">
                                        <a:latin typeface="Cambria Math" panose="02040503050406030204" pitchFamily="18" charset="0"/>
                                      </a:rPr>
                                      <m:t>,</m:t>
                                    </m:r>
                                    <m:r>
                                      <a:rPr lang="en-GB" sz="800" b="0" smtClean="0">
                                        <a:latin typeface="Cambria Math" panose="02040503050406030204" pitchFamily="18" charset="0"/>
                                      </a:rPr>
                                      <m:t>𝑑</m:t>
                                    </m:r>
                                  </m:sub>
                                </m:sSub>
                              </m:oMath>
                            </m:oMathPara>
                          </a14:m>
                          <a:endParaRPr lang="en-GB" sz="800" dirty="0">
                            <a:latin typeface="+mn-lt"/>
                          </a:endParaRPr>
                        </a:p>
                      </a:txBody>
                      <a:tcPr/>
                    </a:tc>
                    <a:tc>
                      <a:txBody>
                        <a:bodyPr/>
                        <a:lstStyle/>
                        <a:p>
                          <a:pPr algn="l"/>
                          <a14:m>
                            <m:oMathPara xmlns:m="http://schemas.openxmlformats.org/officeDocument/2006/math">
                              <m:oMathParaPr>
                                <m:jc m:val="centerGroup"/>
                              </m:oMathParaPr>
                              <m:oMath xmlns:m="http://schemas.openxmlformats.org/officeDocument/2006/math">
                                <m:sSub>
                                  <m:sSubPr>
                                    <m:ctrlPr>
                                      <a:rPr lang="en-GB" sz="800" i="1" smtClean="0">
                                        <a:latin typeface="Cambria Math" panose="02040503050406030204" pitchFamily="18" charset="0"/>
                                      </a:rPr>
                                    </m:ctrlPr>
                                  </m:sSubPr>
                                  <m:e>
                                    <m:r>
                                      <a:rPr lang="en-GB" sz="800" b="0" smtClean="0">
                                        <a:latin typeface="Cambria Math" panose="02040503050406030204" pitchFamily="18" charset="0"/>
                                      </a:rPr>
                                      <m:t>𝑚𝑎𝑥</m:t>
                                    </m:r>
                                  </m:e>
                                  <m:sub>
                                    <m:r>
                                      <a:rPr lang="en-GB" sz="800" b="0" smtClean="0">
                                        <a:latin typeface="Cambria Math" panose="02040503050406030204" pitchFamily="18" charset="0"/>
                                      </a:rPr>
                                      <m:t>𝑏</m:t>
                                    </m:r>
                                    <m:r>
                                      <a:rPr lang="en-GB" sz="800" b="0" smtClean="0">
                                        <a:latin typeface="Cambria Math" panose="02040503050406030204" pitchFamily="18" charset="0"/>
                                      </a:rPr>
                                      <m:t>,24</m:t>
                                    </m:r>
                                    <m:r>
                                      <a:rPr lang="en-GB" sz="800" b="0" smtClean="0">
                                        <a:latin typeface="Cambria Math" panose="02040503050406030204" pitchFamily="18" charset="0"/>
                                      </a:rPr>
                                      <m:t>h</m:t>
                                    </m:r>
                                  </m:sub>
                                </m:sSub>
                              </m:oMath>
                            </m:oMathPara>
                          </a14:m>
                          <a:endParaRPr lang="en-GB" sz="800" dirty="0">
                            <a:latin typeface="+mn-lt"/>
                          </a:endParaRPr>
                        </a:p>
                      </a:txBody>
                      <a:tcPr/>
                    </a:tc>
                    <a:extLst>
                      <a:ext uri="{0D108BD9-81ED-4DB2-BD59-A6C34878D82A}">
                        <a16:rowId xmlns:a16="http://schemas.microsoft.com/office/drawing/2014/main" val="540961690"/>
                      </a:ext>
                    </a:extLst>
                  </a:tr>
                  <a:tr h="211607">
                    <a:tc>
                      <a:txBody>
                        <a:bodyPr/>
                        <a:lstStyle/>
                        <a:p>
                          <a:pPr algn="l"/>
                          <a:r>
                            <a:rPr lang="en-GB" sz="800" dirty="0"/>
                            <a:t>…</a:t>
                          </a:r>
                          <a:endParaRPr lang="en-GB" sz="800" dirty="0">
                            <a:latin typeface="+mn-lt"/>
                          </a:endParaRPr>
                        </a:p>
                      </a:txBody>
                      <a:tcPr/>
                    </a:tc>
                    <a:tc>
                      <a:txBody>
                        <a:bodyPr/>
                        <a:lstStyle/>
                        <a:p>
                          <a:pPr algn="l"/>
                          <a14:m>
                            <m:oMathPara xmlns:m="http://schemas.openxmlformats.org/officeDocument/2006/math">
                              <m:oMathParaPr>
                                <m:jc m:val="centerGroup"/>
                              </m:oMathParaPr>
                              <m:oMath xmlns:m="http://schemas.openxmlformats.org/officeDocument/2006/math">
                                <m:sSub>
                                  <m:sSubPr>
                                    <m:ctrlPr>
                                      <a:rPr lang="en-GB" sz="800" i="1" smtClean="0">
                                        <a:latin typeface="Cambria Math" panose="02040503050406030204" pitchFamily="18" charset="0"/>
                                      </a:rPr>
                                    </m:ctrlPr>
                                  </m:sSubPr>
                                  <m:e>
                                    <m:r>
                                      <a:rPr lang="en-GB" sz="800" b="0" smtClean="0">
                                        <a:latin typeface="Cambria Math" panose="02040503050406030204" pitchFamily="18" charset="0"/>
                                      </a:rPr>
                                      <m:t>𝑚𝑎𝑥</m:t>
                                    </m:r>
                                  </m:e>
                                  <m:sub>
                                    <m:r>
                                      <a:rPr lang="en-GB" sz="800" b="0" smtClean="0">
                                        <a:latin typeface="Cambria Math" panose="02040503050406030204" pitchFamily="18" charset="0"/>
                                      </a:rPr>
                                      <m:t>𝑥</m:t>
                                    </m:r>
                                    <m:r>
                                      <a:rPr lang="en-GB" sz="800" b="0" smtClean="0">
                                        <a:latin typeface="Cambria Math" panose="02040503050406030204" pitchFamily="18" charset="0"/>
                                      </a:rPr>
                                      <m:t>,1</m:t>
                                    </m:r>
                                    <m:r>
                                      <a:rPr lang="en-GB" sz="800" b="0" smtClean="0">
                                        <a:latin typeface="Cambria Math" panose="02040503050406030204" pitchFamily="18" charset="0"/>
                                      </a:rPr>
                                      <m:t>h</m:t>
                                    </m:r>
                                  </m:sub>
                                </m:sSub>
                              </m:oMath>
                            </m:oMathPara>
                          </a14:m>
                          <a:endParaRPr lang="en-GB" sz="800" dirty="0">
                            <a:latin typeface="+mn-lt"/>
                          </a:endParaRPr>
                        </a:p>
                      </a:txBody>
                      <a:tcPr/>
                    </a:tc>
                    <a:tc>
                      <a:txBody>
                        <a:bodyPr/>
                        <a:lstStyle/>
                        <a:p>
                          <a:pPr algn="l"/>
                          <a14:m>
                            <m:oMathPara xmlns:m="http://schemas.openxmlformats.org/officeDocument/2006/math">
                              <m:oMathParaPr>
                                <m:jc m:val="centerGroup"/>
                              </m:oMathParaPr>
                              <m:oMath xmlns:m="http://schemas.openxmlformats.org/officeDocument/2006/math">
                                <m:sSub>
                                  <m:sSubPr>
                                    <m:ctrlPr>
                                      <a:rPr lang="en-GB" sz="800" i="1" smtClean="0">
                                        <a:latin typeface="Cambria Math" panose="02040503050406030204" pitchFamily="18" charset="0"/>
                                      </a:rPr>
                                    </m:ctrlPr>
                                  </m:sSubPr>
                                  <m:e>
                                    <m:r>
                                      <a:rPr lang="en-GB" sz="800" b="0" smtClean="0">
                                        <a:latin typeface="Cambria Math" panose="02040503050406030204" pitchFamily="18" charset="0"/>
                                      </a:rPr>
                                      <m:t>𝑚𝑎𝑥</m:t>
                                    </m:r>
                                  </m:e>
                                  <m:sub>
                                    <m:r>
                                      <a:rPr lang="en-GB" sz="800" b="0" smtClean="0">
                                        <a:latin typeface="Cambria Math" panose="02040503050406030204" pitchFamily="18" charset="0"/>
                                      </a:rPr>
                                      <m:t>𝑥</m:t>
                                    </m:r>
                                    <m:r>
                                      <a:rPr lang="en-GB" sz="800" b="0" smtClean="0">
                                        <a:latin typeface="Cambria Math" panose="02040503050406030204" pitchFamily="18" charset="0"/>
                                      </a:rPr>
                                      <m:t>,</m:t>
                                    </m:r>
                                    <m:r>
                                      <a:rPr lang="en-GB" sz="800" b="0" smtClean="0">
                                        <a:latin typeface="Cambria Math" panose="02040503050406030204" pitchFamily="18" charset="0"/>
                                      </a:rPr>
                                      <m:t>𝑑</m:t>
                                    </m:r>
                                  </m:sub>
                                </m:sSub>
                              </m:oMath>
                            </m:oMathPara>
                          </a14:m>
                          <a:endParaRPr lang="en-GB" sz="800" dirty="0">
                            <a:latin typeface="+mn-lt"/>
                          </a:endParaRPr>
                        </a:p>
                      </a:txBody>
                      <a:tcPr/>
                    </a:tc>
                    <a:tc>
                      <a:txBody>
                        <a:bodyPr/>
                        <a:lstStyle/>
                        <a:p>
                          <a:pPr algn="l"/>
                          <a14:m>
                            <m:oMathPara xmlns:m="http://schemas.openxmlformats.org/officeDocument/2006/math">
                              <m:oMathParaPr>
                                <m:jc m:val="centerGroup"/>
                              </m:oMathParaPr>
                              <m:oMath xmlns:m="http://schemas.openxmlformats.org/officeDocument/2006/math">
                                <m:sSub>
                                  <m:sSubPr>
                                    <m:ctrlPr>
                                      <a:rPr lang="en-GB" sz="800" i="1" smtClean="0">
                                        <a:latin typeface="Cambria Math" panose="02040503050406030204" pitchFamily="18" charset="0"/>
                                      </a:rPr>
                                    </m:ctrlPr>
                                  </m:sSubPr>
                                  <m:e>
                                    <m:r>
                                      <a:rPr lang="en-GB" sz="800" b="0" smtClean="0">
                                        <a:latin typeface="Cambria Math" panose="02040503050406030204" pitchFamily="18" charset="0"/>
                                      </a:rPr>
                                      <m:t>𝑚𝑎𝑥</m:t>
                                    </m:r>
                                  </m:e>
                                  <m:sub>
                                    <m:r>
                                      <a:rPr lang="en-GB" sz="800" b="0" smtClean="0">
                                        <a:latin typeface="Cambria Math" panose="02040503050406030204" pitchFamily="18" charset="0"/>
                                      </a:rPr>
                                      <m:t>𝑐</m:t>
                                    </m:r>
                                    <m:r>
                                      <a:rPr lang="en-GB" sz="800" b="0" smtClean="0">
                                        <a:latin typeface="Cambria Math" panose="02040503050406030204" pitchFamily="18" charset="0"/>
                                      </a:rPr>
                                      <m:t>,24</m:t>
                                    </m:r>
                                    <m:r>
                                      <a:rPr lang="en-GB" sz="800" b="0" smtClean="0">
                                        <a:latin typeface="Cambria Math" panose="02040503050406030204" pitchFamily="18" charset="0"/>
                                      </a:rPr>
                                      <m:t>h</m:t>
                                    </m:r>
                                  </m:sub>
                                </m:sSub>
                              </m:oMath>
                            </m:oMathPara>
                          </a14:m>
                          <a:endParaRPr lang="en-GB" sz="800" dirty="0">
                            <a:latin typeface="+mn-lt"/>
                          </a:endParaRPr>
                        </a:p>
                      </a:txBody>
                      <a:tcPr/>
                    </a:tc>
                    <a:extLst>
                      <a:ext uri="{0D108BD9-81ED-4DB2-BD59-A6C34878D82A}">
                        <a16:rowId xmlns:a16="http://schemas.microsoft.com/office/drawing/2014/main" val="3490342596"/>
                      </a:ext>
                    </a:extLst>
                  </a:tr>
                </a:tbl>
              </a:graphicData>
            </a:graphic>
          </p:graphicFrame>
        </mc:Choice>
        <mc:Fallback xmlns="">
          <p:graphicFrame>
            <p:nvGraphicFramePr>
              <p:cNvPr id="79" name="Table 78">
                <a:extLst>
                  <a:ext uri="{FF2B5EF4-FFF2-40B4-BE49-F238E27FC236}">
                    <a16:creationId xmlns:a16="http://schemas.microsoft.com/office/drawing/2014/main" id="{588583B1-85E8-1F92-06D7-56D204C601CD}"/>
                  </a:ext>
                </a:extLst>
              </p:cNvPr>
              <p:cNvGraphicFramePr>
                <a:graphicFrameLocks noGrp="1"/>
              </p:cNvGraphicFramePr>
              <p:nvPr/>
            </p:nvGraphicFramePr>
            <p:xfrm>
              <a:off x="6142722" y="4540692"/>
              <a:ext cx="2017383" cy="869823"/>
            </p:xfrm>
            <a:graphic>
              <a:graphicData uri="http://schemas.openxmlformats.org/drawingml/2006/table">
                <a:tbl>
                  <a:tblPr firstRow="1" bandRow="1">
                    <a:tableStyleId>{21E4AEA4-8DFA-4A89-87EB-49C32662AFE0}</a:tableStyleId>
                  </a:tblPr>
                  <a:tblGrid>
                    <a:gridCol w="429234">
                      <a:extLst>
                        <a:ext uri="{9D8B030D-6E8A-4147-A177-3AD203B41FA5}">
                          <a16:colId xmlns:a16="http://schemas.microsoft.com/office/drawing/2014/main" val="519813013"/>
                        </a:ext>
                      </a:extLst>
                    </a:gridCol>
                    <a:gridCol w="528523">
                      <a:extLst>
                        <a:ext uri="{9D8B030D-6E8A-4147-A177-3AD203B41FA5}">
                          <a16:colId xmlns:a16="http://schemas.microsoft.com/office/drawing/2014/main" val="3028212028"/>
                        </a:ext>
                      </a:extLst>
                    </a:gridCol>
                    <a:gridCol w="491170">
                      <a:extLst>
                        <a:ext uri="{9D8B030D-6E8A-4147-A177-3AD203B41FA5}">
                          <a16:colId xmlns:a16="http://schemas.microsoft.com/office/drawing/2014/main" val="4109965980"/>
                        </a:ext>
                      </a:extLst>
                    </a:gridCol>
                    <a:gridCol w="568456">
                      <a:extLst>
                        <a:ext uri="{9D8B030D-6E8A-4147-A177-3AD203B41FA5}">
                          <a16:colId xmlns:a16="http://schemas.microsoft.com/office/drawing/2014/main" val="4101420398"/>
                        </a:ext>
                      </a:extLst>
                    </a:gridCol>
                  </a:tblGrid>
                  <a:tr h="213360">
                    <a:tc>
                      <a:txBody>
                        <a:bodyPr/>
                        <a:lstStyle/>
                        <a:p>
                          <a:pPr algn="l"/>
                          <a:r>
                            <a:rPr lang="en-GB" sz="800" dirty="0"/>
                            <a:t>Event</a:t>
                          </a:r>
                          <a:endParaRPr lang="en-GB" sz="800" dirty="0">
                            <a:latin typeface="+mn-lt"/>
                          </a:endParaRPr>
                        </a:p>
                      </a:txBody>
                      <a:tcPr/>
                    </a:tc>
                    <a:tc>
                      <a:txBody>
                        <a:bodyPr/>
                        <a:lstStyle/>
                        <a:p>
                          <a:pPr algn="l"/>
                          <a:r>
                            <a:rPr lang="en-GB" sz="800" dirty="0"/>
                            <a:t> 1h</a:t>
                          </a:r>
                          <a:endParaRPr lang="en-GB" sz="800" dirty="0">
                            <a:latin typeface="+mn-lt"/>
                          </a:endParaRPr>
                        </a:p>
                      </a:txBody>
                      <a:tcPr/>
                    </a:tc>
                    <a:tc>
                      <a:txBody>
                        <a:bodyPr/>
                        <a:lstStyle/>
                        <a:p>
                          <a:pPr algn="l"/>
                          <a:r>
                            <a:rPr lang="en-GB" sz="800" dirty="0"/>
                            <a:t>…</a:t>
                          </a:r>
                          <a:endParaRPr lang="en-GB" sz="800" dirty="0">
                            <a:latin typeface="+mn-lt"/>
                          </a:endParaRPr>
                        </a:p>
                      </a:txBody>
                      <a:tcPr/>
                    </a:tc>
                    <a:tc>
                      <a:txBody>
                        <a:bodyPr/>
                        <a:lstStyle/>
                        <a:p>
                          <a:pPr algn="l"/>
                          <a:r>
                            <a:rPr lang="en-GB" sz="800" dirty="0"/>
                            <a:t>24h</a:t>
                          </a:r>
                          <a:endParaRPr lang="en-GB" sz="800" dirty="0">
                            <a:latin typeface="+mn-lt"/>
                          </a:endParaRPr>
                        </a:p>
                      </a:txBody>
                      <a:tcPr/>
                    </a:tc>
                    <a:extLst>
                      <a:ext uri="{0D108BD9-81ED-4DB2-BD59-A6C34878D82A}">
                        <a16:rowId xmlns:a16="http://schemas.microsoft.com/office/drawing/2014/main" val="3237954432"/>
                      </a:ext>
                    </a:extLst>
                  </a:tr>
                  <a:tr h="218821">
                    <a:tc>
                      <a:txBody>
                        <a:bodyPr/>
                        <a:lstStyle/>
                        <a:p>
                          <a:pPr algn="l"/>
                          <a:r>
                            <a:rPr lang="en-GB" sz="800" dirty="0"/>
                            <a:t>a</a:t>
                          </a:r>
                          <a:endParaRPr lang="en-GB" sz="800" dirty="0">
                            <a:latin typeface="+mn-lt"/>
                          </a:endParaRPr>
                        </a:p>
                      </a:txBody>
                      <a:tcPr/>
                    </a:tc>
                    <a:tc>
                      <a:txBody>
                        <a:bodyPr/>
                        <a:lstStyle/>
                        <a:p>
                          <a:endParaRPr lang="en-US"/>
                        </a:p>
                      </a:txBody>
                      <a:tcPr>
                        <a:blipFill>
                          <a:blip r:embed="rId8"/>
                          <a:stretch>
                            <a:fillRect l="-82759" t="-97297" r="-204598" b="-200000"/>
                          </a:stretch>
                        </a:blipFill>
                      </a:tcPr>
                    </a:tc>
                    <a:tc>
                      <a:txBody>
                        <a:bodyPr/>
                        <a:lstStyle/>
                        <a:p>
                          <a:endParaRPr lang="en-US"/>
                        </a:p>
                      </a:txBody>
                      <a:tcPr>
                        <a:blipFill>
                          <a:blip r:embed="rId8"/>
                          <a:stretch>
                            <a:fillRect l="-198750" t="-97297" r="-122500" b="-200000"/>
                          </a:stretch>
                        </a:blipFill>
                      </a:tcPr>
                    </a:tc>
                    <a:tc>
                      <a:txBody>
                        <a:bodyPr/>
                        <a:lstStyle/>
                        <a:p>
                          <a:endParaRPr lang="en-US"/>
                        </a:p>
                      </a:txBody>
                      <a:tcPr>
                        <a:blipFill>
                          <a:blip r:embed="rId8"/>
                          <a:stretch>
                            <a:fillRect l="-254255" t="-97297" r="-4255" b="-200000"/>
                          </a:stretch>
                        </a:blipFill>
                      </a:tcPr>
                    </a:tc>
                    <a:extLst>
                      <a:ext uri="{0D108BD9-81ED-4DB2-BD59-A6C34878D82A}">
                        <a16:rowId xmlns:a16="http://schemas.microsoft.com/office/drawing/2014/main" val="3845300188"/>
                      </a:ext>
                    </a:extLst>
                  </a:tr>
                  <a:tr h="218821">
                    <a:tc>
                      <a:txBody>
                        <a:bodyPr/>
                        <a:lstStyle/>
                        <a:p>
                          <a:pPr algn="l"/>
                          <a:r>
                            <a:rPr lang="en-GB" sz="800" dirty="0"/>
                            <a:t>b</a:t>
                          </a:r>
                          <a:endParaRPr lang="en-GB" sz="800" dirty="0">
                            <a:latin typeface="+mn-lt"/>
                          </a:endParaRPr>
                        </a:p>
                      </a:txBody>
                      <a:tcPr/>
                    </a:tc>
                    <a:tc>
                      <a:txBody>
                        <a:bodyPr/>
                        <a:lstStyle/>
                        <a:p>
                          <a:endParaRPr lang="en-US"/>
                        </a:p>
                      </a:txBody>
                      <a:tcPr>
                        <a:blipFill>
                          <a:blip r:embed="rId8"/>
                          <a:stretch>
                            <a:fillRect l="-82759" t="-202778" r="-204598" b="-105556"/>
                          </a:stretch>
                        </a:blipFill>
                      </a:tcPr>
                    </a:tc>
                    <a:tc>
                      <a:txBody>
                        <a:bodyPr/>
                        <a:lstStyle/>
                        <a:p>
                          <a:endParaRPr lang="en-US"/>
                        </a:p>
                      </a:txBody>
                      <a:tcPr>
                        <a:blipFill>
                          <a:blip r:embed="rId8"/>
                          <a:stretch>
                            <a:fillRect l="-198750" t="-202778" r="-122500" b="-105556"/>
                          </a:stretch>
                        </a:blipFill>
                      </a:tcPr>
                    </a:tc>
                    <a:tc>
                      <a:txBody>
                        <a:bodyPr/>
                        <a:lstStyle/>
                        <a:p>
                          <a:endParaRPr lang="en-US"/>
                        </a:p>
                      </a:txBody>
                      <a:tcPr>
                        <a:blipFill>
                          <a:blip r:embed="rId8"/>
                          <a:stretch>
                            <a:fillRect l="-254255" t="-202778" r="-4255" b="-105556"/>
                          </a:stretch>
                        </a:blipFill>
                      </a:tcPr>
                    </a:tc>
                    <a:extLst>
                      <a:ext uri="{0D108BD9-81ED-4DB2-BD59-A6C34878D82A}">
                        <a16:rowId xmlns:a16="http://schemas.microsoft.com/office/drawing/2014/main" val="540961690"/>
                      </a:ext>
                    </a:extLst>
                  </a:tr>
                  <a:tr h="218821">
                    <a:tc>
                      <a:txBody>
                        <a:bodyPr/>
                        <a:lstStyle/>
                        <a:p>
                          <a:pPr algn="l"/>
                          <a:r>
                            <a:rPr lang="en-GB" sz="800" dirty="0"/>
                            <a:t>…</a:t>
                          </a:r>
                          <a:endParaRPr lang="en-GB" sz="800" dirty="0">
                            <a:latin typeface="+mn-lt"/>
                          </a:endParaRPr>
                        </a:p>
                      </a:txBody>
                      <a:tcPr/>
                    </a:tc>
                    <a:tc>
                      <a:txBody>
                        <a:bodyPr/>
                        <a:lstStyle/>
                        <a:p>
                          <a:endParaRPr lang="en-US"/>
                        </a:p>
                      </a:txBody>
                      <a:tcPr>
                        <a:blipFill>
                          <a:blip r:embed="rId8"/>
                          <a:stretch>
                            <a:fillRect l="-82759" t="-302778" r="-204598" b="-5556"/>
                          </a:stretch>
                        </a:blipFill>
                      </a:tcPr>
                    </a:tc>
                    <a:tc>
                      <a:txBody>
                        <a:bodyPr/>
                        <a:lstStyle/>
                        <a:p>
                          <a:endParaRPr lang="en-US"/>
                        </a:p>
                      </a:txBody>
                      <a:tcPr>
                        <a:blipFill>
                          <a:blip r:embed="rId8"/>
                          <a:stretch>
                            <a:fillRect l="-198750" t="-302778" r="-122500" b="-5556"/>
                          </a:stretch>
                        </a:blipFill>
                      </a:tcPr>
                    </a:tc>
                    <a:tc>
                      <a:txBody>
                        <a:bodyPr/>
                        <a:lstStyle/>
                        <a:p>
                          <a:endParaRPr lang="en-US"/>
                        </a:p>
                      </a:txBody>
                      <a:tcPr>
                        <a:blipFill>
                          <a:blip r:embed="rId8"/>
                          <a:stretch>
                            <a:fillRect l="-254255" t="-302778" r="-4255" b="-5556"/>
                          </a:stretch>
                        </a:blipFill>
                      </a:tcPr>
                    </a:tc>
                    <a:extLst>
                      <a:ext uri="{0D108BD9-81ED-4DB2-BD59-A6C34878D82A}">
                        <a16:rowId xmlns:a16="http://schemas.microsoft.com/office/drawing/2014/main" val="3490342596"/>
                      </a:ext>
                    </a:extLst>
                  </a:tr>
                </a:tbl>
              </a:graphicData>
            </a:graphic>
          </p:graphicFrame>
        </mc:Fallback>
      </mc:AlternateContent>
      <p:cxnSp>
        <p:nvCxnSpPr>
          <p:cNvPr id="85" name="Straight Arrow Connector 84">
            <a:extLst>
              <a:ext uri="{FF2B5EF4-FFF2-40B4-BE49-F238E27FC236}">
                <a16:creationId xmlns:a16="http://schemas.microsoft.com/office/drawing/2014/main" id="{235AD3B9-BF3F-1A21-FFE1-37F0AE1EA4F5}"/>
              </a:ext>
            </a:extLst>
          </p:cNvPr>
          <p:cNvCxnSpPr>
            <a:cxnSpLocks/>
          </p:cNvCxnSpPr>
          <p:nvPr/>
        </p:nvCxnSpPr>
        <p:spPr>
          <a:xfrm flipV="1">
            <a:off x="9427779" y="1742647"/>
            <a:ext cx="396222" cy="125936"/>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88" name="Straight Arrow Connector 87">
            <a:extLst>
              <a:ext uri="{FF2B5EF4-FFF2-40B4-BE49-F238E27FC236}">
                <a16:creationId xmlns:a16="http://schemas.microsoft.com/office/drawing/2014/main" id="{B8F4918C-E995-B2EC-E591-64F4CAC809A8}"/>
              </a:ext>
            </a:extLst>
          </p:cNvPr>
          <p:cNvCxnSpPr>
            <a:cxnSpLocks/>
          </p:cNvCxnSpPr>
          <p:nvPr/>
        </p:nvCxnSpPr>
        <p:spPr>
          <a:xfrm>
            <a:off x="8387827" y="2116067"/>
            <a:ext cx="1436174" cy="954636"/>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92" name="TextBox 91">
                <a:extLst>
                  <a:ext uri="{FF2B5EF4-FFF2-40B4-BE49-F238E27FC236}">
                    <a16:creationId xmlns:a16="http://schemas.microsoft.com/office/drawing/2014/main" id="{6771B338-5BBD-9E8E-878E-A50CD46D30C4}"/>
                  </a:ext>
                </a:extLst>
              </p:cNvPr>
              <p:cNvSpPr txBox="1"/>
              <p:nvPr/>
            </p:nvSpPr>
            <p:spPr>
              <a:xfrm>
                <a:off x="4599340" y="5734802"/>
                <a:ext cx="2933031" cy="544188"/>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1000" b="1" i="1" smtClean="0">
                              <a:solidFill>
                                <a:schemeClr val="tx1"/>
                              </a:solidFill>
                              <a:latin typeface="Cambria Math" panose="02040503050406030204" pitchFamily="18" charset="0"/>
                            </a:rPr>
                          </m:ctrlPr>
                        </m:sSubPr>
                        <m:e>
                          <m:r>
                            <a:rPr lang="en-GB" sz="1000" b="1" i="1">
                              <a:solidFill>
                                <a:schemeClr val="tx1"/>
                              </a:solidFill>
                              <a:latin typeface="Cambria Math" panose="02040503050406030204" pitchFamily="18" charset="0"/>
                            </a:rPr>
                            <m:t>𝜻</m:t>
                          </m:r>
                        </m:e>
                        <m:sub>
                          <m:r>
                            <a:rPr lang="en-GB" sz="1000" b="1" i="1">
                              <a:solidFill>
                                <a:schemeClr val="tx1"/>
                              </a:solidFill>
                              <a:latin typeface="Cambria Math" panose="02040503050406030204" pitchFamily="18" charset="0"/>
                            </a:rPr>
                            <m:t>𝑴𝑬𝑽</m:t>
                          </m:r>
                        </m:sub>
                      </m:sSub>
                      <m:d>
                        <m:dPr>
                          <m:ctrlPr>
                            <a:rPr lang="en-GB" sz="1000" b="1" i="1">
                              <a:solidFill>
                                <a:schemeClr val="tx1"/>
                              </a:solidFill>
                              <a:latin typeface="Cambria Math" panose="02040503050406030204" pitchFamily="18" charset="0"/>
                            </a:rPr>
                          </m:ctrlPr>
                        </m:dPr>
                        <m:e>
                          <m:r>
                            <a:rPr lang="en-GB" sz="1000" b="1" i="1">
                              <a:solidFill>
                                <a:schemeClr val="tx1"/>
                              </a:solidFill>
                              <a:latin typeface="Cambria Math" panose="02040503050406030204" pitchFamily="18" charset="0"/>
                            </a:rPr>
                            <m:t>𝒚</m:t>
                          </m:r>
                        </m:e>
                      </m:d>
                      <m:r>
                        <a:rPr lang="en-GB" sz="1000" b="1" i="0">
                          <a:solidFill>
                            <a:schemeClr val="tx1"/>
                          </a:solidFill>
                          <a:latin typeface="Cambria Math" panose="02040503050406030204" pitchFamily="18" charset="0"/>
                        </a:rPr>
                        <m:t>≅</m:t>
                      </m:r>
                      <m:f>
                        <m:fPr>
                          <m:ctrlPr>
                            <a:rPr lang="en-GB" sz="1000" b="1" i="1">
                              <a:solidFill>
                                <a:schemeClr val="tx1"/>
                              </a:solidFill>
                              <a:latin typeface="Cambria Math" panose="02040503050406030204" pitchFamily="18" charset="0"/>
                            </a:rPr>
                          </m:ctrlPr>
                        </m:fPr>
                        <m:num>
                          <m:r>
                            <a:rPr lang="en-GB" sz="1000" b="1" i="0">
                              <a:solidFill>
                                <a:schemeClr val="tx1"/>
                              </a:solidFill>
                              <a:latin typeface="Cambria Math" panose="02040503050406030204" pitchFamily="18" charset="0"/>
                            </a:rPr>
                            <m:t>𝟏</m:t>
                          </m:r>
                        </m:num>
                        <m:den>
                          <m:r>
                            <a:rPr lang="en-GB" sz="1000" b="1" i="1">
                              <a:solidFill>
                                <a:schemeClr val="tx1"/>
                              </a:solidFill>
                              <a:latin typeface="Cambria Math" panose="02040503050406030204" pitchFamily="18" charset="0"/>
                            </a:rPr>
                            <m:t>𝑻</m:t>
                          </m:r>
                        </m:den>
                      </m:f>
                      <m:nary>
                        <m:naryPr>
                          <m:chr m:val="∑"/>
                          <m:limLoc m:val="undOvr"/>
                          <m:ctrlPr>
                            <a:rPr lang="en-GB" sz="1000" b="1" i="1">
                              <a:solidFill>
                                <a:schemeClr val="tx1"/>
                              </a:solidFill>
                              <a:latin typeface="Cambria Math" panose="02040503050406030204" pitchFamily="18" charset="0"/>
                            </a:rPr>
                          </m:ctrlPr>
                        </m:naryPr>
                        <m:sub>
                          <m:r>
                            <a:rPr lang="en-GB" sz="1000" b="1" i="1">
                              <a:solidFill>
                                <a:schemeClr val="tx1"/>
                              </a:solidFill>
                              <a:latin typeface="Cambria Math" panose="02040503050406030204" pitchFamily="18" charset="0"/>
                            </a:rPr>
                            <m:t>𝒋</m:t>
                          </m:r>
                          <m:r>
                            <a:rPr lang="en-GB" sz="1000" b="1" i="0">
                              <a:solidFill>
                                <a:schemeClr val="tx1"/>
                              </a:solidFill>
                              <a:latin typeface="Cambria Math" panose="02040503050406030204" pitchFamily="18" charset="0"/>
                            </a:rPr>
                            <m:t>=</m:t>
                          </m:r>
                          <m:r>
                            <a:rPr lang="en-GB" sz="1000" b="1" i="0">
                              <a:solidFill>
                                <a:schemeClr val="tx1"/>
                              </a:solidFill>
                              <a:latin typeface="Cambria Math" panose="02040503050406030204" pitchFamily="18" charset="0"/>
                            </a:rPr>
                            <m:t>𝟏</m:t>
                          </m:r>
                        </m:sub>
                        <m:sup>
                          <m:r>
                            <a:rPr lang="en-GB" sz="1000" b="1" i="1">
                              <a:solidFill>
                                <a:schemeClr val="tx1"/>
                              </a:solidFill>
                              <a:latin typeface="Cambria Math" panose="02040503050406030204" pitchFamily="18" charset="0"/>
                            </a:rPr>
                            <m:t>𝑻</m:t>
                          </m:r>
                        </m:sup>
                        <m:e>
                          <m:r>
                            <a:rPr lang="en-GB" sz="1000" b="1" i="1">
                              <a:solidFill>
                                <a:schemeClr val="tx1"/>
                              </a:solidFill>
                              <a:latin typeface="Cambria Math" panose="02040503050406030204" pitchFamily="18" charset="0"/>
                            </a:rPr>
                            <m:t>𝒆𝒙𝒑</m:t>
                          </m:r>
                          <m:d>
                            <m:dPr>
                              <m:begChr m:val="["/>
                              <m:endChr m:val="]"/>
                              <m:ctrlPr>
                                <a:rPr lang="en-GB" sz="1000" b="1" i="1">
                                  <a:solidFill>
                                    <a:schemeClr val="tx1"/>
                                  </a:solidFill>
                                  <a:latin typeface="Cambria Math" panose="02040503050406030204" pitchFamily="18" charset="0"/>
                                </a:rPr>
                              </m:ctrlPr>
                            </m:dPr>
                            <m:e>
                              <m:r>
                                <a:rPr lang="en-GB" sz="1000" b="1" i="0">
                                  <a:solidFill>
                                    <a:schemeClr val="tx1"/>
                                  </a:solidFill>
                                  <a:latin typeface="Cambria Math" panose="02040503050406030204" pitchFamily="18" charset="0"/>
                                </a:rPr>
                                <m:t>−</m:t>
                              </m:r>
                              <m:r>
                                <a:rPr lang="en-GB" sz="1000" b="1" i="1">
                                  <a:solidFill>
                                    <a:schemeClr val="tx1"/>
                                  </a:solidFill>
                                  <a:latin typeface="Cambria Math" panose="02040503050406030204" pitchFamily="18" charset="0"/>
                                </a:rPr>
                                <m:t>𝒆𝒙𝒑</m:t>
                              </m:r>
                              <m:d>
                                <m:dPr>
                                  <m:ctrlPr>
                                    <a:rPr lang="en-GB" sz="1000" b="1" i="1">
                                      <a:solidFill>
                                        <a:schemeClr val="tx1"/>
                                      </a:solidFill>
                                      <a:latin typeface="Cambria Math" panose="02040503050406030204" pitchFamily="18" charset="0"/>
                                    </a:rPr>
                                  </m:ctrlPr>
                                </m:dPr>
                                <m:e>
                                  <m:r>
                                    <a:rPr lang="en-GB" sz="1000" b="1" i="0">
                                      <a:solidFill>
                                        <a:schemeClr val="tx1"/>
                                      </a:solidFill>
                                      <a:latin typeface="Cambria Math" panose="02040503050406030204" pitchFamily="18" charset="0"/>
                                    </a:rPr>
                                    <m:t>−</m:t>
                                  </m:r>
                                  <m:f>
                                    <m:fPr>
                                      <m:ctrlPr>
                                        <a:rPr lang="en-GB" sz="1000" b="1" i="1">
                                          <a:solidFill>
                                            <a:schemeClr val="tx1"/>
                                          </a:solidFill>
                                          <a:latin typeface="Cambria Math" panose="02040503050406030204" pitchFamily="18" charset="0"/>
                                        </a:rPr>
                                      </m:ctrlPr>
                                    </m:fPr>
                                    <m:num>
                                      <m:sSup>
                                        <m:sSupPr>
                                          <m:ctrlPr>
                                            <a:rPr lang="en-GB" sz="1000" b="1" i="1">
                                              <a:solidFill>
                                                <a:schemeClr val="tx1"/>
                                              </a:solidFill>
                                              <a:latin typeface="Cambria Math" panose="02040503050406030204" pitchFamily="18" charset="0"/>
                                            </a:rPr>
                                          </m:ctrlPr>
                                        </m:sSupPr>
                                        <m:e>
                                          <m:r>
                                            <a:rPr lang="en-GB" sz="1000" b="1" i="1">
                                              <a:solidFill>
                                                <a:schemeClr val="tx1"/>
                                              </a:solidFill>
                                              <a:latin typeface="Cambria Math" panose="02040503050406030204" pitchFamily="18" charset="0"/>
                                            </a:rPr>
                                            <m:t>𝒚</m:t>
                                          </m:r>
                                        </m:e>
                                        <m:sup>
                                          <m:sSub>
                                            <m:sSubPr>
                                              <m:ctrlPr>
                                                <a:rPr lang="en-GB" sz="1000" b="1" i="1">
                                                  <a:solidFill>
                                                    <a:schemeClr val="tx1"/>
                                                  </a:solidFill>
                                                  <a:latin typeface="Cambria Math" panose="02040503050406030204" pitchFamily="18" charset="0"/>
                                                </a:rPr>
                                              </m:ctrlPr>
                                            </m:sSubPr>
                                            <m:e>
                                              <m:r>
                                                <a:rPr lang="en-GB" sz="1000" b="1" i="1">
                                                  <a:solidFill>
                                                    <a:schemeClr val="tx1"/>
                                                  </a:solidFill>
                                                  <a:latin typeface="Cambria Math" panose="02040503050406030204" pitchFamily="18" charset="0"/>
                                                </a:rPr>
                                                <m:t>𝒘</m:t>
                                              </m:r>
                                            </m:e>
                                            <m:sub>
                                              <m:r>
                                                <a:rPr lang="en-GB" sz="1000" b="1" i="1">
                                                  <a:solidFill>
                                                    <a:schemeClr val="tx1"/>
                                                  </a:solidFill>
                                                  <a:latin typeface="Cambria Math" panose="02040503050406030204" pitchFamily="18" charset="0"/>
                                                </a:rPr>
                                                <m:t>𝒋</m:t>
                                              </m:r>
                                            </m:sub>
                                          </m:sSub>
                                        </m:sup>
                                      </m:sSup>
                                    </m:num>
                                    <m:den>
                                      <m:sSubSup>
                                        <m:sSubSupPr>
                                          <m:ctrlPr>
                                            <a:rPr lang="en-GB" sz="1000" b="1" i="1">
                                              <a:solidFill>
                                                <a:schemeClr val="tx1"/>
                                              </a:solidFill>
                                              <a:latin typeface="Cambria Math" panose="02040503050406030204" pitchFamily="18" charset="0"/>
                                            </a:rPr>
                                          </m:ctrlPr>
                                        </m:sSubSupPr>
                                        <m:e>
                                          <m:r>
                                            <a:rPr lang="en-GB" sz="1000" b="1" i="1">
                                              <a:solidFill>
                                                <a:schemeClr val="tx1"/>
                                              </a:solidFill>
                                              <a:latin typeface="Cambria Math" panose="02040503050406030204" pitchFamily="18" charset="0"/>
                                            </a:rPr>
                                            <m:t>𝑪</m:t>
                                          </m:r>
                                        </m:e>
                                        <m:sub>
                                          <m:r>
                                            <a:rPr lang="en-GB" sz="1000" b="1" i="1">
                                              <a:solidFill>
                                                <a:schemeClr val="tx1"/>
                                              </a:solidFill>
                                              <a:latin typeface="Cambria Math" panose="02040503050406030204" pitchFamily="18" charset="0"/>
                                            </a:rPr>
                                            <m:t>𝒋</m:t>
                                          </m:r>
                                        </m:sub>
                                        <m:sup>
                                          <m:sSub>
                                            <m:sSubPr>
                                              <m:ctrlPr>
                                                <a:rPr lang="en-GB" sz="1000" b="1" i="1">
                                                  <a:solidFill>
                                                    <a:schemeClr val="tx1"/>
                                                  </a:solidFill>
                                                  <a:latin typeface="Cambria Math" panose="02040503050406030204" pitchFamily="18" charset="0"/>
                                                </a:rPr>
                                              </m:ctrlPr>
                                            </m:sSubPr>
                                            <m:e>
                                              <m:r>
                                                <a:rPr lang="en-GB" sz="1000" b="1" i="1">
                                                  <a:solidFill>
                                                    <a:schemeClr val="tx1"/>
                                                  </a:solidFill>
                                                  <a:latin typeface="Cambria Math" panose="02040503050406030204" pitchFamily="18" charset="0"/>
                                                </a:rPr>
                                                <m:t>𝒘</m:t>
                                              </m:r>
                                            </m:e>
                                            <m:sub>
                                              <m:r>
                                                <a:rPr lang="en-GB" sz="1000" b="1" i="1">
                                                  <a:solidFill>
                                                    <a:schemeClr val="tx1"/>
                                                  </a:solidFill>
                                                  <a:latin typeface="Cambria Math" panose="02040503050406030204" pitchFamily="18" charset="0"/>
                                                </a:rPr>
                                                <m:t>𝒋</m:t>
                                              </m:r>
                                            </m:sub>
                                          </m:sSub>
                                        </m:sup>
                                      </m:sSubSup>
                                    </m:den>
                                  </m:f>
                                  <m:r>
                                    <a:rPr lang="en-GB" sz="1000" b="1" i="0">
                                      <a:solidFill>
                                        <a:schemeClr val="tx1"/>
                                      </a:solidFill>
                                      <a:latin typeface="Cambria Math" panose="02040503050406030204" pitchFamily="18" charset="0"/>
                                    </a:rPr>
                                    <m:t>+</m:t>
                                  </m:r>
                                  <m:func>
                                    <m:funcPr>
                                      <m:ctrlPr>
                                        <a:rPr lang="en-GB" sz="1000" b="1" i="1">
                                          <a:solidFill>
                                            <a:schemeClr val="tx1"/>
                                          </a:solidFill>
                                          <a:latin typeface="Cambria Math" panose="02040503050406030204" pitchFamily="18" charset="0"/>
                                        </a:rPr>
                                      </m:ctrlPr>
                                    </m:funcPr>
                                    <m:fName>
                                      <m:r>
                                        <a:rPr lang="en-GB" sz="1000" b="1" i="0">
                                          <a:solidFill>
                                            <a:schemeClr val="tx1"/>
                                          </a:solidFill>
                                          <a:latin typeface="Cambria Math" panose="02040503050406030204" pitchFamily="18" charset="0"/>
                                        </a:rPr>
                                        <m:t>𝐥𝐧</m:t>
                                      </m:r>
                                    </m:fName>
                                    <m:e>
                                      <m:sSub>
                                        <m:sSubPr>
                                          <m:ctrlPr>
                                            <a:rPr lang="en-GB" sz="1000" b="1" i="1">
                                              <a:solidFill>
                                                <a:schemeClr val="tx1"/>
                                              </a:solidFill>
                                              <a:latin typeface="Cambria Math" panose="02040503050406030204" pitchFamily="18" charset="0"/>
                                            </a:rPr>
                                          </m:ctrlPr>
                                        </m:sSubPr>
                                        <m:e>
                                          <m:r>
                                            <a:rPr lang="en-GB" sz="1000" b="1" i="1">
                                              <a:solidFill>
                                                <a:schemeClr val="tx1"/>
                                              </a:solidFill>
                                              <a:latin typeface="Cambria Math" panose="02040503050406030204" pitchFamily="18" charset="0"/>
                                            </a:rPr>
                                            <m:t>𝒏</m:t>
                                          </m:r>
                                        </m:e>
                                        <m:sub>
                                          <m:r>
                                            <a:rPr lang="en-GB" sz="1000" b="1" i="1">
                                              <a:solidFill>
                                                <a:schemeClr val="tx1"/>
                                              </a:solidFill>
                                              <a:latin typeface="Cambria Math" panose="02040503050406030204" pitchFamily="18" charset="0"/>
                                            </a:rPr>
                                            <m:t>𝒋</m:t>
                                          </m:r>
                                        </m:sub>
                                      </m:sSub>
                                    </m:e>
                                  </m:func>
                                </m:e>
                              </m:d>
                            </m:e>
                          </m:d>
                        </m:e>
                      </m:nary>
                    </m:oMath>
                  </m:oMathPara>
                </a14:m>
                <a:endParaRPr lang="en-GB" sz="1000" b="1" dirty="0"/>
              </a:p>
            </p:txBody>
          </p:sp>
        </mc:Choice>
        <mc:Fallback xmlns="">
          <p:sp>
            <p:nvSpPr>
              <p:cNvPr id="92" name="TextBox 91">
                <a:extLst>
                  <a:ext uri="{FF2B5EF4-FFF2-40B4-BE49-F238E27FC236}">
                    <a16:creationId xmlns:a16="http://schemas.microsoft.com/office/drawing/2014/main" id="{65266852-1489-7CE6-E1D5-82751DA02DC5}"/>
                  </a:ext>
                </a:extLst>
              </p:cNvPr>
              <p:cNvSpPr txBox="1">
                <a:spLocks noRot="1" noChangeAspect="1" noMove="1" noResize="1" noEditPoints="1" noAdjustHandles="1" noChangeArrowheads="1" noChangeShapeType="1" noTextEdit="1"/>
              </p:cNvSpPr>
              <p:nvPr/>
            </p:nvSpPr>
            <p:spPr>
              <a:xfrm>
                <a:off x="4599340" y="5734802"/>
                <a:ext cx="2933031" cy="544188"/>
              </a:xfrm>
              <a:prstGeom prst="rect">
                <a:avLst/>
              </a:prstGeom>
              <a:blipFill>
                <a:blip r:embed="rId9"/>
                <a:stretch>
                  <a:fillRect t="-84270" b="-131461"/>
                </a:stretch>
              </a:blipFill>
            </p:spPr>
            <p:txBody>
              <a:bodyPr/>
              <a:lstStyle/>
              <a:p>
                <a:r>
                  <a:rPr lang="en-GB">
                    <a:noFill/>
                  </a:rPr>
                  <a:t> </a:t>
                </a:r>
              </a:p>
            </p:txBody>
          </p:sp>
        </mc:Fallback>
      </mc:AlternateContent>
      <p:sp>
        <p:nvSpPr>
          <p:cNvPr id="93" name="Arrow: Right 92">
            <a:extLst>
              <a:ext uri="{FF2B5EF4-FFF2-40B4-BE49-F238E27FC236}">
                <a16:creationId xmlns:a16="http://schemas.microsoft.com/office/drawing/2014/main" id="{C1777722-F388-0D03-C7A6-9B81F6389B66}"/>
              </a:ext>
            </a:extLst>
          </p:cNvPr>
          <p:cNvSpPr/>
          <p:nvPr/>
        </p:nvSpPr>
        <p:spPr>
          <a:xfrm rot="5400000">
            <a:off x="5982119" y="5595315"/>
            <a:ext cx="156838" cy="124788"/>
          </a:xfrm>
          <a:prstGeom prst="right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dirty="0"/>
          </a:p>
        </p:txBody>
      </p:sp>
      <p:sp>
        <p:nvSpPr>
          <p:cNvPr id="94" name="TextBox 93">
            <a:extLst>
              <a:ext uri="{FF2B5EF4-FFF2-40B4-BE49-F238E27FC236}">
                <a16:creationId xmlns:a16="http://schemas.microsoft.com/office/drawing/2014/main" id="{F979BF3F-3579-6BA7-1043-96FBCFC83994}"/>
              </a:ext>
            </a:extLst>
          </p:cNvPr>
          <p:cNvSpPr txBox="1"/>
          <p:nvPr/>
        </p:nvSpPr>
        <p:spPr>
          <a:xfrm>
            <a:off x="4301656" y="6294157"/>
            <a:ext cx="4086171" cy="430887"/>
          </a:xfrm>
          <a:prstGeom prst="rect">
            <a:avLst/>
          </a:prstGeom>
          <a:noFill/>
        </p:spPr>
        <p:txBody>
          <a:bodyPr wrap="square" rtlCol="0">
            <a:spAutoFit/>
          </a:bodyPr>
          <a:lstStyle/>
          <a:p>
            <a:pPr algn="ctr"/>
            <a:r>
              <a:rPr lang="en-GB" sz="1100" b="1" dirty="0"/>
              <a:t>To avoid information loss, the MEV distribution has been used, leveraging all data rather than relying solely on block maxima</a:t>
            </a:r>
            <a:r>
              <a:rPr lang="en-GB" sz="1100" dirty="0"/>
              <a:t>.</a:t>
            </a:r>
          </a:p>
        </p:txBody>
      </p:sp>
      <mc:AlternateContent xmlns:mc="http://schemas.openxmlformats.org/markup-compatibility/2006" xmlns:a14="http://schemas.microsoft.com/office/drawing/2010/main">
        <mc:Choice Requires="a14">
          <p:sp>
            <p:nvSpPr>
              <p:cNvPr id="96" name="TextBox 95">
                <a:extLst>
                  <a:ext uri="{FF2B5EF4-FFF2-40B4-BE49-F238E27FC236}">
                    <a16:creationId xmlns:a16="http://schemas.microsoft.com/office/drawing/2014/main" id="{E1D9C78D-04E7-76EC-FEB7-D842394CB215}"/>
                  </a:ext>
                </a:extLst>
              </p:cNvPr>
              <p:cNvSpPr txBox="1"/>
              <p:nvPr/>
            </p:nvSpPr>
            <p:spPr>
              <a:xfrm>
                <a:off x="9071964" y="4340361"/>
                <a:ext cx="2131110" cy="28520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1200" b="1" i="1" smtClean="0">
                              <a:latin typeface="Cambria Math" panose="02040503050406030204" pitchFamily="18" charset="0"/>
                            </a:rPr>
                          </m:ctrlPr>
                        </m:sSubPr>
                        <m:e>
                          <m:r>
                            <a:rPr lang="en-GB" sz="1200" b="1" i="1" smtClean="0">
                              <a:latin typeface="Cambria Math" panose="02040503050406030204" pitchFamily="18" charset="0"/>
                            </a:rPr>
                            <m:t>𝒉</m:t>
                          </m:r>
                        </m:e>
                        <m:sub>
                          <m:r>
                            <a:rPr lang="en-GB" sz="1200" b="1" i="1" smtClean="0">
                              <a:latin typeface="Cambria Math" panose="02040503050406030204" pitchFamily="18" charset="0"/>
                            </a:rPr>
                            <m:t>𝒅</m:t>
                          </m:r>
                          <m:r>
                            <a:rPr lang="en-GB" sz="1200" b="1" i="1" smtClean="0">
                              <a:latin typeface="Cambria Math" panose="02040503050406030204" pitchFamily="18" charset="0"/>
                            </a:rPr>
                            <m:t>,</m:t>
                          </m:r>
                          <m:r>
                            <a:rPr lang="en-GB" sz="1200" b="1" i="1" smtClean="0">
                              <a:latin typeface="Cambria Math" panose="02040503050406030204" pitchFamily="18" charset="0"/>
                            </a:rPr>
                            <m:t>𝑻</m:t>
                          </m:r>
                        </m:sub>
                      </m:sSub>
                      <m:r>
                        <a:rPr lang="en-GB" sz="1200" b="1" i="1" smtClean="0">
                          <a:latin typeface="Cambria Math" panose="02040503050406030204" pitchFamily="18" charset="0"/>
                        </a:rPr>
                        <m:t>=</m:t>
                      </m:r>
                      <m:sSub>
                        <m:sSubPr>
                          <m:ctrlPr>
                            <a:rPr lang="en-GB" sz="1200" b="1" i="1" smtClean="0">
                              <a:latin typeface="Cambria Math" panose="02040503050406030204" pitchFamily="18" charset="0"/>
                            </a:rPr>
                          </m:ctrlPr>
                        </m:sSubPr>
                        <m:e>
                          <m:r>
                            <a:rPr lang="en-GB" sz="1200" b="1" i="1" smtClean="0">
                              <a:latin typeface="Cambria Math" panose="02040503050406030204" pitchFamily="18" charset="0"/>
                              <a:ea typeface="Cambria Math" panose="02040503050406030204" pitchFamily="18" charset="0"/>
                            </a:rPr>
                            <m:t>𝝁</m:t>
                          </m:r>
                        </m:e>
                        <m:sub>
                          <m:r>
                            <a:rPr lang="en-GB" sz="1200" b="1" i="1" smtClean="0">
                              <a:latin typeface="Cambria Math" panose="02040503050406030204" pitchFamily="18" charset="0"/>
                            </a:rPr>
                            <m:t>𝒅</m:t>
                          </m:r>
                        </m:sub>
                      </m:sSub>
                      <m:sSub>
                        <m:sSubPr>
                          <m:ctrlPr>
                            <a:rPr lang="en-GB" sz="1200" b="1" i="1" smtClean="0">
                              <a:latin typeface="Cambria Math" panose="02040503050406030204" pitchFamily="18" charset="0"/>
                            </a:rPr>
                          </m:ctrlPr>
                        </m:sSubPr>
                        <m:e>
                          <m:r>
                            <a:rPr lang="en-GB" sz="1200" b="1" i="1" smtClean="0">
                              <a:latin typeface="Cambria Math" panose="02040503050406030204" pitchFamily="18" charset="0"/>
                            </a:rPr>
                            <m:t>𝑲</m:t>
                          </m:r>
                        </m:e>
                        <m:sub>
                          <m:r>
                            <a:rPr lang="en-GB" sz="1200" b="1" i="1" smtClean="0">
                              <a:latin typeface="Cambria Math" panose="02040503050406030204" pitchFamily="18" charset="0"/>
                            </a:rPr>
                            <m:t>𝒕</m:t>
                          </m:r>
                        </m:sub>
                      </m:sSub>
                      <m:r>
                        <a:rPr lang="en-GB" sz="1200" b="1" i="1" smtClean="0">
                          <a:latin typeface="Cambria Math" panose="02040503050406030204" pitchFamily="18" charset="0"/>
                        </a:rPr>
                        <m:t>=</m:t>
                      </m:r>
                      <m:r>
                        <a:rPr lang="en-GB" sz="1200" b="1" i="1" smtClean="0">
                          <a:solidFill>
                            <a:schemeClr val="bg2"/>
                          </a:solidFill>
                          <a:latin typeface="Cambria Math" panose="02040503050406030204" pitchFamily="18" charset="0"/>
                        </a:rPr>
                        <m:t>𝒂</m:t>
                      </m:r>
                      <m:sSup>
                        <m:sSupPr>
                          <m:ctrlPr>
                            <a:rPr lang="en-GB" sz="1200" b="1" i="1" smtClean="0">
                              <a:latin typeface="Cambria Math" panose="02040503050406030204" pitchFamily="18" charset="0"/>
                            </a:rPr>
                          </m:ctrlPr>
                        </m:sSupPr>
                        <m:e>
                          <m:r>
                            <a:rPr lang="en-GB" sz="1200" b="1" i="1" smtClean="0">
                              <a:latin typeface="Cambria Math" panose="02040503050406030204" pitchFamily="18" charset="0"/>
                            </a:rPr>
                            <m:t>𝒅</m:t>
                          </m:r>
                        </m:e>
                        <m:sup>
                          <m:r>
                            <a:rPr lang="en-GB" sz="1200" b="1" i="1" smtClean="0">
                              <a:solidFill>
                                <a:schemeClr val="bg2"/>
                              </a:solidFill>
                              <a:latin typeface="Cambria Math" panose="02040503050406030204" pitchFamily="18" charset="0"/>
                            </a:rPr>
                            <m:t>𝒏</m:t>
                          </m:r>
                        </m:sup>
                      </m:sSup>
                      <m:sSub>
                        <m:sSubPr>
                          <m:ctrlPr>
                            <a:rPr lang="en-GB" sz="1200" b="1" i="1" smtClean="0">
                              <a:solidFill>
                                <a:schemeClr val="bg2"/>
                              </a:solidFill>
                              <a:latin typeface="Cambria Math" panose="02040503050406030204" pitchFamily="18" charset="0"/>
                            </a:rPr>
                          </m:ctrlPr>
                        </m:sSubPr>
                        <m:e>
                          <m:r>
                            <a:rPr lang="en-GB" sz="1200" b="1" i="1" smtClean="0">
                              <a:solidFill>
                                <a:schemeClr val="bg2"/>
                              </a:solidFill>
                              <a:latin typeface="Cambria Math" panose="02040503050406030204" pitchFamily="18" charset="0"/>
                            </a:rPr>
                            <m:t>𝑲</m:t>
                          </m:r>
                        </m:e>
                        <m:sub>
                          <m:r>
                            <a:rPr lang="en-GB" sz="1200" b="1" i="1" smtClean="0">
                              <a:solidFill>
                                <a:schemeClr val="bg2"/>
                              </a:solidFill>
                              <a:latin typeface="Cambria Math" panose="02040503050406030204" pitchFamily="18" charset="0"/>
                            </a:rPr>
                            <m:t>𝒕</m:t>
                          </m:r>
                        </m:sub>
                      </m:sSub>
                    </m:oMath>
                  </m:oMathPara>
                </a14:m>
                <a:endParaRPr lang="en-GB" sz="1200" b="1" dirty="0"/>
              </a:p>
            </p:txBody>
          </p:sp>
        </mc:Choice>
        <mc:Fallback xmlns="">
          <p:sp>
            <p:nvSpPr>
              <p:cNvPr id="96" name="TextBox 95">
                <a:extLst>
                  <a:ext uri="{FF2B5EF4-FFF2-40B4-BE49-F238E27FC236}">
                    <a16:creationId xmlns:a16="http://schemas.microsoft.com/office/drawing/2014/main" id="{76A1BB02-2D2B-5247-ADE3-CBCB0444863B}"/>
                  </a:ext>
                </a:extLst>
              </p:cNvPr>
              <p:cNvSpPr txBox="1">
                <a:spLocks noRot="1" noChangeAspect="1" noMove="1" noResize="1" noEditPoints="1" noAdjustHandles="1" noChangeArrowheads="1" noChangeShapeType="1" noTextEdit="1"/>
              </p:cNvSpPr>
              <p:nvPr/>
            </p:nvSpPr>
            <p:spPr>
              <a:xfrm>
                <a:off x="9071964" y="4340361"/>
                <a:ext cx="2131110" cy="285206"/>
              </a:xfrm>
              <a:prstGeom prst="rect">
                <a:avLst/>
              </a:prstGeom>
              <a:blipFill>
                <a:blip r:embed="rId10"/>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7" name="TextBox 96">
                <a:extLst>
                  <a:ext uri="{FF2B5EF4-FFF2-40B4-BE49-F238E27FC236}">
                    <a16:creationId xmlns:a16="http://schemas.microsoft.com/office/drawing/2014/main" id="{78E2F16C-AAB3-F822-29D2-28A4908EAEBF}"/>
                  </a:ext>
                </a:extLst>
              </p:cNvPr>
              <p:cNvSpPr txBox="1"/>
              <p:nvPr/>
            </p:nvSpPr>
            <p:spPr>
              <a:xfrm>
                <a:off x="8592543" y="4912381"/>
                <a:ext cx="2933030" cy="1641988"/>
              </a:xfrm>
              <a:prstGeom prst="rect">
                <a:avLst/>
              </a:prstGeom>
              <a:noFill/>
            </p:spPr>
            <p:txBody>
              <a:bodyPr wrap="square" rtlCol="0">
                <a:spAutoFit/>
              </a:bodyPr>
              <a:lstStyle/>
              <a:p>
                <a:pPr algn="just"/>
                <a14:m>
                  <m:oMath xmlns:m="http://schemas.openxmlformats.org/officeDocument/2006/math">
                    <m:r>
                      <a:rPr lang="en-GB" sz="1200" b="1" i="1" smtClean="0">
                        <a:latin typeface="Cambria Math" panose="02040503050406030204" pitchFamily="18" charset="0"/>
                      </a:rPr>
                      <m:t>𝒏</m:t>
                    </m:r>
                    <m:r>
                      <a:rPr lang="en-GB" sz="1200" b="1" i="1" smtClean="0">
                        <a:latin typeface="Cambria Math" panose="02040503050406030204" pitchFamily="18" charset="0"/>
                      </a:rPr>
                      <m:t> </m:t>
                    </m:r>
                  </m:oMath>
                </a14:m>
                <a:r>
                  <a:rPr lang="en-GB" sz="1200" b="1" dirty="0"/>
                  <a:t>→</a:t>
                </a:r>
                <a:r>
                  <a:rPr lang="en-GB" sz="1200" b="1" i="1" dirty="0"/>
                  <a:t>  from  </a:t>
                </a:r>
                <a14:m>
                  <m:oMath xmlns:m="http://schemas.openxmlformats.org/officeDocument/2006/math">
                    <m:sSubSup>
                      <m:sSubSupPr>
                        <m:ctrlPr>
                          <a:rPr lang="en-GB" sz="1200" b="1" i="1" smtClean="0">
                            <a:latin typeface="Cambria Math" panose="02040503050406030204" pitchFamily="18" charset="0"/>
                          </a:rPr>
                        </m:ctrlPr>
                      </m:sSubSupPr>
                      <m:e>
                        <m:r>
                          <a:rPr lang="en-GB" sz="1200" b="1" i="1" smtClean="0">
                            <a:latin typeface="Cambria Math" panose="02040503050406030204" pitchFamily="18" charset="0"/>
                            <a:ea typeface="Cambria Math" panose="02040503050406030204" pitchFamily="18" charset="0"/>
                          </a:rPr>
                          <m:t>𝝁</m:t>
                        </m:r>
                      </m:e>
                      <m:sub>
                        <m:r>
                          <a:rPr lang="en-GB" sz="1200" b="1" i="1" smtClean="0">
                            <a:latin typeface="Cambria Math" panose="02040503050406030204" pitchFamily="18" charset="0"/>
                          </a:rPr>
                          <m:t>𝒅</m:t>
                        </m:r>
                      </m:sub>
                      <m:sup>
                        <m:r>
                          <a:rPr lang="en-GB" sz="1200" b="1" i="1" smtClean="0">
                            <a:latin typeface="Cambria Math" panose="02040503050406030204" pitchFamily="18" charset="0"/>
                          </a:rPr>
                          <m:t>𝑬𝑹𝑨</m:t>
                        </m:r>
                        <m:r>
                          <a:rPr lang="en-GB" sz="1200" b="1" i="1" smtClean="0">
                            <a:latin typeface="Cambria Math" panose="02040503050406030204" pitchFamily="18" charset="0"/>
                          </a:rPr>
                          <m:t>𝟓</m:t>
                        </m:r>
                      </m:sup>
                    </m:sSubSup>
                    <m:r>
                      <a:rPr lang="en-GB" sz="1200" b="1" i="1" smtClean="0">
                        <a:latin typeface="Cambria Math" panose="02040503050406030204" pitchFamily="18" charset="0"/>
                      </a:rPr>
                      <m:t>=</m:t>
                    </m:r>
                    <m:r>
                      <a:rPr lang="en-GB" sz="1200" b="1" i="1" smtClean="0">
                        <a:solidFill>
                          <a:schemeClr val="tx1"/>
                        </a:solidFill>
                        <a:latin typeface="Cambria Math" panose="02040503050406030204" pitchFamily="18" charset="0"/>
                      </a:rPr>
                      <m:t>𝒂</m:t>
                    </m:r>
                    <m:sSup>
                      <m:sSupPr>
                        <m:ctrlPr>
                          <a:rPr lang="en-GB" sz="1200" b="1" i="1" smtClean="0">
                            <a:solidFill>
                              <a:schemeClr val="tx1"/>
                            </a:solidFill>
                            <a:latin typeface="Cambria Math" panose="02040503050406030204" pitchFamily="18" charset="0"/>
                          </a:rPr>
                        </m:ctrlPr>
                      </m:sSupPr>
                      <m:e>
                        <m:r>
                          <a:rPr lang="en-GB" sz="1200" b="1" i="1" smtClean="0">
                            <a:solidFill>
                              <a:schemeClr val="tx1"/>
                            </a:solidFill>
                            <a:latin typeface="Cambria Math" panose="02040503050406030204" pitchFamily="18" charset="0"/>
                          </a:rPr>
                          <m:t>𝒅</m:t>
                        </m:r>
                      </m:e>
                      <m:sup>
                        <m:r>
                          <a:rPr lang="en-GB" sz="1200" b="1" i="1" smtClean="0">
                            <a:solidFill>
                              <a:schemeClr val="tx1"/>
                            </a:solidFill>
                            <a:latin typeface="Cambria Math" panose="02040503050406030204" pitchFamily="18" charset="0"/>
                          </a:rPr>
                          <m:t>𝒏</m:t>
                        </m:r>
                      </m:sup>
                    </m:sSup>
                  </m:oMath>
                </a14:m>
                <a:endParaRPr lang="en-GB" sz="1200" b="1" dirty="0"/>
              </a:p>
              <a:p>
                <a:pPr algn="just"/>
                <a:endParaRPr lang="en-GB" sz="1200" dirty="0"/>
              </a:p>
              <a:p>
                <a:pPr algn="ctr"/>
                <a14:m>
                  <m:oMathPara xmlns:m="http://schemas.openxmlformats.org/officeDocument/2006/math">
                    <m:oMathParaPr>
                      <m:jc m:val="left"/>
                    </m:oMathParaPr>
                    <m:oMath xmlns:m="http://schemas.openxmlformats.org/officeDocument/2006/math">
                      <m:sSup>
                        <m:sSupPr>
                          <m:ctrlPr>
                            <a:rPr lang="en-GB" sz="1200" b="1" i="1" smtClean="0">
                              <a:latin typeface="Cambria Math" panose="02040503050406030204" pitchFamily="18" charset="0"/>
                            </a:rPr>
                          </m:ctrlPr>
                        </m:sSupPr>
                        <m:e>
                          <m:r>
                            <a:rPr lang="en-GB" sz="1200" b="1" i="1" smtClean="0">
                              <a:latin typeface="Cambria Math" panose="02040503050406030204" pitchFamily="18" charset="0"/>
                            </a:rPr>
                            <m:t>𝒂</m:t>
                          </m:r>
                        </m:e>
                        <m:sup>
                          <m:r>
                            <a:rPr lang="en-GB" sz="1200" b="1" i="1" smtClean="0">
                              <a:latin typeface="Cambria Math" panose="02040503050406030204" pitchFamily="18" charset="0"/>
                            </a:rPr>
                            <m:t>′</m:t>
                          </m:r>
                        </m:sup>
                      </m:sSup>
                      <m:r>
                        <a:rPr lang="en-GB" sz="1200" b="1" i="1" smtClean="0">
                          <a:latin typeface="Cambria Math" panose="02040503050406030204" pitchFamily="18" charset="0"/>
                        </a:rPr>
                        <m:t>=</m:t>
                      </m:r>
                      <m:f>
                        <m:fPr>
                          <m:ctrlPr>
                            <a:rPr lang="en-GB" sz="1200" b="1" i="1" smtClean="0">
                              <a:latin typeface="Cambria Math" panose="02040503050406030204" pitchFamily="18" charset="0"/>
                            </a:rPr>
                          </m:ctrlPr>
                        </m:fPr>
                        <m:num>
                          <m:sSubSup>
                            <m:sSubSupPr>
                              <m:ctrlPr>
                                <a:rPr lang="en-GB" sz="1200" b="1" i="1">
                                  <a:latin typeface="Cambria Math" panose="02040503050406030204" pitchFamily="18" charset="0"/>
                                </a:rPr>
                              </m:ctrlPr>
                            </m:sSubSupPr>
                            <m:e>
                              <m:r>
                                <a:rPr lang="en-GB" sz="1200" b="1" i="1" smtClean="0">
                                  <a:latin typeface="Cambria Math" panose="02040503050406030204" pitchFamily="18" charset="0"/>
                                  <a:ea typeface="Cambria Math" panose="02040503050406030204" pitchFamily="18" charset="0"/>
                                </a:rPr>
                                <m:t>𝝁</m:t>
                              </m:r>
                            </m:e>
                            <m:sub>
                              <m:r>
                                <a:rPr lang="en-GB" sz="1200" b="1" i="1">
                                  <a:latin typeface="Cambria Math" panose="02040503050406030204" pitchFamily="18" charset="0"/>
                                </a:rPr>
                                <m:t>𝟐𝟒</m:t>
                              </m:r>
                              <m:r>
                                <a:rPr lang="en-GB" sz="1200" b="1" i="1">
                                  <a:latin typeface="Cambria Math" panose="02040503050406030204" pitchFamily="18" charset="0"/>
                                </a:rPr>
                                <m:t>𝒉</m:t>
                              </m:r>
                            </m:sub>
                            <m:sup>
                              <m:r>
                                <a:rPr lang="en-GB" sz="1200" b="1" i="1">
                                  <a:latin typeface="Cambria Math" panose="02040503050406030204" pitchFamily="18" charset="0"/>
                                </a:rPr>
                                <m:t>𝑶</m:t>
                              </m:r>
                              <m:r>
                                <a:rPr lang="en-GB" sz="1200" b="1" i="1" smtClean="0">
                                  <a:latin typeface="Cambria Math" panose="02040503050406030204" pitchFamily="18" charset="0"/>
                                </a:rPr>
                                <m:t>𝒃𝒔</m:t>
                              </m:r>
                              <m:r>
                                <a:rPr lang="en-GB" sz="1200" b="1" i="1">
                                  <a:latin typeface="Cambria Math" panose="02040503050406030204" pitchFamily="18" charset="0"/>
                                </a:rPr>
                                <m:t>.</m:t>
                              </m:r>
                            </m:sup>
                          </m:sSubSup>
                        </m:num>
                        <m:den>
                          <m:sSup>
                            <m:sSupPr>
                              <m:ctrlPr>
                                <a:rPr lang="en-GB" sz="1200" b="1" i="1" smtClean="0">
                                  <a:latin typeface="Cambria Math" panose="02040503050406030204" pitchFamily="18" charset="0"/>
                                </a:rPr>
                              </m:ctrlPr>
                            </m:sSupPr>
                            <m:e>
                              <m:r>
                                <a:rPr lang="en-GB" sz="1200" b="1" i="1" smtClean="0">
                                  <a:latin typeface="Cambria Math" panose="02040503050406030204" pitchFamily="18" charset="0"/>
                                </a:rPr>
                                <m:t>𝟐𝟒</m:t>
                              </m:r>
                            </m:e>
                            <m:sup>
                              <m:r>
                                <a:rPr lang="en-GB" sz="1200" b="1" i="1" smtClean="0">
                                  <a:latin typeface="Cambria Math" panose="02040503050406030204" pitchFamily="18" charset="0"/>
                                </a:rPr>
                                <m:t>𝒏</m:t>
                              </m:r>
                            </m:sup>
                          </m:sSup>
                        </m:den>
                      </m:f>
                    </m:oMath>
                  </m:oMathPara>
                </a14:m>
                <a:endParaRPr lang="en-GB" sz="1200" b="1" dirty="0"/>
              </a:p>
              <a:p>
                <a:pPr algn="ctr"/>
                <a:endParaRPr lang="en-GB" sz="1200" dirty="0"/>
              </a:p>
              <a:p>
                <a:pPr algn="ctr"/>
                <a:endParaRPr lang="en-GB" sz="1200" dirty="0"/>
              </a:p>
              <a:p>
                <a14:m>
                  <m:oMath xmlns:m="http://schemas.openxmlformats.org/officeDocument/2006/math">
                    <m:sSub>
                      <m:sSubPr>
                        <m:ctrlPr>
                          <a:rPr lang="en-GB" sz="1200" b="1" i="1" smtClean="0">
                            <a:solidFill>
                              <a:schemeClr val="tx1"/>
                            </a:solidFill>
                            <a:latin typeface="Cambria Math" panose="02040503050406030204" pitchFamily="18" charset="0"/>
                            <a:ea typeface="Cambria Math" panose="02040503050406030204" pitchFamily="18" charset="0"/>
                          </a:rPr>
                        </m:ctrlPr>
                      </m:sSubPr>
                      <m:e>
                        <m:r>
                          <a:rPr lang="en-GB" sz="1200" b="1" i="1">
                            <a:solidFill>
                              <a:schemeClr val="tx1"/>
                            </a:solidFill>
                            <a:latin typeface="Cambria Math" panose="02040503050406030204" pitchFamily="18" charset="0"/>
                            <a:ea typeface="Cambria Math" panose="02040503050406030204" pitchFamily="18" charset="0"/>
                          </a:rPr>
                          <m:t>𝑲</m:t>
                        </m:r>
                      </m:e>
                      <m:sub>
                        <m:r>
                          <a:rPr lang="en-GB" sz="1200" b="1" i="1" smtClean="0">
                            <a:solidFill>
                              <a:schemeClr val="tx1"/>
                            </a:solidFill>
                            <a:latin typeface="Cambria Math" panose="02040503050406030204" pitchFamily="18" charset="0"/>
                            <a:ea typeface="Cambria Math" panose="02040503050406030204" pitchFamily="18" charset="0"/>
                          </a:rPr>
                          <m:t>𝑻</m:t>
                        </m:r>
                      </m:sub>
                    </m:sSub>
                  </m:oMath>
                </a14:m>
                <a:r>
                  <a:rPr lang="en-GB" sz="1200" b="1" dirty="0">
                    <a:latin typeface="Cambria Math" panose="02040503050406030204" pitchFamily="18" charset="0"/>
                    <a:ea typeface="Cambria Math" panose="02040503050406030204" pitchFamily="18" charset="0"/>
                  </a:rPr>
                  <a:t>=</a:t>
                </a:r>
                <a14:m>
                  <m:oMath xmlns:m="http://schemas.openxmlformats.org/officeDocument/2006/math">
                    <m:f>
                      <m:fPr>
                        <m:ctrlPr>
                          <a:rPr lang="en-GB" sz="1400" b="1" i="1" dirty="0" smtClean="0">
                            <a:latin typeface="Cambria Math" panose="02040503050406030204" pitchFamily="18" charset="0"/>
                            <a:ea typeface="Cambria Math" panose="02040503050406030204" pitchFamily="18" charset="0"/>
                          </a:rPr>
                        </m:ctrlPr>
                      </m:fPr>
                      <m:num>
                        <m:sSubSup>
                          <m:sSubSupPr>
                            <m:ctrlPr>
                              <a:rPr lang="en-GB" sz="1400" b="1" i="1" dirty="0" smtClean="0">
                                <a:latin typeface="Cambria Math" panose="02040503050406030204" pitchFamily="18" charset="0"/>
                                <a:ea typeface="Cambria Math" panose="02040503050406030204" pitchFamily="18" charset="0"/>
                              </a:rPr>
                            </m:ctrlPr>
                          </m:sSubSupPr>
                          <m:e>
                            <m:r>
                              <a:rPr lang="en-GB" sz="1400" b="1" i="1" dirty="0" smtClean="0">
                                <a:latin typeface="Cambria Math" panose="02040503050406030204" pitchFamily="18" charset="0"/>
                                <a:ea typeface="Cambria Math" panose="02040503050406030204" pitchFamily="18" charset="0"/>
                              </a:rPr>
                              <m:t>𝒉</m:t>
                            </m:r>
                          </m:e>
                          <m:sub>
                            <m:r>
                              <a:rPr lang="en-GB" sz="1400" b="1" i="1" dirty="0" smtClean="0">
                                <a:latin typeface="Cambria Math" panose="02040503050406030204" pitchFamily="18" charset="0"/>
                                <a:ea typeface="Cambria Math" panose="02040503050406030204" pitchFamily="18" charset="0"/>
                              </a:rPr>
                              <m:t>𝟐𝟒</m:t>
                            </m:r>
                            <m:r>
                              <a:rPr lang="en-GB" sz="1400" b="1" i="1" dirty="0" smtClean="0">
                                <a:latin typeface="Cambria Math" panose="02040503050406030204" pitchFamily="18" charset="0"/>
                                <a:ea typeface="Cambria Math" panose="02040503050406030204" pitchFamily="18" charset="0"/>
                              </a:rPr>
                              <m:t>,</m:t>
                            </m:r>
                            <m:r>
                              <a:rPr lang="en-GB" sz="1400" b="1" i="1" dirty="0" smtClean="0">
                                <a:latin typeface="Cambria Math" panose="02040503050406030204" pitchFamily="18" charset="0"/>
                                <a:ea typeface="Cambria Math" panose="02040503050406030204" pitchFamily="18" charset="0"/>
                              </a:rPr>
                              <m:t>𝑻</m:t>
                            </m:r>
                          </m:sub>
                          <m:sup>
                            <m:r>
                              <a:rPr lang="en-GB" sz="1400" b="1" i="1" dirty="0" smtClean="0">
                                <a:latin typeface="Cambria Math" panose="02040503050406030204" pitchFamily="18" charset="0"/>
                                <a:ea typeface="Cambria Math" panose="02040503050406030204" pitchFamily="18" charset="0"/>
                              </a:rPr>
                              <m:t>𝑶𝒃𝒔</m:t>
                            </m:r>
                          </m:sup>
                        </m:sSubSup>
                      </m:num>
                      <m:den>
                        <m:sSubSup>
                          <m:sSubSupPr>
                            <m:ctrlPr>
                              <a:rPr lang="en-GB" sz="1400" b="1" i="1" dirty="0" smtClean="0">
                                <a:latin typeface="Cambria Math" panose="02040503050406030204" pitchFamily="18" charset="0"/>
                                <a:ea typeface="Cambria Math" panose="02040503050406030204" pitchFamily="18" charset="0"/>
                              </a:rPr>
                            </m:ctrlPr>
                          </m:sSubSupPr>
                          <m:e>
                            <m:r>
                              <a:rPr lang="en-GB" sz="1400" b="1" i="1" dirty="0" smtClean="0">
                                <a:latin typeface="Cambria Math" panose="02040503050406030204" pitchFamily="18" charset="0"/>
                                <a:ea typeface="Cambria Math" panose="02040503050406030204" pitchFamily="18" charset="0"/>
                              </a:rPr>
                              <m:t>𝝁</m:t>
                            </m:r>
                          </m:e>
                          <m:sub>
                            <m:r>
                              <a:rPr lang="en-GB" sz="1400" b="1" i="1" dirty="0" smtClean="0">
                                <a:latin typeface="Cambria Math" panose="02040503050406030204" pitchFamily="18" charset="0"/>
                                <a:ea typeface="Cambria Math" panose="02040503050406030204" pitchFamily="18" charset="0"/>
                              </a:rPr>
                              <m:t>𝟐𝟒</m:t>
                            </m:r>
                          </m:sub>
                          <m:sup>
                            <m:r>
                              <a:rPr lang="en-GB" sz="1400" b="1" i="1" dirty="0" smtClean="0">
                                <a:latin typeface="Cambria Math" panose="02040503050406030204" pitchFamily="18" charset="0"/>
                                <a:ea typeface="Cambria Math" panose="02040503050406030204" pitchFamily="18" charset="0"/>
                              </a:rPr>
                              <m:t>𝑶𝒃𝒔</m:t>
                            </m:r>
                          </m:sup>
                        </m:sSubSup>
                      </m:den>
                    </m:f>
                  </m:oMath>
                </a14:m>
                <a:r>
                  <a:rPr lang="en-GB" sz="1400" dirty="0">
                    <a:latin typeface="Cambria Math" panose="02040503050406030204" pitchFamily="18" charset="0"/>
                    <a:ea typeface="Cambria Math" panose="02040503050406030204" pitchFamily="18" charset="0"/>
                  </a:rPr>
                  <a:t>                      </a:t>
                </a:r>
                <a:r>
                  <a:rPr lang="en-GB" sz="1400" dirty="0"/>
                  <a:t>→</a:t>
                </a:r>
                <a:r>
                  <a:rPr lang="en-GB" sz="1400" dirty="0">
                    <a:latin typeface="Cambria Math" panose="02040503050406030204" pitchFamily="18" charset="0"/>
                    <a:ea typeface="Cambria Math" panose="02040503050406030204" pitchFamily="18" charset="0"/>
                  </a:rPr>
                  <a:t>  </a:t>
                </a:r>
              </a:p>
            </p:txBody>
          </p:sp>
        </mc:Choice>
        <mc:Fallback xmlns="">
          <p:sp>
            <p:nvSpPr>
              <p:cNvPr id="97" name="TextBox 96">
                <a:extLst>
                  <a:ext uri="{FF2B5EF4-FFF2-40B4-BE49-F238E27FC236}">
                    <a16:creationId xmlns:a16="http://schemas.microsoft.com/office/drawing/2014/main" id="{78E2F16C-AAB3-F822-29D2-28A4908EAEBF}"/>
                  </a:ext>
                </a:extLst>
              </p:cNvPr>
              <p:cNvSpPr txBox="1">
                <a:spLocks noRot="1" noChangeAspect="1" noMove="1" noResize="1" noEditPoints="1" noAdjustHandles="1" noChangeArrowheads="1" noChangeShapeType="1" noTextEdit="1"/>
              </p:cNvSpPr>
              <p:nvPr/>
            </p:nvSpPr>
            <p:spPr>
              <a:xfrm>
                <a:off x="8592543" y="4912381"/>
                <a:ext cx="2933030" cy="1641988"/>
              </a:xfrm>
              <a:prstGeom prst="rect">
                <a:avLst/>
              </a:prstGeom>
              <a:blipFill>
                <a:blip r:embed="rId11"/>
                <a:stretch>
                  <a:fillRect/>
                </a:stretch>
              </a:blipFill>
            </p:spPr>
            <p:txBody>
              <a:bodyPr/>
              <a:lstStyle/>
              <a:p>
                <a:r>
                  <a:rPr lang="en-GB">
                    <a:noFill/>
                  </a:rPr>
                  <a:t> </a:t>
                </a:r>
              </a:p>
            </p:txBody>
          </p:sp>
        </mc:Fallback>
      </mc:AlternateContent>
      <p:sp>
        <p:nvSpPr>
          <p:cNvPr id="104" name="Right Brace 103">
            <a:extLst>
              <a:ext uri="{FF2B5EF4-FFF2-40B4-BE49-F238E27FC236}">
                <a16:creationId xmlns:a16="http://schemas.microsoft.com/office/drawing/2014/main" id="{B1C0F4B7-6400-C37C-7B63-31B2C1B67022}"/>
              </a:ext>
            </a:extLst>
          </p:cNvPr>
          <p:cNvSpPr/>
          <p:nvPr/>
        </p:nvSpPr>
        <p:spPr>
          <a:xfrm>
            <a:off x="10222131" y="4909824"/>
            <a:ext cx="102434" cy="730287"/>
          </a:xfrm>
          <a:prstGeom prst="rightBrace">
            <a:avLst/>
          </a:prstGeom>
          <a:ln w="9525"/>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105" name="TextBox 104">
                <a:extLst>
                  <a:ext uri="{FF2B5EF4-FFF2-40B4-BE49-F238E27FC236}">
                    <a16:creationId xmlns:a16="http://schemas.microsoft.com/office/drawing/2014/main" id="{D767FEA8-74F9-BB4E-B9BE-F1A805035A73}"/>
                  </a:ext>
                </a:extLst>
              </p:cNvPr>
              <p:cNvSpPr txBox="1"/>
              <p:nvPr/>
            </p:nvSpPr>
            <p:spPr>
              <a:xfrm>
                <a:off x="10325309" y="4822886"/>
                <a:ext cx="1803227" cy="943143"/>
              </a:xfrm>
              <a:prstGeom prst="rect">
                <a:avLst/>
              </a:prstGeom>
              <a:noFill/>
            </p:spPr>
            <p:txBody>
              <a:bodyPr wrap="square" rtlCol="0">
                <a:spAutoFit/>
              </a:bodyPr>
              <a:lstStyle/>
              <a:p>
                <a:pPr algn="ctr"/>
                <a:r>
                  <a:rPr lang="en-GB" sz="1100" dirty="0"/>
                  <a:t>The mean curve scales across durations as the ERA5 data, and is coherent with the observed data so that </a:t>
                </a:r>
                <a14:m>
                  <m:oMath xmlns:m="http://schemas.openxmlformats.org/officeDocument/2006/math">
                    <m:sSubSup>
                      <m:sSubSupPr>
                        <m:ctrlPr>
                          <a:rPr lang="en-GB" sz="1100" b="0" i="1" smtClean="0">
                            <a:latin typeface="Cambria Math" panose="02040503050406030204" pitchFamily="18" charset="0"/>
                          </a:rPr>
                        </m:ctrlPr>
                      </m:sSubSupPr>
                      <m:e>
                        <m:r>
                          <a:rPr lang="en-GB" sz="1100" i="1" smtClean="0">
                            <a:latin typeface="Cambria Math" panose="02040503050406030204" pitchFamily="18" charset="0"/>
                            <a:ea typeface="Cambria Math" panose="02040503050406030204" pitchFamily="18" charset="0"/>
                          </a:rPr>
                          <m:t>𝜇</m:t>
                        </m:r>
                      </m:e>
                      <m:sub>
                        <m:r>
                          <a:rPr lang="en-GB" sz="1100" b="0" i="1" smtClean="0">
                            <a:latin typeface="Cambria Math" panose="02040503050406030204" pitchFamily="18" charset="0"/>
                            <a:ea typeface="Cambria Math" panose="02040503050406030204" pitchFamily="18" charset="0"/>
                          </a:rPr>
                          <m:t>24</m:t>
                        </m:r>
                      </m:sub>
                      <m:sup>
                        <m:r>
                          <a:rPr lang="en-GB" sz="1100" b="0" i="1" smtClean="0">
                            <a:latin typeface="Cambria Math" panose="02040503050406030204" pitchFamily="18" charset="0"/>
                          </a:rPr>
                          <m:t>𝐸𝑅𝐴</m:t>
                        </m:r>
                        <m:r>
                          <a:rPr lang="en-GB" sz="1100" b="0" i="1" smtClean="0">
                            <a:latin typeface="Cambria Math" panose="02040503050406030204" pitchFamily="18" charset="0"/>
                          </a:rPr>
                          <m:t>5</m:t>
                        </m:r>
                      </m:sup>
                    </m:sSubSup>
                    <m:r>
                      <a:rPr lang="en-GB" sz="1100" b="0" i="1" smtClean="0">
                        <a:latin typeface="Cambria Math" panose="02040503050406030204" pitchFamily="18" charset="0"/>
                      </a:rPr>
                      <m:t>=</m:t>
                    </m:r>
                    <m:sSubSup>
                      <m:sSubSupPr>
                        <m:ctrlPr>
                          <a:rPr lang="en-GB" sz="1100" b="0" i="1" smtClean="0">
                            <a:latin typeface="Cambria Math" panose="02040503050406030204" pitchFamily="18" charset="0"/>
                          </a:rPr>
                        </m:ctrlPr>
                      </m:sSubSupPr>
                      <m:e>
                        <m:r>
                          <a:rPr lang="en-GB" sz="1100" i="1" smtClean="0">
                            <a:latin typeface="Cambria Math" panose="02040503050406030204" pitchFamily="18" charset="0"/>
                            <a:ea typeface="Cambria Math" panose="02040503050406030204" pitchFamily="18" charset="0"/>
                          </a:rPr>
                          <m:t>𝜇</m:t>
                        </m:r>
                      </m:e>
                      <m:sub>
                        <m:r>
                          <a:rPr lang="en-GB" sz="1100" b="0" i="1" smtClean="0">
                            <a:latin typeface="Cambria Math" panose="02040503050406030204" pitchFamily="18" charset="0"/>
                            <a:ea typeface="Cambria Math" panose="02040503050406030204" pitchFamily="18" charset="0"/>
                          </a:rPr>
                          <m:t>24</m:t>
                        </m:r>
                      </m:sub>
                      <m:sup>
                        <m:r>
                          <a:rPr lang="en-GB" sz="1100" b="0" i="1" smtClean="0">
                            <a:latin typeface="Cambria Math" panose="02040503050406030204" pitchFamily="18" charset="0"/>
                            <a:ea typeface="Cambria Math" panose="02040503050406030204" pitchFamily="18" charset="0"/>
                          </a:rPr>
                          <m:t>𝑂𝐵𝑆</m:t>
                        </m:r>
                      </m:sup>
                    </m:sSubSup>
                  </m:oMath>
                </a14:m>
                <a:endParaRPr lang="en-GB" sz="1100" dirty="0"/>
              </a:p>
            </p:txBody>
          </p:sp>
        </mc:Choice>
        <mc:Fallback xmlns="">
          <p:sp>
            <p:nvSpPr>
              <p:cNvPr id="105" name="TextBox 104">
                <a:extLst>
                  <a:ext uri="{FF2B5EF4-FFF2-40B4-BE49-F238E27FC236}">
                    <a16:creationId xmlns:a16="http://schemas.microsoft.com/office/drawing/2014/main" id="{D767FEA8-74F9-BB4E-B9BE-F1A805035A73}"/>
                  </a:ext>
                </a:extLst>
              </p:cNvPr>
              <p:cNvSpPr txBox="1">
                <a:spLocks noRot="1" noChangeAspect="1" noMove="1" noResize="1" noEditPoints="1" noAdjustHandles="1" noChangeArrowheads="1" noChangeShapeType="1" noTextEdit="1"/>
              </p:cNvSpPr>
              <p:nvPr/>
            </p:nvSpPr>
            <p:spPr>
              <a:xfrm>
                <a:off x="10325309" y="4822886"/>
                <a:ext cx="1803227" cy="943143"/>
              </a:xfrm>
              <a:prstGeom prst="rect">
                <a:avLst/>
              </a:prstGeom>
              <a:blipFill>
                <a:blip r:embed="rId12"/>
                <a:stretch>
                  <a:fillRect t="-645" r="-676" b="-3226"/>
                </a:stretch>
              </a:blipFill>
            </p:spPr>
            <p:txBody>
              <a:bodyPr/>
              <a:lstStyle/>
              <a:p>
                <a:r>
                  <a:rPr lang="en-GB">
                    <a:noFill/>
                  </a:rPr>
                  <a:t> </a:t>
                </a:r>
              </a:p>
            </p:txBody>
          </p:sp>
        </mc:Fallback>
      </mc:AlternateContent>
      <p:sp>
        <p:nvSpPr>
          <p:cNvPr id="106" name="TextBox 105">
            <a:extLst>
              <a:ext uri="{FF2B5EF4-FFF2-40B4-BE49-F238E27FC236}">
                <a16:creationId xmlns:a16="http://schemas.microsoft.com/office/drawing/2014/main" id="{E3C1FEEA-2BC0-C0C9-C962-6EC20929847F}"/>
              </a:ext>
            </a:extLst>
          </p:cNvPr>
          <p:cNvSpPr txBox="1"/>
          <p:nvPr/>
        </p:nvSpPr>
        <p:spPr>
          <a:xfrm>
            <a:off x="10325309" y="5909436"/>
            <a:ext cx="1803227" cy="769441"/>
          </a:xfrm>
          <a:prstGeom prst="rect">
            <a:avLst/>
          </a:prstGeom>
          <a:noFill/>
        </p:spPr>
        <p:txBody>
          <a:bodyPr wrap="square" rtlCol="0">
            <a:spAutoFit/>
          </a:bodyPr>
          <a:lstStyle/>
          <a:p>
            <a:pPr algn="ctr"/>
            <a:r>
              <a:rPr lang="en-GB" sz="1100" dirty="0"/>
              <a:t>The growth factor is coherent with the observed growth of daily data across return periods</a:t>
            </a:r>
          </a:p>
        </p:txBody>
      </p:sp>
      <p:sp>
        <p:nvSpPr>
          <p:cNvPr id="118" name="TextBox 117">
            <a:extLst>
              <a:ext uri="{FF2B5EF4-FFF2-40B4-BE49-F238E27FC236}">
                <a16:creationId xmlns:a16="http://schemas.microsoft.com/office/drawing/2014/main" id="{6325F559-1DF6-30EC-04D5-CE7515AB15CC}"/>
              </a:ext>
            </a:extLst>
          </p:cNvPr>
          <p:cNvSpPr txBox="1"/>
          <p:nvPr/>
        </p:nvSpPr>
        <p:spPr>
          <a:xfrm>
            <a:off x="371749" y="4262831"/>
            <a:ext cx="3660148" cy="2462213"/>
          </a:xfrm>
          <a:prstGeom prst="rect">
            <a:avLst/>
          </a:prstGeom>
          <a:noFill/>
        </p:spPr>
        <p:txBody>
          <a:bodyPr wrap="square" rtlCol="0">
            <a:spAutoFit/>
          </a:bodyPr>
          <a:lstStyle/>
          <a:p>
            <a:pPr>
              <a:buNone/>
            </a:pPr>
            <a:r>
              <a:rPr lang="en-GB" sz="1100" dirty="0"/>
              <a:t>Different gridded datasets have been evaluated on a </a:t>
            </a:r>
            <a:r>
              <a:rPr lang="en-GB" sz="1100" b="1" dirty="0"/>
              <a:t>pixel-to-point </a:t>
            </a:r>
            <a:r>
              <a:rPr lang="en-GB" sz="1100" dirty="0"/>
              <a:t>basis to assess their similarity to observed daily data. The products analysed were:</a:t>
            </a:r>
          </a:p>
          <a:p>
            <a:pPr>
              <a:buNone/>
            </a:pPr>
            <a:endParaRPr lang="en-GB" sz="1100" dirty="0"/>
          </a:p>
          <a:p>
            <a:pPr>
              <a:buFont typeface="Arial" panose="020B0604020202020204" pitchFamily="34" charset="0"/>
              <a:buChar char="•"/>
            </a:pPr>
            <a:r>
              <a:rPr lang="en-GB" sz="1100" b="1" dirty="0"/>
              <a:t>CHIRPS</a:t>
            </a:r>
          </a:p>
          <a:p>
            <a:pPr>
              <a:buFont typeface="Arial" panose="020B0604020202020204" pitchFamily="34" charset="0"/>
              <a:buChar char="•"/>
            </a:pPr>
            <a:r>
              <a:rPr lang="en-GB" sz="1100" b="1" dirty="0"/>
              <a:t>ERA5</a:t>
            </a:r>
          </a:p>
          <a:p>
            <a:pPr>
              <a:buFont typeface="Arial" panose="020B0604020202020204" pitchFamily="34" charset="0"/>
              <a:buChar char="•"/>
            </a:pPr>
            <a:r>
              <a:rPr lang="en-GB" sz="1100" b="1" dirty="0"/>
              <a:t>IMERG</a:t>
            </a:r>
          </a:p>
          <a:p>
            <a:pPr>
              <a:buFont typeface="Arial" panose="020B0604020202020204" pitchFamily="34" charset="0"/>
              <a:buChar char="•"/>
            </a:pPr>
            <a:r>
              <a:rPr lang="en-GB" sz="1100" b="1" dirty="0"/>
              <a:t>TAMSAT</a:t>
            </a:r>
          </a:p>
          <a:p>
            <a:endParaRPr lang="en-GB" sz="1100" dirty="0"/>
          </a:p>
          <a:p>
            <a:r>
              <a:rPr lang="en-GB" sz="1100" dirty="0"/>
              <a:t>The analysis focused on the </a:t>
            </a:r>
            <a:r>
              <a:rPr lang="en-GB" sz="1100" b="1" dirty="0"/>
              <a:t>overall similarity between daily data distributions</a:t>
            </a:r>
            <a:r>
              <a:rPr lang="en-GB" sz="1100" dirty="0"/>
              <a:t>, with an emphasis on the bulk of the distribution. This approach stems from the use of a </a:t>
            </a:r>
            <a:r>
              <a:rPr lang="en-GB" sz="1100" b="1" dirty="0"/>
              <a:t>non-traditional Extreme Value Analysis method that does not focus solely on extreme values.</a:t>
            </a:r>
          </a:p>
        </p:txBody>
      </p:sp>
      <p:sp>
        <p:nvSpPr>
          <p:cNvPr id="119" name="TextBox 118">
            <a:extLst>
              <a:ext uri="{FF2B5EF4-FFF2-40B4-BE49-F238E27FC236}">
                <a16:creationId xmlns:a16="http://schemas.microsoft.com/office/drawing/2014/main" id="{B9FC06BE-6091-1B2D-FA8E-E45F047AD2AB}"/>
              </a:ext>
            </a:extLst>
          </p:cNvPr>
          <p:cNvSpPr txBox="1"/>
          <p:nvPr/>
        </p:nvSpPr>
        <p:spPr>
          <a:xfrm>
            <a:off x="129688" y="1118180"/>
            <a:ext cx="1777124" cy="2677656"/>
          </a:xfrm>
          <a:prstGeom prst="rect">
            <a:avLst/>
          </a:prstGeom>
          <a:noFill/>
          <a:ln w="12700">
            <a:solidFill>
              <a:schemeClr val="bg1"/>
            </a:solidFill>
          </a:ln>
        </p:spPr>
        <p:txBody>
          <a:bodyPr wrap="square" rtlCol="0">
            <a:spAutoFit/>
          </a:bodyPr>
          <a:lstStyle/>
          <a:p>
            <a:pPr algn="just"/>
            <a:r>
              <a:rPr lang="en-GB" sz="1050" dirty="0"/>
              <a:t>The SLAPIS project is a multi-stakeholder effort aimed at strengthening the capacities of the hydro-meteorological services of Burkina Faso and Niger. Its goal is to develop a transboundary flood early warning system for the Sirba River basin and to enhance the understanding of fluvial and pluvial flood dynamics and risks in the Sirba River basin and along the Niger River north of Niamey.</a:t>
            </a:r>
          </a:p>
        </p:txBody>
      </p:sp>
      <p:sp>
        <p:nvSpPr>
          <p:cNvPr id="120" name="Rectangle 119">
            <a:extLst>
              <a:ext uri="{FF2B5EF4-FFF2-40B4-BE49-F238E27FC236}">
                <a16:creationId xmlns:a16="http://schemas.microsoft.com/office/drawing/2014/main" id="{1FDE2536-B83D-2969-2244-B9A53C8C3568}"/>
              </a:ext>
            </a:extLst>
          </p:cNvPr>
          <p:cNvSpPr/>
          <p:nvPr/>
        </p:nvSpPr>
        <p:spPr>
          <a:xfrm>
            <a:off x="130761" y="1108732"/>
            <a:ext cx="1799049" cy="2637630"/>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descr="A graph of different colored lines&#10;&#10;AI-generated content may be incorrect.">
            <a:extLst>
              <a:ext uri="{FF2B5EF4-FFF2-40B4-BE49-F238E27FC236}">
                <a16:creationId xmlns:a16="http://schemas.microsoft.com/office/drawing/2014/main" id="{198AAA65-68BA-9D1A-D210-4D937EB0F949}"/>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9824000" y="1106035"/>
            <a:ext cx="2237237" cy="1273224"/>
          </a:xfrm>
          <a:prstGeom prst="rect">
            <a:avLst/>
          </a:prstGeom>
          <a:ln>
            <a:solidFill>
              <a:schemeClr val="tx1"/>
            </a:solidFill>
          </a:ln>
        </p:spPr>
      </p:pic>
      <p:pic>
        <p:nvPicPr>
          <p:cNvPr id="4" name="Picture 3">
            <a:extLst>
              <a:ext uri="{FF2B5EF4-FFF2-40B4-BE49-F238E27FC236}">
                <a16:creationId xmlns:a16="http://schemas.microsoft.com/office/drawing/2014/main" id="{6D6FE83F-CB5D-7920-AB48-CBDB6B157FF2}"/>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9824000" y="2438715"/>
            <a:ext cx="2238518" cy="1273225"/>
          </a:xfrm>
          <a:prstGeom prst="rect">
            <a:avLst/>
          </a:prstGeom>
          <a:ln>
            <a:solidFill>
              <a:schemeClr val="tx1">
                <a:lumMod val="50000"/>
              </a:schemeClr>
            </a:solidFill>
          </a:ln>
        </p:spPr>
      </p:pic>
    </p:spTree>
    <p:extLst>
      <p:ext uri="{BB962C8B-B14F-4D97-AF65-F5344CB8AC3E}">
        <p14:creationId xmlns:p14="http://schemas.microsoft.com/office/powerpoint/2010/main" val="36842333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6C4414F4-7A8D-61DF-04CF-E21F2409B89E}"/>
            </a:ext>
          </a:extLst>
        </p:cNvPr>
        <p:cNvGrpSpPr/>
        <p:nvPr/>
      </p:nvGrpSpPr>
      <p:grpSpPr>
        <a:xfrm>
          <a:off x="0" y="0"/>
          <a:ext cx="0" cy="0"/>
          <a:chOff x="0" y="0"/>
          <a:chExt cx="0" cy="0"/>
        </a:xfrm>
      </p:grpSpPr>
      <p:sp>
        <p:nvSpPr>
          <p:cNvPr id="5" name="Rectangle 3">
            <a:extLst>
              <a:ext uri="{FF2B5EF4-FFF2-40B4-BE49-F238E27FC236}">
                <a16:creationId xmlns:a16="http://schemas.microsoft.com/office/drawing/2014/main" id="{79667127-849D-1933-88D1-79D44E549FEE}"/>
              </a:ext>
            </a:extLst>
          </p:cNvPr>
          <p:cNvSpPr>
            <a:spLocks noChangeArrowheads="1"/>
          </p:cNvSpPr>
          <p:nvPr/>
        </p:nvSpPr>
        <p:spPr bwMode="auto">
          <a:xfrm>
            <a:off x="1698734" y="62157"/>
            <a:ext cx="8794531" cy="969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ts val="600"/>
              </a:spcAft>
              <a:buClrTx/>
              <a:buSzTx/>
              <a:buFontTx/>
              <a:buNone/>
              <a:tabLst/>
            </a:pPr>
            <a:r>
              <a:rPr kumimoji="0" lang="en-US" altLang="en-US" b="1" i="0" u="none" strike="noStrike" cap="none" normalizeH="0" baseline="0" dirty="0">
                <a:ln>
                  <a:noFill/>
                </a:ln>
                <a:solidFill>
                  <a:schemeClr val="tx1"/>
                </a:solidFill>
                <a:effectLst/>
                <a:latin typeface="+mj-lt"/>
              </a:rPr>
              <a:t>Mapping precipitation extremes for pluvial flood risk management in the Sirba river basin, Burkina Faso</a:t>
            </a:r>
          </a:p>
          <a:p>
            <a:pPr marL="0" marR="0" lvl="0" indent="0" algn="ctr" defTabSz="914400" rtl="0" eaLnBrk="0" fontAlgn="base" latinLnBrk="0" hangingPunct="0">
              <a:lnSpc>
                <a:spcPct val="100000"/>
              </a:lnSpc>
              <a:spcBef>
                <a:spcPct val="0"/>
              </a:spcBef>
              <a:spcAft>
                <a:spcPts val="600"/>
              </a:spcAft>
              <a:buClrTx/>
              <a:buSzTx/>
              <a:buFontTx/>
              <a:buNone/>
              <a:tabLst/>
            </a:pPr>
            <a:r>
              <a:rPr lang="en-US" altLang="en-US" sz="1400" dirty="0">
                <a:latin typeface="+mj-lt"/>
              </a:rPr>
              <a:t>Francesco Saretto¹ and Daniele Ganora¹</a:t>
            </a:r>
            <a:endParaRPr lang="en-GB" altLang="en-US" sz="1400" dirty="0">
              <a:latin typeface="+mj-lt"/>
            </a:endParaRPr>
          </a:p>
        </p:txBody>
      </p:sp>
      <p:sp>
        <p:nvSpPr>
          <p:cNvPr id="7" name="TextBox 6">
            <a:extLst>
              <a:ext uri="{FF2B5EF4-FFF2-40B4-BE49-F238E27FC236}">
                <a16:creationId xmlns:a16="http://schemas.microsoft.com/office/drawing/2014/main" id="{7855BB02-43C7-854D-9244-4178E99CE71D}"/>
              </a:ext>
            </a:extLst>
          </p:cNvPr>
          <p:cNvSpPr txBox="1"/>
          <p:nvPr/>
        </p:nvSpPr>
        <p:spPr>
          <a:xfrm>
            <a:off x="899029" y="911002"/>
            <a:ext cx="10393940" cy="253916"/>
          </a:xfrm>
          <a:prstGeom prst="rect">
            <a:avLst/>
          </a:prstGeom>
          <a:noFill/>
        </p:spPr>
        <p:txBody>
          <a:bodyPr wrap="square" rtlCol="0">
            <a:spAutoFit/>
          </a:bodyPr>
          <a:lstStyle/>
          <a:p>
            <a:pPr algn="ctr"/>
            <a:r>
              <a:rPr lang="en-GB" sz="1000" i="1" dirty="0">
                <a:latin typeface="+mj-lt"/>
              </a:rPr>
              <a:t>¹</a:t>
            </a:r>
            <a:r>
              <a:rPr lang="en-GB" sz="1000" b="0" i="1" dirty="0">
                <a:effectLst/>
                <a:latin typeface="+mj-lt"/>
              </a:rPr>
              <a:t>Department of Environmental, Land and Infrastructure Engineering, </a:t>
            </a:r>
            <a:r>
              <a:rPr lang="en-GB" sz="1000" b="0" i="1" dirty="0" err="1">
                <a:effectLst/>
                <a:latin typeface="+mj-lt"/>
              </a:rPr>
              <a:t>Politecnico</a:t>
            </a:r>
            <a:r>
              <a:rPr lang="en-GB" sz="1000" b="0" i="1" dirty="0">
                <a:effectLst/>
                <a:latin typeface="+mj-lt"/>
              </a:rPr>
              <a:t> di Torino, Corso Duca </a:t>
            </a:r>
            <a:r>
              <a:rPr lang="en-GB" sz="1000" b="0" i="1" dirty="0" err="1">
                <a:effectLst/>
                <a:latin typeface="+mj-lt"/>
              </a:rPr>
              <a:t>degli</a:t>
            </a:r>
            <a:r>
              <a:rPr lang="en-GB" sz="1000" b="0" i="1" dirty="0">
                <a:effectLst/>
                <a:latin typeface="+mj-lt"/>
              </a:rPr>
              <a:t> Abruzzi 24, 10129 Turin, Italy. francesco.saretto@polito.it</a:t>
            </a:r>
          </a:p>
        </p:txBody>
      </p:sp>
      <p:cxnSp>
        <p:nvCxnSpPr>
          <p:cNvPr id="24" name="Straight Connector 23">
            <a:extLst>
              <a:ext uri="{FF2B5EF4-FFF2-40B4-BE49-F238E27FC236}">
                <a16:creationId xmlns:a16="http://schemas.microsoft.com/office/drawing/2014/main" id="{769ECFDB-BAB6-F3C9-B510-359C5DEBFCE2}"/>
              </a:ext>
            </a:extLst>
          </p:cNvPr>
          <p:cNvCxnSpPr>
            <a:cxnSpLocks/>
          </p:cNvCxnSpPr>
          <p:nvPr/>
        </p:nvCxnSpPr>
        <p:spPr>
          <a:xfrm>
            <a:off x="1776248" y="1113713"/>
            <a:ext cx="8717017" cy="0"/>
          </a:xfrm>
          <a:prstGeom prst="line">
            <a:avLst/>
          </a:prstGeom>
          <a:ln w="12700"/>
        </p:spPr>
        <p:style>
          <a:lnRef idx="2">
            <a:schemeClr val="dk1"/>
          </a:lnRef>
          <a:fillRef idx="0">
            <a:schemeClr val="dk1"/>
          </a:fillRef>
          <a:effectRef idx="1">
            <a:schemeClr val="dk1"/>
          </a:effectRef>
          <a:fontRef idx="minor">
            <a:schemeClr val="tx1"/>
          </a:fontRef>
        </p:style>
      </p:cxnSp>
      <p:pic>
        <p:nvPicPr>
          <p:cNvPr id="111" name="Graphic 110">
            <a:extLst>
              <a:ext uri="{FF2B5EF4-FFF2-40B4-BE49-F238E27FC236}">
                <a16:creationId xmlns:a16="http://schemas.microsoft.com/office/drawing/2014/main" id="{269EB613-D397-F442-A572-BD9B0B72A1D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42701" y="496648"/>
            <a:ext cx="1459619" cy="380269"/>
          </a:xfrm>
          <a:prstGeom prst="rect">
            <a:avLst/>
          </a:prstGeom>
        </p:spPr>
      </p:pic>
      <p:pic>
        <p:nvPicPr>
          <p:cNvPr id="117" name="Immagine 6" descr="Immagine che contiene Oggetto astronomico, oscurità, Evento celeste, nero&#10;&#10;Descrizione generata automaticamente">
            <a:extLst>
              <a:ext uri="{FF2B5EF4-FFF2-40B4-BE49-F238E27FC236}">
                <a16:creationId xmlns:a16="http://schemas.microsoft.com/office/drawing/2014/main" id="{85D96129-FEE7-70B0-DBC7-4092629B053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686092" y="814102"/>
            <a:ext cx="1060523" cy="467269"/>
          </a:xfrm>
          <a:prstGeom prst="rect">
            <a:avLst/>
          </a:prstGeom>
        </p:spPr>
      </p:pic>
      <p:pic>
        <p:nvPicPr>
          <p:cNvPr id="118" name="Picture 117" descr="A screen shot of a computer&#10;&#10;AI-generated content may be incorrect.">
            <a:extLst>
              <a:ext uri="{FF2B5EF4-FFF2-40B4-BE49-F238E27FC236}">
                <a16:creationId xmlns:a16="http://schemas.microsoft.com/office/drawing/2014/main" id="{539DB47A-974F-F923-30F0-E41D292FF12A}"/>
              </a:ext>
            </a:extLst>
          </p:cNvPr>
          <p:cNvPicPr>
            <a:picLocks noChangeAspect="1"/>
          </p:cNvPicPr>
          <p:nvPr/>
        </p:nvPicPr>
        <p:blipFill>
          <a:blip r:embed="rId5">
            <a:extLst>
              <a:ext uri="{28A0092B-C50C-407E-A947-70E740481C1C}">
                <a14:useLocalDpi xmlns:a14="http://schemas.microsoft.com/office/drawing/2010/main" val="0"/>
              </a:ext>
            </a:extLst>
          </a:blip>
          <a:srcRect r="44152" b="-1599"/>
          <a:stretch/>
        </p:blipFill>
        <p:spPr>
          <a:xfrm>
            <a:off x="10497714" y="135471"/>
            <a:ext cx="1536905" cy="572637"/>
          </a:xfrm>
          <a:prstGeom prst="rect">
            <a:avLst/>
          </a:prstGeom>
        </p:spPr>
      </p:pic>
      <p:cxnSp>
        <p:nvCxnSpPr>
          <p:cNvPr id="119" name="Straight Connector 118">
            <a:extLst>
              <a:ext uri="{FF2B5EF4-FFF2-40B4-BE49-F238E27FC236}">
                <a16:creationId xmlns:a16="http://schemas.microsoft.com/office/drawing/2014/main" id="{A7052E89-F333-1154-6BD2-9551FBF5396F}"/>
              </a:ext>
            </a:extLst>
          </p:cNvPr>
          <p:cNvCxnSpPr>
            <a:cxnSpLocks/>
          </p:cNvCxnSpPr>
          <p:nvPr/>
        </p:nvCxnSpPr>
        <p:spPr>
          <a:xfrm flipV="1">
            <a:off x="10568990" y="780354"/>
            <a:ext cx="1351178" cy="2873"/>
          </a:xfrm>
          <a:prstGeom prst="line">
            <a:avLst/>
          </a:prstGeom>
          <a:ln w="3175">
            <a:solidFill>
              <a:schemeClr val="accent4">
                <a:lumMod val="50000"/>
                <a:alpha val="85000"/>
              </a:schemeClr>
            </a:solidFill>
          </a:ln>
        </p:spPr>
        <p:style>
          <a:lnRef idx="2">
            <a:schemeClr val="dk1"/>
          </a:lnRef>
          <a:fillRef idx="0">
            <a:schemeClr val="dk1"/>
          </a:fillRef>
          <a:effectRef idx="1">
            <a:schemeClr val="dk1"/>
          </a:effectRef>
          <a:fontRef idx="minor">
            <a:schemeClr val="tx1"/>
          </a:fontRef>
        </p:style>
      </p:cxnSp>
      <p:pic>
        <p:nvPicPr>
          <p:cNvPr id="15" name="Picture 14" descr="A map of a river&#10;&#10;AI-generated content may be incorrect.">
            <a:extLst>
              <a:ext uri="{FF2B5EF4-FFF2-40B4-BE49-F238E27FC236}">
                <a16:creationId xmlns:a16="http://schemas.microsoft.com/office/drawing/2014/main" id="{DB35FA02-BE9F-8EC9-10CD-7D327C0E2FF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788065" y="1638146"/>
            <a:ext cx="6615869" cy="4678459"/>
          </a:xfrm>
          <a:prstGeom prst="rect">
            <a:avLst/>
          </a:prstGeom>
          <a:ln w="12700">
            <a:solidFill>
              <a:schemeClr val="tx1"/>
            </a:solidFill>
          </a:ln>
        </p:spPr>
      </p:pic>
      <p:pic>
        <p:nvPicPr>
          <p:cNvPr id="16" name="Picture 15" descr="A map of a region&#10;&#10;AI-generated content may be incorrect.">
            <a:extLst>
              <a:ext uri="{FF2B5EF4-FFF2-40B4-BE49-F238E27FC236}">
                <a16:creationId xmlns:a16="http://schemas.microsoft.com/office/drawing/2014/main" id="{E708B649-59F9-1E18-6D22-51F3294990E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566512" y="4440523"/>
            <a:ext cx="1837422" cy="1299346"/>
          </a:xfrm>
          <a:prstGeom prst="rect">
            <a:avLst/>
          </a:prstGeom>
          <a:ln>
            <a:solidFill>
              <a:schemeClr val="tx1"/>
            </a:solidFill>
          </a:ln>
        </p:spPr>
      </p:pic>
      <p:sp>
        <p:nvSpPr>
          <p:cNvPr id="20" name="TextBox 19">
            <a:extLst>
              <a:ext uri="{FF2B5EF4-FFF2-40B4-BE49-F238E27FC236}">
                <a16:creationId xmlns:a16="http://schemas.microsoft.com/office/drawing/2014/main" id="{E418A9CD-0371-72CB-0425-F90A686434A6}"/>
              </a:ext>
            </a:extLst>
          </p:cNvPr>
          <p:cNvSpPr txBox="1"/>
          <p:nvPr/>
        </p:nvSpPr>
        <p:spPr>
          <a:xfrm>
            <a:off x="4146330" y="1281371"/>
            <a:ext cx="3899337" cy="338554"/>
          </a:xfrm>
          <a:prstGeom prst="rect">
            <a:avLst/>
          </a:prstGeom>
          <a:noFill/>
        </p:spPr>
        <p:txBody>
          <a:bodyPr wrap="square" rtlCol="0">
            <a:spAutoFit/>
          </a:bodyPr>
          <a:lstStyle/>
          <a:p>
            <a:pPr algn="ctr"/>
            <a:r>
              <a:rPr lang="en-GB" sz="1400" b="1" dirty="0">
                <a:latin typeface="+mj-lt"/>
              </a:rPr>
              <a:t>  </a:t>
            </a:r>
            <a:r>
              <a:rPr lang="en-GB" sz="1600" u="sng" dirty="0">
                <a:latin typeface="+mj-lt"/>
              </a:rPr>
              <a:t>From</a:t>
            </a:r>
            <a:r>
              <a:rPr lang="en-GB" sz="1600" b="1" dirty="0">
                <a:latin typeface="+mj-lt"/>
              </a:rPr>
              <a:t> Point Daily Rainfall Measurements</a:t>
            </a:r>
          </a:p>
        </p:txBody>
      </p:sp>
    </p:spTree>
    <p:extLst>
      <p:ext uri="{BB962C8B-B14F-4D97-AF65-F5344CB8AC3E}">
        <p14:creationId xmlns:p14="http://schemas.microsoft.com/office/powerpoint/2010/main" val="26881575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30F9F0-F5F4-5F42-9649-2F4D62904F12}"/>
            </a:ext>
          </a:extLst>
        </p:cNvPr>
        <p:cNvGrpSpPr/>
        <p:nvPr/>
      </p:nvGrpSpPr>
      <p:grpSpPr>
        <a:xfrm>
          <a:off x="0" y="0"/>
          <a:ext cx="0" cy="0"/>
          <a:chOff x="0" y="0"/>
          <a:chExt cx="0" cy="0"/>
        </a:xfrm>
      </p:grpSpPr>
      <p:sp>
        <p:nvSpPr>
          <p:cNvPr id="5" name="Rectangle 3">
            <a:extLst>
              <a:ext uri="{FF2B5EF4-FFF2-40B4-BE49-F238E27FC236}">
                <a16:creationId xmlns:a16="http://schemas.microsoft.com/office/drawing/2014/main" id="{EC18E930-609B-92BD-7B6E-31CE16FB4B8F}"/>
              </a:ext>
            </a:extLst>
          </p:cNvPr>
          <p:cNvSpPr>
            <a:spLocks noChangeArrowheads="1"/>
          </p:cNvSpPr>
          <p:nvPr/>
        </p:nvSpPr>
        <p:spPr bwMode="auto">
          <a:xfrm>
            <a:off x="1698734" y="62157"/>
            <a:ext cx="8794531" cy="969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ts val="600"/>
              </a:spcAft>
              <a:buClrTx/>
              <a:buSzTx/>
              <a:buFontTx/>
              <a:buNone/>
              <a:tabLst/>
            </a:pPr>
            <a:r>
              <a:rPr kumimoji="0" lang="en-US" altLang="en-US" b="1" i="0" u="none" strike="noStrike" cap="none" normalizeH="0" baseline="0" dirty="0">
                <a:ln>
                  <a:noFill/>
                </a:ln>
                <a:solidFill>
                  <a:schemeClr val="tx1"/>
                </a:solidFill>
                <a:effectLst/>
                <a:latin typeface="+mj-lt"/>
              </a:rPr>
              <a:t>Mapping precipitation extremes for pluvial flood risk management in the Sirba river basin, Burkina Faso</a:t>
            </a:r>
          </a:p>
          <a:p>
            <a:pPr marL="0" marR="0" lvl="0" indent="0" algn="ctr" defTabSz="914400" rtl="0" eaLnBrk="0" fontAlgn="base" latinLnBrk="0" hangingPunct="0">
              <a:lnSpc>
                <a:spcPct val="100000"/>
              </a:lnSpc>
              <a:spcBef>
                <a:spcPct val="0"/>
              </a:spcBef>
              <a:spcAft>
                <a:spcPts val="600"/>
              </a:spcAft>
              <a:buClrTx/>
              <a:buSzTx/>
              <a:buFontTx/>
              <a:buNone/>
              <a:tabLst/>
            </a:pPr>
            <a:r>
              <a:rPr lang="en-US" altLang="en-US" sz="1400" dirty="0">
                <a:latin typeface="+mj-lt"/>
              </a:rPr>
              <a:t>Francesco Saretto¹ and Daniele Ganora¹</a:t>
            </a:r>
            <a:endParaRPr lang="en-GB" altLang="en-US" sz="1400" dirty="0">
              <a:latin typeface="+mj-lt"/>
            </a:endParaRPr>
          </a:p>
        </p:txBody>
      </p:sp>
      <p:sp>
        <p:nvSpPr>
          <p:cNvPr id="7" name="TextBox 6">
            <a:extLst>
              <a:ext uri="{FF2B5EF4-FFF2-40B4-BE49-F238E27FC236}">
                <a16:creationId xmlns:a16="http://schemas.microsoft.com/office/drawing/2014/main" id="{EE5532CF-11E7-B2DD-2473-4EC1394A948B}"/>
              </a:ext>
            </a:extLst>
          </p:cNvPr>
          <p:cNvSpPr txBox="1"/>
          <p:nvPr/>
        </p:nvSpPr>
        <p:spPr>
          <a:xfrm>
            <a:off x="899029" y="911002"/>
            <a:ext cx="10393940" cy="253916"/>
          </a:xfrm>
          <a:prstGeom prst="rect">
            <a:avLst/>
          </a:prstGeom>
          <a:noFill/>
        </p:spPr>
        <p:txBody>
          <a:bodyPr wrap="square" rtlCol="0">
            <a:spAutoFit/>
          </a:bodyPr>
          <a:lstStyle/>
          <a:p>
            <a:pPr algn="ctr"/>
            <a:r>
              <a:rPr lang="en-GB" sz="1000" i="1" dirty="0">
                <a:latin typeface="+mj-lt"/>
              </a:rPr>
              <a:t>¹</a:t>
            </a:r>
            <a:r>
              <a:rPr lang="en-GB" sz="1000" b="0" i="1" dirty="0">
                <a:effectLst/>
                <a:latin typeface="+mj-lt"/>
              </a:rPr>
              <a:t>Department of Environmental, Land and Infrastructure Engineering, </a:t>
            </a:r>
            <a:r>
              <a:rPr lang="en-GB" sz="1000" b="0" i="1" dirty="0" err="1">
                <a:effectLst/>
                <a:latin typeface="+mj-lt"/>
              </a:rPr>
              <a:t>Politecnico</a:t>
            </a:r>
            <a:r>
              <a:rPr lang="en-GB" sz="1000" b="0" i="1" dirty="0">
                <a:effectLst/>
                <a:latin typeface="+mj-lt"/>
              </a:rPr>
              <a:t> di Torino, Corso Duca </a:t>
            </a:r>
            <a:r>
              <a:rPr lang="en-GB" sz="1000" b="0" i="1" dirty="0" err="1">
                <a:effectLst/>
                <a:latin typeface="+mj-lt"/>
              </a:rPr>
              <a:t>degli</a:t>
            </a:r>
            <a:r>
              <a:rPr lang="en-GB" sz="1000" b="0" i="1" dirty="0">
                <a:effectLst/>
                <a:latin typeface="+mj-lt"/>
              </a:rPr>
              <a:t> Abruzzi 24, 10129 Turin, Italy. francesco.saretto@polito.it</a:t>
            </a:r>
          </a:p>
        </p:txBody>
      </p:sp>
      <p:cxnSp>
        <p:nvCxnSpPr>
          <p:cNvPr id="24" name="Straight Connector 23">
            <a:extLst>
              <a:ext uri="{FF2B5EF4-FFF2-40B4-BE49-F238E27FC236}">
                <a16:creationId xmlns:a16="http://schemas.microsoft.com/office/drawing/2014/main" id="{E4F36CEA-02BB-D41B-09A6-58A6856ED0AA}"/>
              </a:ext>
            </a:extLst>
          </p:cNvPr>
          <p:cNvCxnSpPr>
            <a:cxnSpLocks/>
          </p:cNvCxnSpPr>
          <p:nvPr/>
        </p:nvCxnSpPr>
        <p:spPr>
          <a:xfrm>
            <a:off x="1776248" y="1113713"/>
            <a:ext cx="8717017" cy="0"/>
          </a:xfrm>
          <a:prstGeom prst="line">
            <a:avLst/>
          </a:prstGeom>
          <a:ln w="12700"/>
        </p:spPr>
        <p:style>
          <a:lnRef idx="2">
            <a:schemeClr val="dk1"/>
          </a:lnRef>
          <a:fillRef idx="0">
            <a:schemeClr val="dk1"/>
          </a:fillRef>
          <a:effectRef idx="1">
            <a:schemeClr val="dk1"/>
          </a:effectRef>
          <a:fontRef idx="minor">
            <a:schemeClr val="tx1"/>
          </a:fontRef>
        </p:style>
      </p:cxnSp>
      <p:pic>
        <p:nvPicPr>
          <p:cNvPr id="111" name="Graphic 110">
            <a:extLst>
              <a:ext uri="{FF2B5EF4-FFF2-40B4-BE49-F238E27FC236}">
                <a16:creationId xmlns:a16="http://schemas.microsoft.com/office/drawing/2014/main" id="{4C7C3997-654B-D16D-779D-9A2E9FB442D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42701" y="496648"/>
            <a:ext cx="1459619" cy="380269"/>
          </a:xfrm>
          <a:prstGeom prst="rect">
            <a:avLst/>
          </a:prstGeom>
        </p:spPr>
      </p:pic>
      <p:pic>
        <p:nvPicPr>
          <p:cNvPr id="117" name="Immagine 6" descr="Immagine che contiene Oggetto astronomico, oscurità, Evento celeste, nero&#10;&#10;Descrizione generata automaticamente">
            <a:extLst>
              <a:ext uri="{FF2B5EF4-FFF2-40B4-BE49-F238E27FC236}">
                <a16:creationId xmlns:a16="http://schemas.microsoft.com/office/drawing/2014/main" id="{480F7A5B-BC41-AAE0-A73C-B568BD41976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686092" y="814102"/>
            <a:ext cx="1060523" cy="467269"/>
          </a:xfrm>
          <a:prstGeom prst="rect">
            <a:avLst/>
          </a:prstGeom>
        </p:spPr>
      </p:pic>
      <p:pic>
        <p:nvPicPr>
          <p:cNvPr id="118" name="Picture 117" descr="A screen shot of a computer&#10;&#10;AI-generated content may be incorrect.">
            <a:extLst>
              <a:ext uri="{FF2B5EF4-FFF2-40B4-BE49-F238E27FC236}">
                <a16:creationId xmlns:a16="http://schemas.microsoft.com/office/drawing/2014/main" id="{8B08460A-D65E-FD2F-14EC-300A2CD05785}"/>
              </a:ext>
            </a:extLst>
          </p:cNvPr>
          <p:cNvPicPr>
            <a:picLocks noChangeAspect="1"/>
          </p:cNvPicPr>
          <p:nvPr/>
        </p:nvPicPr>
        <p:blipFill>
          <a:blip r:embed="rId5">
            <a:extLst>
              <a:ext uri="{28A0092B-C50C-407E-A947-70E740481C1C}">
                <a14:useLocalDpi xmlns:a14="http://schemas.microsoft.com/office/drawing/2010/main" val="0"/>
              </a:ext>
            </a:extLst>
          </a:blip>
          <a:srcRect r="44152" b="-1599"/>
          <a:stretch/>
        </p:blipFill>
        <p:spPr>
          <a:xfrm>
            <a:off x="10497714" y="135471"/>
            <a:ext cx="1536905" cy="572637"/>
          </a:xfrm>
          <a:prstGeom prst="rect">
            <a:avLst/>
          </a:prstGeom>
        </p:spPr>
      </p:pic>
      <p:cxnSp>
        <p:nvCxnSpPr>
          <p:cNvPr id="119" name="Straight Connector 118">
            <a:extLst>
              <a:ext uri="{FF2B5EF4-FFF2-40B4-BE49-F238E27FC236}">
                <a16:creationId xmlns:a16="http://schemas.microsoft.com/office/drawing/2014/main" id="{969ABCFC-E10E-E11C-4B89-863F261EA75B}"/>
              </a:ext>
            </a:extLst>
          </p:cNvPr>
          <p:cNvCxnSpPr>
            <a:cxnSpLocks/>
          </p:cNvCxnSpPr>
          <p:nvPr/>
        </p:nvCxnSpPr>
        <p:spPr>
          <a:xfrm flipV="1">
            <a:off x="10568990" y="780354"/>
            <a:ext cx="1351178" cy="2873"/>
          </a:xfrm>
          <a:prstGeom prst="line">
            <a:avLst/>
          </a:prstGeom>
          <a:ln w="3175">
            <a:solidFill>
              <a:schemeClr val="accent4">
                <a:lumMod val="50000"/>
                <a:alpha val="85000"/>
              </a:schemeClr>
            </a:solidFill>
          </a:ln>
        </p:spPr>
        <p:style>
          <a:lnRef idx="2">
            <a:schemeClr val="dk1"/>
          </a:lnRef>
          <a:fillRef idx="0">
            <a:schemeClr val="dk1"/>
          </a:fillRef>
          <a:effectRef idx="1">
            <a:schemeClr val="dk1"/>
          </a:effectRef>
          <a:fontRef idx="minor">
            <a:schemeClr val="tx1"/>
          </a:fontRef>
        </p:style>
      </p:cxnSp>
      <p:pic>
        <p:nvPicPr>
          <p:cNvPr id="15" name="Picture 14" descr="A map of a river&#10;&#10;AI-generated content may be incorrect.">
            <a:extLst>
              <a:ext uri="{FF2B5EF4-FFF2-40B4-BE49-F238E27FC236}">
                <a16:creationId xmlns:a16="http://schemas.microsoft.com/office/drawing/2014/main" id="{AA211B8C-C34F-A9EB-B0BD-640FA2D3028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99029" y="1644697"/>
            <a:ext cx="3689399" cy="2608985"/>
          </a:xfrm>
          <a:prstGeom prst="rect">
            <a:avLst/>
          </a:prstGeom>
          <a:ln w="12700">
            <a:solidFill>
              <a:schemeClr val="tx1"/>
            </a:solidFill>
          </a:ln>
        </p:spPr>
      </p:pic>
      <p:pic>
        <p:nvPicPr>
          <p:cNvPr id="16" name="Picture 15" descr="A map of a region&#10;&#10;AI-generated content may be incorrect.">
            <a:extLst>
              <a:ext uri="{FF2B5EF4-FFF2-40B4-BE49-F238E27FC236}">
                <a16:creationId xmlns:a16="http://schemas.microsoft.com/office/drawing/2014/main" id="{BA54DD0E-17F0-A77E-B783-52AB903728F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563772" y="3162241"/>
            <a:ext cx="1024655" cy="724592"/>
          </a:xfrm>
          <a:prstGeom prst="rect">
            <a:avLst/>
          </a:prstGeom>
          <a:ln>
            <a:solidFill>
              <a:schemeClr val="tx1"/>
            </a:solidFill>
          </a:ln>
        </p:spPr>
      </p:pic>
      <p:sp>
        <p:nvSpPr>
          <p:cNvPr id="20" name="TextBox 19">
            <a:extLst>
              <a:ext uri="{FF2B5EF4-FFF2-40B4-BE49-F238E27FC236}">
                <a16:creationId xmlns:a16="http://schemas.microsoft.com/office/drawing/2014/main" id="{20B88125-C23F-FA40-DA18-4E508354FE47}"/>
              </a:ext>
            </a:extLst>
          </p:cNvPr>
          <p:cNvSpPr txBox="1"/>
          <p:nvPr/>
        </p:nvSpPr>
        <p:spPr>
          <a:xfrm>
            <a:off x="746551" y="1281371"/>
            <a:ext cx="3899337" cy="338554"/>
          </a:xfrm>
          <a:prstGeom prst="rect">
            <a:avLst/>
          </a:prstGeom>
          <a:noFill/>
        </p:spPr>
        <p:txBody>
          <a:bodyPr wrap="square" rtlCol="0">
            <a:spAutoFit/>
          </a:bodyPr>
          <a:lstStyle/>
          <a:p>
            <a:pPr algn="ctr"/>
            <a:r>
              <a:rPr lang="en-GB" sz="1400" b="1" dirty="0">
                <a:latin typeface="+mj-lt"/>
              </a:rPr>
              <a:t>  </a:t>
            </a:r>
            <a:r>
              <a:rPr lang="en-GB" sz="1600" u="sng" dirty="0">
                <a:latin typeface="+mj-lt"/>
              </a:rPr>
              <a:t>From</a:t>
            </a:r>
            <a:r>
              <a:rPr lang="en-GB" sz="1600" b="1" dirty="0">
                <a:latin typeface="+mj-lt"/>
              </a:rPr>
              <a:t> Point Daily Rainfall Measurements</a:t>
            </a:r>
          </a:p>
        </p:txBody>
      </p:sp>
      <p:pic>
        <p:nvPicPr>
          <p:cNvPr id="2" name="Picture 1" descr="A map of a river&#10;&#10;AI-generated content may be incorrect.">
            <a:extLst>
              <a:ext uri="{FF2B5EF4-FFF2-40B4-BE49-F238E27FC236}">
                <a16:creationId xmlns:a16="http://schemas.microsoft.com/office/drawing/2014/main" id="{45AFF953-3D49-CB17-21F6-5A8828ECC62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370774" y="1644697"/>
            <a:ext cx="5916297" cy="4183752"/>
          </a:xfrm>
          <a:prstGeom prst="rect">
            <a:avLst/>
          </a:prstGeom>
          <a:ln w="12700">
            <a:solidFill>
              <a:schemeClr val="tx1"/>
            </a:solidFill>
          </a:ln>
        </p:spPr>
      </p:pic>
      <p:sp>
        <p:nvSpPr>
          <p:cNvPr id="3" name="TextBox 2">
            <a:extLst>
              <a:ext uri="{FF2B5EF4-FFF2-40B4-BE49-F238E27FC236}">
                <a16:creationId xmlns:a16="http://schemas.microsoft.com/office/drawing/2014/main" id="{FE626FC4-1E8E-9203-6E66-D92A8973D4B8}"/>
              </a:ext>
            </a:extLst>
          </p:cNvPr>
          <p:cNvSpPr txBox="1"/>
          <p:nvPr/>
        </p:nvSpPr>
        <p:spPr>
          <a:xfrm>
            <a:off x="6776094" y="1281371"/>
            <a:ext cx="3028372" cy="338554"/>
          </a:xfrm>
          <a:prstGeom prst="rect">
            <a:avLst/>
          </a:prstGeom>
          <a:noFill/>
        </p:spPr>
        <p:txBody>
          <a:bodyPr wrap="square" rtlCol="0">
            <a:spAutoFit/>
          </a:bodyPr>
          <a:lstStyle/>
          <a:p>
            <a:pPr algn="ctr"/>
            <a:r>
              <a:rPr lang="en-GB" sz="1600" dirty="0">
                <a:latin typeface="+mj-lt"/>
              </a:rPr>
              <a:t> </a:t>
            </a:r>
            <a:r>
              <a:rPr lang="en-GB" sz="1600" u="sng" dirty="0">
                <a:latin typeface="+mj-lt"/>
              </a:rPr>
              <a:t>To</a:t>
            </a:r>
            <a:r>
              <a:rPr lang="en-GB" sz="1600" dirty="0">
                <a:latin typeface="+mj-lt"/>
              </a:rPr>
              <a:t> </a:t>
            </a:r>
            <a:r>
              <a:rPr lang="en-GB" sz="1600" b="1" dirty="0">
                <a:latin typeface="+mj-lt"/>
              </a:rPr>
              <a:t>Gridded Sub-Daily Extremes</a:t>
            </a:r>
          </a:p>
        </p:txBody>
      </p:sp>
      <p:sp>
        <p:nvSpPr>
          <p:cNvPr id="4" name="Arrow: Right 3">
            <a:extLst>
              <a:ext uri="{FF2B5EF4-FFF2-40B4-BE49-F238E27FC236}">
                <a16:creationId xmlns:a16="http://schemas.microsoft.com/office/drawing/2014/main" id="{052F5DEB-4ED5-1E21-ED46-89686CD3AE88}"/>
              </a:ext>
            </a:extLst>
          </p:cNvPr>
          <p:cNvSpPr/>
          <p:nvPr/>
        </p:nvSpPr>
        <p:spPr>
          <a:xfrm>
            <a:off x="4837187" y="2853651"/>
            <a:ext cx="284827" cy="191076"/>
          </a:xfrm>
          <a:prstGeom prst="right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42200882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11BBC771-F2FF-1019-0973-3D024D77ACE9}"/>
            </a:ext>
          </a:extLst>
        </p:cNvPr>
        <p:cNvGrpSpPr/>
        <p:nvPr/>
      </p:nvGrpSpPr>
      <p:grpSpPr>
        <a:xfrm>
          <a:off x="0" y="0"/>
          <a:ext cx="0" cy="0"/>
          <a:chOff x="0" y="0"/>
          <a:chExt cx="0" cy="0"/>
        </a:xfrm>
      </p:grpSpPr>
      <p:sp>
        <p:nvSpPr>
          <p:cNvPr id="5" name="Rectangle 3">
            <a:extLst>
              <a:ext uri="{FF2B5EF4-FFF2-40B4-BE49-F238E27FC236}">
                <a16:creationId xmlns:a16="http://schemas.microsoft.com/office/drawing/2014/main" id="{E358AEEC-A0EC-FAB9-3F15-0177064EB109}"/>
              </a:ext>
            </a:extLst>
          </p:cNvPr>
          <p:cNvSpPr>
            <a:spLocks noChangeArrowheads="1"/>
          </p:cNvSpPr>
          <p:nvPr/>
        </p:nvSpPr>
        <p:spPr bwMode="auto">
          <a:xfrm>
            <a:off x="1698734" y="62157"/>
            <a:ext cx="8794531" cy="969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ts val="600"/>
              </a:spcAft>
              <a:buClrTx/>
              <a:buSzTx/>
              <a:buFontTx/>
              <a:buNone/>
              <a:tabLst/>
            </a:pPr>
            <a:r>
              <a:rPr kumimoji="0" lang="en-US" altLang="en-US" b="1" i="0" u="none" strike="noStrike" cap="none" normalizeH="0" baseline="0" dirty="0">
                <a:ln>
                  <a:noFill/>
                </a:ln>
                <a:solidFill>
                  <a:schemeClr val="tx1"/>
                </a:solidFill>
                <a:effectLst/>
                <a:latin typeface="+mj-lt"/>
              </a:rPr>
              <a:t>Mapping precipitation extremes for pluvial flood risk management in the Sirba river basin, Burkina Faso</a:t>
            </a:r>
          </a:p>
          <a:p>
            <a:pPr marL="0" marR="0" lvl="0" indent="0" algn="ctr" defTabSz="914400" rtl="0" eaLnBrk="0" fontAlgn="base" latinLnBrk="0" hangingPunct="0">
              <a:lnSpc>
                <a:spcPct val="100000"/>
              </a:lnSpc>
              <a:spcBef>
                <a:spcPct val="0"/>
              </a:spcBef>
              <a:spcAft>
                <a:spcPts val="600"/>
              </a:spcAft>
              <a:buClrTx/>
              <a:buSzTx/>
              <a:buFontTx/>
              <a:buNone/>
              <a:tabLst/>
            </a:pPr>
            <a:r>
              <a:rPr lang="en-US" altLang="en-US" sz="1400" dirty="0">
                <a:latin typeface="+mj-lt"/>
              </a:rPr>
              <a:t>Francesco Saretto¹ and Daniele Ganora¹</a:t>
            </a:r>
            <a:endParaRPr lang="en-GB" altLang="en-US" sz="1400" dirty="0">
              <a:latin typeface="+mj-lt"/>
            </a:endParaRPr>
          </a:p>
        </p:txBody>
      </p:sp>
      <p:sp>
        <p:nvSpPr>
          <p:cNvPr id="7" name="TextBox 6">
            <a:extLst>
              <a:ext uri="{FF2B5EF4-FFF2-40B4-BE49-F238E27FC236}">
                <a16:creationId xmlns:a16="http://schemas.microsoft.com/office/drawing/2014/main" id="{9AECD07D-657E-6CCC-B3C1-CC1D5445C39C}"/>
              </a:ext>
            </a:extLst>
          </p:cNvPr>
          <p:cNvSpPr txBox="1"/>
          <p:nvPr/>
        </p:nvSpPr>
        <p:spPr>
          <a:xfrm>
            <a:off x="899029" y="911002"/>
            <a:ext cx="10393940" cy="253916"/>
          </a:xfrm>
          <a:prstGeom prst="rect">
            <a:avLst/>
          </a:prstGeom>
          <a:noFill/>
        </p:spPr>
        <p:txBody>
          <a:bodyPr wrap="square" rtlCol="0">
            <a:spAutoFit/>
          </a:bodyPr>
          <a:lstStyle/>
          <a:p>
            <a:pPr algn="ctr"/>
            <a:r>
              <a:rPr lang="en-GB" sz="1000" i="1" dirty="0">
                <a:latin typeface="+mj-lt"/>
              </a:rPr>
              <a:t>¹</a:t>
            </a:r>
            <a:r>
              <a:rPr lang="en-GB" sz="1000" b="0" i="1" dirty="0">
                <a:effectLst/>
                <a:latin typeface="+mj-lt"/>
              </a:rPr>
              <a:t>Department of Environmental, Land and Infrastructure Engineering, </a:t>
            </a:r>
            <a:r>
              <a:rPr lang="en-GB" sz="1000" b="0" i="1" dirty="0" err="1">
                <a:effectLst/>
                <a:latin typeface="+mj-lt"/>
              </a:rPr>
              <a:t>Politecnico</a:t>
            </a:r>
            <a:r>
              <a:rPr lang="en-GB" sz="1000" b="0" i="1" dirty="0">
                <a:effectLst/>
                <a:latin typeface="+mj-lt"/>
              </a:rPr>
              <a:t> di Torino, Corso Duca </a:t>
            </a:r>
            <a:r>
              <a:rPr lang="en-GB" sz="1000" b="0" i="1" dirty="0" err="1">
                <a:effectLst/>
                <a:latin typeface="+mj-lt"/>
              </a:rPr>
              <a:t>degli</a:t>
            </a:r>
            <a:r>
              <a:rPr lang="en-GB" sz="1000" b="0" i="1" dirty="0">
                <a:effectLst/>
                <a:latin typeface="+mj-lt"/>
              </a:rPr>
              <a:t> Abruzzi 24, 10129 Turin, Italy. francesco.saretto@polito.it</a:t>
            </a:r>
          </a:p>
        </p:txBody>
      </p:sp>
      <p:cxnSp>
        <p:nvCxnSpPr>
          <p:cNvPr id="24" name="Straight Connector 23">
            <a:extLst>
              <a:ext uri="{FF2B5EF4-FFF2-40B4-BE49-F238E27FC236}">
                <a16:creationId xmlns:a16="http://schemas.microsoft.com/office/drawing/2014/main" id="{E63FC318-75B8-178D-8940-22BFC12D4A4A}"/>
              </a:ext>
            </a:extLst>
          </p:cNvPr>
          <p:cNvCxnSpPr>
            <a:cxnSpLocks/>
          </p:cNvCxnSpPr>
          <p:nvPr/>
        </p:nvCxnSpPr>
        <p:spPr>
          <a:xfrm>
            <a:off x="1776248" y="1113713"/>
            <a:ext cx="8717017" cy="0"/>
          </a:xfrm>
          <a:prstGeom prst="line">
            <a:avLst/>
          </a:prstGeom>
          <a:ln w="12700"/>
        </p:spPr>
        <p:style>
          <a:lnRef idx="2">
            <a:schemeClr val="dk1"/>
          </a:lnRef>
          <a:fillRef idx="0">
            <a:schemeClr val="dk1"/>
          </a:fillRef>
          <a:effectRef idx="1">
            <a:schemeClr val="dk1"/>
          </a:effectRef>
          <a:fontRef idx="minor">
            <a:schemeClr val="tx1"/>
          </a:fontRef>
        </p:style>
      </p:cxnSp>
      <p:pic>
        <p:nvPicPr>
          <p:cNvPr id="111" name="Graphic 110">
            <a:extLst>
              <a:ext uri="{FF2B5EF4-FFF2-40B4-BE49-F238E27FC236}">
                <a16:creationId xmlns:a16="http://schemas.microsoft.com/office/drawing/2014/main" id="{45E95397-D012-0944-2793-B5E652966C3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42701" y="496648"/>
            <a:ext cx="1459619" cy="380269"/>
          </a:xfrm>
          <a:prstGeom prst="rect">
            <a:avLst/>
          </a:prstGeom>
        </p:spPr>
      </p:pic>
      <p:pic>
        <p:nvPicPr>
          <p:cNvPr id="117" name="Immagine 6" descr="Immagine che contiene Oggetto astronomico, oscurità, Evento celeste, nero&#10;&#10;Descrizione generata automaticamente">
            <a:extLst>
              <a:ext uri="{FF2B5EF4-FFF2-40B4-BE49-F238E27FC236}">
                <a16:creationId xmlns:a16="http://schemas.microsoft.com/office/drawing/2014/main" id="{34D56399-D26D-45AC-C12A-738C5DC36FA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686092" y="814102"/>
            <a:ext cx="1060523" cy="467269"/>
          </a:xfrm>
          <a:prstGeom prst="rect">
            <a:avLst/>
          </a:prstGeom>
        </p:spPr>
      </p:pic>
      <p:pic>
        <p:nvPicPr>
          <p:cNvPr id="118" name="Picture 117" descr="A screen shot of a computer&#10;&#10;AI-generated content may be incorrect.">
            <a:extLst>
              <a:ext uri="{FF2B5EF4-FFF2-40B4-BE49-F238E27FC236}">
                <a16:creationId xmlns:a16="http://schemas.microsoft.com/office/drawing/2014/main" id="{2D62D534-1E91-D04D-DB31-3A92CF40B3BB}"/>
              </a:ext>
            </a:extLst>
          </p:cNvPr>
          <p:cNvPicPr>
            <a:picLocks noChangeAspect="1"/>
          </p:cNvPicPr>
          <p:nvPr/>
        </p:nvPicPr>
        <p:blipFill>
          <a:blip r:embed="rId5">
            <a:extLst>
              <a:ext uri="{28A0092B-C50C-407E-A947-70E740481C1C}">
                <a14:useLocalDpi xmlns:a14="http://schemas.microsoft.com/office/drawing/2010/main" val="0"/>
              </a:ext>
            </a:extLst>
          </a:blip>
          <a:srcRect r="44152" b="-1599"/>
          <a:stretch/>
        </p:blipFill>
        <p:spPr>
          <a:xfrm>
            <a:off x="10497714" y="135471"/>
            <a:ext cx="1536905" cy="572637"/>
          </a:xfrm>
          <a:prstGeom prst="rect">
            <a:avLst/>
          </a:prstGeom>
        </p:spPr>
      </p:pic>
      <p:cxnSp>
        <p:nvCxnSpPr>
          <p:cNvPr id="119" name="Straight Connector 118">
            <a:extLst>
              <a:ext uri="{FF2B5EF4-FFF2-40B4-BE49-F238E27FC236}">
                <a16:creationId xmlns:a16="http://schemas.microsoft.com/office/drawing/2014/main" id="{287D3D52-5912-C520-C563-96FA90F0A442}"/>
              </a:ext>
            </a:extLst>
          </p:cNvPr>
          <p:cNvCxnSpPr>
            <a:cxnSpLocks/>
          </p:cNvCxnSpPr>
          <p:nvPr/>
        </p:nvCxnSpPr>
        <p:spPr>
          <a:xfrm flipV="1">
            <a:off x="10568990" y="780354"/>
            <a:ext cx="1351178" cy="2873"/>
          </a:xfrm>
          <a:prstGeom prst="line">
            <a:avLst/>
          </a:prstGeom>
          <a:ln w="3175">
            <a:solidFill>
              <a:schemeClr val="accent4">
                <a:lumMod val="50000"/>
                <a:alpha val="85000"/>
              </a:schemeClr>
            </a:solidFill>
          </a:ln>
        </p:spPr>
        <p:style>
          <a:lnRef idx="2">
            <a:schemeClr val="dk1"/>
          </a:lnRef>
          <a:fillRef idx="0">
            <a:schemeClr val="dk1"/>
          </a:fillRef>
          <a:effectRef idx="1">
            <a:schemeClr val="dk1"/>
          </a:effectRef>
          <a:fontRef idx="minor">
            <a:schemeClr val="tx1"/>
          </a:fontRef>
        </p:style>
      </p:cxnSp>
      <p:pic>
        <p:nvPicPr>
          <p:cNvPr id="15" name="Picture 14" descr="A map of a river&#10;&#10;AI-generated content may be incorrect.">
            <a:extLst>
              <a:ext uri="{FF2B5EF4-FFF2-40B4-BE49-F238E27FC236}">
                <a16:creationId xmlns:a16="http://schemas.microsoft.com/office/drawing/2014/main" id="{01DA70CB-991A-40EE-2D01-64D2D3E6EFF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99028" y="1654010"/>
            <a:ext cx="3689399" cy="2608985"/>
          </a:xfrm>
          <a:prstGeom prst="rect">
            <a:avLst/>
          </a:prstGeom>
          <a:ln w="12700">
            <a:solidFill>
              <a:schemeClr val="tx1"/>
            </a:solidFill>
          </a:ln>
        </p:spPr>
      </p:pic>
      <p:pic>
        <p:nvPicPr>
          <p:cNvPr id="16" name="Picture 15" descr="A map of a region&#10;&#10;AI-generated content may be incorrect.">
            <a:extLst>
              <a:ext uri="{FF2B5EF4-FFF2-40B4-BE49-F238E27FC236}">
                <a16:creationId xmlns:a16="http://schemas.microsoft.com/office/drawing/2014/main" id="{1954C904-BE64-1C1F-1369-D0D58DBC5BD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563772" y="3195145"/>
            <a:ext cx="1024655" cy="724592"/>
          </a:xfrm>
          <a:prstGeom prst="rect">
            <a:avLst/>
          </a:prstGeom>
          <a:ln>
            <a:solidFill>
              <a:schemeClr val="tx1"/>
            </a:solidFill>
          </a:ln>
        </p:spPr>
      </p:pic>
      <p:sp>
        <p:nvSpPr>
          <p:cNvPr id="20" name="TextBox 19">
            <a:extLst>
              <a:ext uri="{FF2B5EF4-FFF2-40B4-BE49-F238E27FC236}">
                <a16:creationId xmlns:a16="http://schemas.microsoft.com/office/drawing/2014/main" id="{59C33E08-B53C-58C4-E1CA-956BF83876A0}"/>
              </a:ext>
            </a:extLst>
          </p:cNvPr>
          <p:cNvSpPr txBox="1"/>
          <p:nvPr/>
        </p:nvSpPr>
        <p:spPr>
          <a:xfrm>
            <a:off x="746551" y="1281371"/>
            <a:ext cx="3899337" cy="338554"/>
          </a:xfrm>
          <a:prstGeom prst="rect">
            <a:avLst/>
          </a:prstGeom>
          <a:noFill/>
        </p:spPr>
        <p:txBody>
          <a:bodyPr wrap="square" rtlCol="0">
            <a:spAutoFit/>
          </a:bodyPr>
          <a:lstStyle/>
          <a:p>
            <a:pPr algn="ctr"/>
            <a:r>
              <a:rPr lang="en-GB" sz="1400" b="1" dirty="0">
                <a:latin typeface="+mj-lt"/>
              </a:rPr>
              <a:t>  </a:t>
            </a:r>
            <a:r>
              <a:rPr lang="en-GB" sz="1600" u="sng" dirty="0">
                <a:latin typeface="+mj-lt"/>
              </a:rPr>
              <a:t>From</a:t>
            </a:r>
            <a:r>
              <a:rPr lang="en-GB" sz="1600" b="1" dirty="0">
                <a:latin typeface="+mj-lt"/>
              </a:rPr>
              <a:t> Point Daily Rainfall Measurements</a:t>
            </a:r>
          </a:p>
        </p:txBody>
      </p:sp>
      <p:pic>
        <p:nvPicPr>
          <p:cNvPr id="2" name="Picture 1" descr="A map of a river&#10;&#10;AI-generated content may be incorrect.">
            <a:extLst>
              <a:ext uri="{FF2B5EF4-FFF2-40B4-BE49-F238E27FC236}">
                <a16:creationId xmlns:a16="http://schemas.microsoft.com/office/drawing/2014/main" id="{6871B781-75D7-94E8-3253-9E48FA9B756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370774" y="1644697"/>
            <a:ext cx="5916297" cy="4183752"/>
          </a:xfrm>
          <a:prstGeom prst="rect">
            <a:avLst/>
          </a:prstGeom>
          <a:ln w="12700">
            <a:solidFill>
              <a:schemeClr val="tx1"/>
            </a:solidFill>
          </a:ln>
        </p:spPr>
      </p:pic>
      <p:sp>
        <p:nvSpPr>
          <p:cNvPr id="3" name="TextBox 2">
            <a:extLst>
              <a:ext uri="{FF2B5EF4-FFF2-40B4-BE49-F238E27FC236}">
                <a16:creationId xmlns:a16="http://schemas.microsoft.com/office/drawing/2014/main" id="{F1AA2B72-F554-21D1-8951-C9F7E7BD8CC5}"/>
              </a:ext>
            </a:extLst>
          </p:cNvPr>
          <p:cNvSpPr txBox="1"/>
          <p:nvPr/>
        </p:nvSpPr>
        <p:spPr>
          <a:xfrm>
            <a:off x="6776094" y="1281371"/>
            <a:ext cx="3028372" cy="338554"/>
          </a:xfrm>
          <a:prstGeom prst="rect">
            <a:avLst/>
          </a:prstGeom>
          <a:noFill/>
        </p:spPr>
        <p:txBody>
          <a:bodyPr wrap="square" rtlCol="0">
            <a:spAutoFit/>
          </a:bodyPr>
          <a:lstStyle/>
          <a:p>
            <a:pPr algn="ctr"/>
            <a:r>
              <a:rPr lang="en-GB" sz="1600" dirty="0">
                <a:latin typeface="+mj-lt"/>
              </a:rPr>
              <a:t> </a:t>
            </a:r>
            <a:r>
              <a:rPr lang="en-GB" sz="1600" u="sng" dirty="0">
                <a:latin typeface="+mj-lt"/>
              </a:rPr>
              <a:t>To</a:t>
            </a:r>
            <a:r>
              <a:rPr lang="en-GB" sz="1600" dirty="0">
                <a:latin typeface="+mj-lt"/>
              </a:rPr>
              <a:t> </a:t>
            </a:r>
            <a:r>
              <a:rPr lang="en-GB" sz="1600" b="1" dirty="0">
                <a:latin typeface="+mj-lt"/>
              </a:rPr>
              <a:t>Gridded Sub-Daily Extremes</a:t>
            </a:r>
          </a:p>
        </p:txBody>
      </p:sp>
      <p:cxnSp>
        <p:nvCxnSpPr>
          <p:cNvPr id="6" name="Straight Arrow Connector 5">
            <a:extLst>
              <a:ext uri="{FF2B5EF4-FFF2-40B4-BE49-F238E27FC236}">
                <a16:creationId xmlns:a16="http://schemas.microsoft.com/office/drawing/2014/main" id="{ADF4136E-52D6-F072-2A4D-4364A748585A}"/>
              </a:ext>
            </a:extLst>
          </p:cNvPr>
          <p:cNvCxnSpPr>
            <a:cxnSpLocks/>
          </p:cNvCxnSpPr>
          <p:nvPr/>
        </p:nvCxnSpPr>
        <p:spPr>
          <a:xfrm>
            <a:off x="10258097" y="2888641"/>
            <a:ext cx="427995" cy="52520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pic>
        <p:nvPicPr>
          <p:cNvPr id="10" name="Picture 9">
            <a:extLst>
              <a:ext uri="{FF2B5EF4-FFF2-40B4-BE49-F238E27FC236}">
                <a16:creationId xmlns:a16="http://schemas.microsoft.com/office/drawing/2014/main" id="{F1569F73-9933-8584-E7F9-9A5E192B0FF7}"/>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274028" y="3429000"/>
            <a:ext cx="2760591" cy="1570170"/>
          </a:xfrm>
          <a:prstGeom prst="rect">
            <a:avLst/>
          </a:prstGeom>
          <a:ln>
            <a:solidFill>
              <a:schemeClr val="tx1">
                <a:lumMod val="50000"/>
              </a:schemeClr>
            </a:solidFill>
          </a:ln>
        </p:spPr>
      </p:pic>
    </p:spTree>
    <p:extLst>
      <p:ext uri="{BB962C8B-B14F-4D97-AF65-F5344CB8AC3E}">
        <p14:creationId xmlns:p14="http://schemas.microsoft.com/office/powerpoint/2010/main" val="30743263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2BE5D136-CEA5-2939-7F16-C3B0763D802B}"/>
            </a:ext>
          </a:extLst>
        </p:cNvPr>
        <p:cNvGrpSpPr/>
        <p:nvPr/>
      </p:nvGrpSpPr>
      <p:grpSpPr>
        <a:xfrm>
          <a:off x="0" y="0"/>
          <a:ext cx="0" cy="0"/>
          <a:chOff x="0" y="0"/>
          <a:chExt cx="0" cy="0"/>
        </a:xfrm>
      </p:grpSpPr>
      <p:sp>
        <p:nvSpPr>
          <p:cNvPr id="5" name="Rectangle 3">
            <a:extLst>
              <a:ext uri="{FF2B5EF4-FFF2-40B4-BE49-F238E27FC236}">
                <a16:creationId xmlns:a16="http://schemas.microsoft.com/office/drawing/2014/main" id="{E0F8ECE7-43D3-EC4B-E576-8F013BF58900}"/>
              </a:ext>
            </a:extLst>
          </p:cNvPr>
          <p:cNvSpPr>
            <a:spLocks noChangeArrowheads="1"/>
          </p:cNvSpPr>
          <p:nvPr/>
        </p:nvSpPr>
        <p:spPr bwMode="auto">
          <a:xfrm>
            <a:off x="1698734" y="62157"/>
            <a:ext cx="8794531" cy="969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ts val="600"/>
              </a:spcAft>
              <a:buClrTx/>
              <a:buSzTx/>
              <a:buFontTx/>
              <a:buNone/>
              <a:tabLst/>
            </a:pPr>
            <a:r>
              <a:rPr kumimoji="0" lang="en-US" altLang="en-US" b="1" i="0" u="none" strike="noStrike" cap="none" normalizeH="0" baseline="0" dirty="0">
                <a:ln>
                  <a:noFill/>
                </a:ln>
                <a:solidFill>
                  <a:schemeClr val="tx1"/>
                </a:solidFill>
                <a:effectLst/>
                <a:latin typeface="+mj-lt"/>
              </a:rPr>
              <a:t>Mapping precipitation extremes for pluvial flood risk management in the Sirba river basin, Burkina Faso</a:t>
            </a:r>
          </a:p>
          <a:p>
            <a:pPr marL="0" marR="0" lvl="0" indent="0" algn="ctr" defTabSz="914400" rtl="0" eaLnBrk="0" fontAlgn="base" latinLnBrk="0" hangingPunct="0">
              <a:lnSpc>
                <a:spcPct val="100000"/>
              </a:lnSpc>
              <a:spcBef>
                <a:spcPct val="0"/>
              </a:spcBef>
              <a:spcAft>
                <a:spcPts val="600"/>
              </a:spcAft>
              <a:buClrTx/>
              <a:buSzTx/>
              <a:buFontTx/>
              <a:buNone/>
              <a:tabLst/>
            </a:pPr>
            <a:r>
              <a:rPr lang="en-US" altLang="en-US" sz="1400" dirty="0">
                <a:latin typeface="+mj-lt"/>
              </a:rPr>
              <a:t>Francesco Saretto¹ and Daniele Ganora¹</a:t>
            </a:r>
            <a:endParaRPr lang="en-GB" altLang="en-US" sz="1400" dirty="0">
              <a:latin typeface="+mj-lt"/>
            </a:endParaRPr>
          </a:p>
        </p:txBody>
      </p:sp>
      <p:sp>
        <p:nvSpPr>
          <p:cNvPr id="7" name="TextBox 6">
            <a:extLst>
              <a:ext uri="{FF2B5EF4-FFF2-40B4-BE49-F238E27FC236}">
                <a16:creationId xmlns:a16="http://schemas.microsoft.com/office/drawing/2014/main" id="{715931CE-2828-D9B0-5B33-D4DD982ADE9C}"/>
              </a:ext>
            </a:extLst>
          </p:cNvPr>
          <p:cNvSpPr txBox="1"/>
          <p:nvPr/>
        </p:nvSpPr>
        <p:spPr>
          <a:xfrm>
            <a:off x="899029" y="911002"/>
            <a:ext cx="10393940" cy="253916"/>
          </a:xfrm>
          <a:prstGeom prst="rect">
            <a:avLst/>
          </a:prstGeom>
          <a:noFill/>
        </p:spPr>
        <p:txBody>
          <a:bodyPr wrap="square" rtlCol="0">
            <a:spAutoFit/>
          </a:bodyPr>
          <a:lstStyle/>
          <a:p>
            <a:pPr algn="ctr"/>
            <a:r>
              <a:rPr lang="en-GB" sz="1000" i="1" dirty="0">
                <a:latin typeface="+mj-lt"/>
              </a:rPr>
              <a:t>¹</a:t>
            </a:r>
            <a:r>
              <a:rPr lang="en-GB" sz="1000" b="0" i="1" dirty="0">
                <a:effectLst/>
                <a:latin typeface="+mj-lt"/>
              </a:rPr>
              <a:t>Department of Environmental, Land and Infrastructure Engineering, </a:t>
            </a:r>
            <a:r>
              <a:rPr lang="en-GB" sz="1000" b="0" i="1" dirty="0" err="1">
                <a:effectLst/>
                <a:latin typeface="+mj-lt"/>
              </a:rPr>
              <a:t>Politecnico</a:t>
            </a:r>
            <a:r>
              <a:rPr lang="en-GB" sz="1000" b="0" i="1" dirty="0">
                <a:effectLst/>
                <a:latin typeface="+mj-lt"/>
              </a:rPr>
              <a:t> di Torino, Corso Duca </a:t>
            </a:r>
            <a:r>
              <a:rPr lang="en-GB" sz="1000" b="0" i="1" dirty="0" err="1">
                <a:effectLst/>
                <a:latin typeface="+mj-lt"/>
              </a:rPr>
              <a:t>degli</a:t>
            </a:r>
            <a:r>
              <a:rPr lang="en-GB" sz="1000" b="0" i="1" dirty="0">
                <a:effectLst/>
                <a:latin typeface="+mj-lt"/>
              </a:rPr>
              <a:t> Abruzzi 24, 10129 Turin, Italy. francesco.saretto@polito.it</a:t>
            </a:r>
          </a:p>
        </p:txBody>
      </p:sp>
      <p:cxnSp>
        <p:nvCxnSpPr>
          <p:cNvPr id="24" name="Straight Connector 23">
            <a:extLst>
              <a:ext uri="{FF2B5EF4-FFF2-40B4-BE49-F238E27FC236}">
                <a16:creationId xmlns:a16="http://schemas.microsoft.com/office/drawing/2014/main" id="{2638C2FE-7704-D491-2C9D-1F50D7D5A3CF}"/>
              </a:ext>
            </a:extLst>
          </p:cNvPr>
          <p:cNvCxnSpPr>
            <a:cxnSpLocks/>
          </p:cNvCxnSpPr>
          <p:nvPr/>
        </p:nvCxnSpPr>
        <p:spPr>
          <a:xfrm>
            <a:off x="1776248" y="1113713"/>
            <a:ext cx="8717017" cy="0"/>
          </a:xfrm>
          <a:prstGeom prst="line">
            <a:avLst/>
          </a:prstGeom>
          <a:ln w="12700"/>
        </p:spPr>
        <p:style>
          <a:lnRef idx="2">
            <a:schemeClr val="dk1"/>
          </a:lnRef>
          <a:fillRef idx="0">
            <a:schemeClr val="dk1"/>
          </a:fillRef>
          <a:effectRef idx="1">
            <a:schemeClr val="dk1"/>
          </a:effectRef>
          <a:fontRef idx="minor">
            <a:schemeClr val="tx1"/>
          </a:fontRef>
        </p:style>
      </p:cxnSp>
      <p:pic>
        <p:nvPicPr>
          <p:cNvPr id="111" name="Graphic 110">
            <a:extLst>
              <a:ext uri="{FF2B5EF4-FFF2-40B4-BE49-F238E27FC236}">
                <a16:creationId xmlns:a16="http://schemas.microsoft.com/office/drawing/2014/main" id="{8323F96A-659E-D24A-F31D-177332F88A6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42701" y="496648"/>
            <a:ext cx="1459619" cy="380269"/>
          </a:xfrm>
          <a:prstGeom prst="rect">
            <a:avLst/>
          </a:prstGeom>
        </p:spPr>
      </p:pic>
      <p:pic>
        <p:nvPicPr>
          <p:cNvPr id="117" name="Immagine 6" descr="Immagine che contiene Oggetto astronomico, oscurità, Evento celeste, nero&#10;&#10;Descrizione generata automaticamente">
            <a:extLst>
              <a:ext uri="{FF2B5EF4-FFF2-40B4-BE49-F238E27FC236}">
                <a16:creationId xmlns:a16="http://schemas.microsoft.com/office/drawing/2014/main" id="{824BDEA9-9937-D1BC-C527-DB442FDB132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686092" y="814102"/>
            <a:ext cx="1060523" cy="467269"/>
          </a:xfrm>
          <a:prstGeom prst="rect">
            <a:avLst/>
          </a:prstGeom>
        </p:spPr>
      </p:pic>
      <p:pic>
        <p:nvPicPr>
          <p:cNvPr id="118" name="Picture 117" descr="A screen shot of a computer&#10;&#10;AI-generated content may be incorrect.">
            <a:extLst>
              <a:ext uri="{FF2B5EF4-FFF2-40B4-BE49-F238E27FC236}">
                <a16:creationId xmlns:a16="http://schemas.microsoft.com/office/drawing/2014/main" id="{FF6B7028-59E5-8ED6-EAAC-0521E2C66C61}"/>
              </a:ext>
            </a:extLst>
          </p:cNvPr>
          <p:cNvPicPr>
            <a:picLocks noChangeAspect="1"/>
          </p:cNvPicPr>
          <p:nvPr/>
        </p:nvPicPr>
        <p:blipFill>
          <a:blip r:embed="rId5">
            <a:extLst>
              <a:ext uri="{28A0092B-C50C-407E-A947-70E740481C1C}">
                <a14:useLocalDpi xmlns:a14="http://schemas.microsoft.com/office/drawing/2010/main" val="0"/>
              </a:ext>
            </a:extLst>
          </a:blip>
          <a:srcRect r="44152" b="-1599"/>
          <a:stretch/>
        </p:blipFill>
        <p:spPr>
          <a:xfrm>
            <a:off x="10497714" y="135471"/>
            <a:ext cx="1536905" cy="572637"/>
          </a:xfrm>
          <a:prstGeom prst="rect">
            <a:avLst/>
          </a:prstGeom>
        </p:spPr>
      </p:pic>
      <p:cxnSp>
        <p:nvCxnSpPr>
          <p:cNvPr id="119" name="Straight Connector 118">
            <a:extLst>
              <a:ext uri="{FF2B5EF4-FFF2-40B4-BE49-F238E27FC236}">
                <a16:creationId xmlns:a16="http://schemas.microsoft.com/office/drawing/2014/main" id="{17AA61B2-4160-A2EE-B37A-335AAF864E0C}"/>
              </a:ext>
            </a:extLst>
          </p:cNvPr>
          <p:cNvCxnSpPr>
            <a:cxnSpLocks/>
          </p:cNvCxnSpPr>
          <p:nvPr/>
        </p:nvCxnSpPr>
        <p:spPr>
          <a:xfrm flipV="1">
            <a:off x="10568990" y="780354"/>
            <a:ext cx="1351178" cy="2873"/>
          </a:xfrm>
          <a:prstGeom prst="line">
            <a:avLst/>
          </a:prstGeom>
          <a:ln w="3175">
            <a:solidFill>
              <a:schemeClr val="accent4">
                <a:lumMod val="50000"/>
                <a:alpha val="85000"/>
              </a:schemeClr>
            </a:solidFill>
          </a:ln>
        </p:spPr>
        <p:style>
          <a:lnRef idx="2">
            <a:schemeClr val="dk1"/>
          </a:lnRef>
          <a:fillRef idx="0">
            <a:schemeClr val="dk1"/>
          </a:fillRef>
          <a:effectRef idx="1">
            <a:schemeClr val="dk1"/>
          </a:effectRef>
          <a:fontRef idx="minor">
            <a:schemeClr val="tx1"/>
          </a:fontRef>
        </p:style>
      </p:cxnSp>
      <p:pic>
        <p:nvPicPr>
          <p:cNvPr id="15" name="Picture 14" descr="A map of a river&#10;&#10;AI-generated content may be incorrect.">
            <a:extLst>
              <a:ext uri="{FF2B5EF4-FFF2-40B4-BE49-F238E27FC236}">
                <a16:creationId xmlns:a16="http://schemas.microsoft.com/office/drawing/2014/main" id="{68D67D6E-7356-040A-AEE2-9E6DE1BA5A4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99028" y="1654010"/>
            <a:ext cx="3689399" cy="2608985"/>
          </a:xfrm>
          <a:prstGeom prst="rect">
            <a:avLst/>
          </a:prstGeom>
          <a:ln w="12700">
            <a:solidFill>
              <a:schemeClr val="tx1"/>
            </a:solidFill>
          </a:ln>
        </p:spPr>
      </p:pic>
      <p:pic>
        <p:nvPicPr>
          <p:cNvPr id="16" name="Picture 15" descr="A map of a region&#10;&#10;AI-generated content may be incorrect.">
            <a:extLst>
              <a:ext uri="{FF2B5EF4-FFF2-40B4-BE49-F238E27FC236}">
                <a16:creationId xmlns:a16="http://schemas.microsoft.com/office/drawing/2014/main" id="{91FCE6E7-F9F9-137B-996A-C16E58B52F7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563772" y="3195145"/>
            <a:ext cx="1024655" cy="724592"/>
          </a:xfrm>
          <a:prstGeom prst="rect">
            <a:avLst/>
          </a:prstGeom>
          <a:ln>
            <a:solidFill>
              <a:schemeClr val="tx1"/>
            </a:solidFill>
          </a:ln>
        </p:spPr>
      </p:pic>
      <p:sp>
        <p:nvSpPr>
          <p:cNvPr id="20" name="TextBox 19">
            <a:extLst>
              <a:ext uri="{FF2B5EF4-FFF2-40B4-BE49-F238E27FC236}">
                <a16:creationId xmlns:a16="http://schemas.microsoft.com/office/drawing/2014/main" id="{D88EBCB7-024F-2136-A90A-32E13DEA48C5}"/>
              </a:ext>
            </a:extLst>
          </p:cNvPr>
          <p:cNvSpPr txBox="1"/>
          <p:nvPr/>
        </p:nvSpPr>
        <p:spPr>
          <a:xfrm>
            <a:off x="746551" y="1281371"/>
            <a:ext cx="3899337" cy="338554"/>
          </a:xfrm>
          <a:prstGeom prst="rect">
            <a:avLst/>
          </a:prstGeom>
          <a:noFill/>
        </p:spPr>
        <p:txBody>
          <a:bodyPr wrap="square" rtlCol="0">
            <a:spAutoFit/>
          </a:bodyPr>
          <a:lstStyle/>
          <a:p>
            <a:pPr algn="ctr"/>
            <a:r>
              <a:rPr lang="en-GB" sz="1400" b="1" dirty="0">
                <a:latin typeface="+mj-lt"/>
              </a:rPr>
              <a:t>  </a:t>
            </a:r>
            <a:r>
              <a:rPr lang="en-GB" sz="1600" u="sng" dirty="0">
                <a:latin typeface="+mj-lt"/>
              </a:rPr>
              <a:t>From</a:t>
            </a:r>
            <a:r>
              <a:rPr lang="en-GB" sz="1600" b="1" dirty="0">
                <a:latin typeface="+mj-lt"/>
              </a:rPr>
              <a:t> Point Daily Rainfall Measurements</a:t>
            </a:r>
          </a:p>
        </p:txBody>
      </p:sp>
      <p:pic>
        <p:nvPicPr>
          <p:cNvPr id="2" name="Picture 1" descr="A map of a river&#10;&#10;AI-generated content may be incorrect.">
            <a:extLst>
              <a:ext uri="{FF2B5EF4-FFF2-40B4-BE49-F238E27FC236}">
                <a16:creationId xmlns:a16="http://schemas.microsoft.com/office/drawing/2014/main" id="{09D75D9C-B02E-8C8B-78DF-968BF8A8F1E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370774" y="1644697"/>
            <a:ext cx="5916297" cy="4183752"/>
          </a:xfrm>
          <a:prstGeom prst="rect">
            <a:avLst/>
          </a:prstGeom>
          <a:ln w="12700">
            <a:solidFill>
              <a:schemeClr val="tx1"/>
            </a:solidFill>
          </a:ln>
        </p:spPr>
      </p:pic>
      <p:sp>
        <p:nvSpPr>
          <p:cNvPr id="3" name="TextBox 2">
            <a:extLst>
              <a:ext uri="{FF2B5EF4-FFF2-40B4-BE49-F238E27FC236}">
                <a16:creationId xmlns:a16="http://schemas.microsoft.com/office/drawing/2014/main" id="{B16852E1-2AD6-8609-9CD5-8B8FC558B175}"/>
              </a:ext>
            </a:extLst>
          </p:cNvPr>
          <p:cNvSpPr txBox="1"/>
          <p:nvPr/>
        </p:nvSpPr>
        <p:spPr>
          <a:xfrm>
            <a:off x="6776094" y="1281371"/>
            <a:ext cx="3028372" cy="338554"/>
          </a:xfrm>
          <a:prstGeom prst="rect">
            <a:avLst/>
          </a:prstGeom>
          <a:noFill/>
        </p:spPr>
        <p:txBody>
          <a:bodyPr wrap="square" rtlCol="0">
            <a:spAutoFit/>
          </a:bodyPr>
          <a:lstStyle/>
          <a:p>
            <a:pPr algn="ctr"/>
            <a:r>
              <a:rPr lang="en-GB" sz="1600" dirty="0">
                <a:latin typeface="+mj-lt"/>
              </a:rPr>
              <a:t> </a:t>
            </a:r>
            <a:r>
              <a:rPr lang="en-GB" sz="1600" u="sng" dirty="0">
                <a:latin typeface="+mj-lt"/>
              </a:rPr>
              <a:t>To</a:t>
            </a:r>
            <a:r>
              <a:rPr lang="en-GB" sz="1600" dirty="0">
                <a:latin typeface="+mj-lt"/>
              </a:rPr>
              <a:t> </a:t>
            </a:r>
            <a:r>
              <a:rPr lang="en-GB" sz="1600" b="1" dirty="0">
                <a:latin typeface="+mj-lt"/>
              </a:rPr>
              <a:t>Gridded Sub-Daily Extremes</a:t>
            </a:r>
          </a:p>
        </p:txBody>
      </p:sp>
      <p:cxnSp>
        <p:nvCxnSpPr>
          <p:cNvPr id="6" name="Straight Arrow Connector 5">
            <a:extLst>
              <a:ext uri="{FF2B5EF4-FFF2-40B4-BE49-F238E27FC236}">
                <a16:creationId xmlns:a16="http://schemas.microsoft.com/office/drawing/2014/main" id="{8667D9DB-6D52-A0C9-C848-A52B81CE8D7B}"/>
              </a:ext>
            </a:extLst>
          </p:cNvPr>
          <p:cNvCxnSpPr>
            <a:cxnSpLocks/>
          </p:cNvCxnSpPr>
          <p:nvPr/>
        </p:nvCxnSpPr>
        <p:spPr>
          <a:xfrm>
            <a:off x="10258097" y="2888641"/>
            <a:ext cx="427995" cy="52520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pic>
        <p:nvPicPr>
          <p:cNvPr id="11" name="Picture 10">
            <a:extLst>
              <a:ext uri="{FF2B5EF4-FFF2-40B4-BE49-F238E27FC236}">
                <a16:creationId xmlns:a16="http://schemas.microsoft.com/office/drawing/2014/main" id="{C0DF644E-ACC9-D6BB-1A9E-7F7ACC51A8AC}"/>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274028" y="5141310"/>
            <a:ext cx="2766650" cy="1573616"/>
          </a:xfrm>
          <a:prstGeom prst="rect">
            <a:avLst/>
          </a:prstGeom>
          <a:ln>
            <a:solidFill>
              <a:schemeClr val="tx1">
                <a:lumMod val="50000"/>
              </a:schemeClr>
            </a:solidFill>
          </a:ln>
        </p:spPr>
      </p:pic>
      <p:cxnSp>
        <p:nvCxnSpPr>
          <p:cNvPr id="9" name="Straight Arrow Connector 8">
            <a:extLst>
              <a:ext uri="{FF2B5EF4-FFF2-40B4-BE49-F238E27FC236}">
                <a16:creationId xmlns:a16="http://schemas.microsoft.com/office/drawing/2014/main" id="{D03455D3-C2CB-C96D-71FC-735F637947BB}"/>
              </a:ext>
            </a:extLst>
          </p:cNvPr>
          <p:cNvCxnSpPr>
            <a:cxnSpLocks/>
          </p:cNvCxnSpPr>
          <p:nvPr/>
        </p:nvCxnSpPr>
        <p:spPr>
          <a:xfrm>
            <a:off x="8737734" y="3268717"/>
            <a:ext cx="554017" cy="2644246"/>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pic>
        <p:nvPicPr>
          <p:cNvPr id="10" name="Picture 9">
            <a:extLst>
              <a:ext uri="{FF2B5EF4-FFF2-40B4-BE49-F238E27FC236}">
                <a16:creationId xmlns:a16="http://schemas.microsoft.com/office/drawing/2014/main" id="{84FBA63F-0BC5-BE93-B12C-CC365261132D}"/>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274028" y="3429000"/>
            <a:ext cx="2760591" cy="1570170"/>
          </a:xfrm>
          <a:prstGeom prst="rect">
            <a:avLst/>
          </a:prstGeom>
          <a:ln>
            <a:solidFill>
              <a:schemeClr val="tx1">
                <a:lumMod val="50000"/>
              </a:schemeClr>
            </a:solidFill>
          </a:ln>
        </p:spPr>
      </p:pic>
    </p:spTree>
    <p:extLst>
      <p:ext uri="{BB962C8B-B14F-4D97-AF65-F5344CB8AC3E}">
        <p14:creationId xmlns:p14="http://schemas.microsoft.com/office/powerpoint/2010/main" val="5549710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D9186C-20B4-092B-B5E7-5096444232AE}"/>
            </a:ext>
          </a:extLst>
        </p:cNvPr>
        <p:cNvGrpSpPr/>
        <p:nvPr/>
      </p:nvGrpSpPr>
      <p:grpSpPr>
        <a:xfrm>
          <a:off x="0" y="0"/>
          <a:ext cx="0" cy="0"/>
          <a:chOff x="0" y="0"/>
          <a:chExt cx="0" cy="0"/>
        </a:xfrm>
      </p:grpSpPr>
      <p:sp>
        <p:nvSpPr>
          <p:cNvPr id="5" name="Rectangle 3">
            <a:extLst>
              <a:ext uri="{FF2B5EF4-FFF2-40B4-BE49-F238E27FC236}">
                <a16:creationId xmlns:a16="http://schemas.microsoft.com/office/drawing/2014/main" id="{D2388472-5FFC-B73E-0E56-44994FEA5B7A}"/>
              </a:ext>
            </a:extLst>
          </p:cNvPr>
          <p:cNvSpPr>
            <a:spLocks noChangeArrowheads="1"/>
          </p:cNvSpPr>
          <p:nvPr/>
        </p:nvSpPr>
        <p:spPr bwMode="auto">
          <a:xfrm>
            <a:off x="1698734" y="62157"/>
            <a:ext cx="8794531" cy="969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ts val="600"/>
              </a:spcAft>
              <a:buClrTx/>
              <a:buSzTx/>
              <a:buFontTx/>
              <a:buNone/>
              <a:tabLst/>
            </a:pPr>
            <a:r>
              <a:rPr kumimoji="0" lang="en-US" altLang="en-US" b="1" i="0" u="none" strike="noStrike" cap="none" normalizeH="0" baseline="0" dirty="0">
                <a:ln>
                  <a:noFill/>
                </a:ln>
                <a:solidFill>
                  <a:schemeClr val="tx1"/>
                </a:solidFill>
                <a:effectLst/>
                <a:latin typeface="+mj-lt"/>
              </a:rPr>
              <a:t>Mapping precipitation extremes for pluvial flood risk management in the Sirba river basin, Burkina Faso</a:t>
            </a:r>
          </a:p>
          <a:p>
            <a:pPr marL="0" marR="0" lvl="0" indent="0" algn="ctr" defTabSz="914400" rtl="0" eaLnBrk="0" fontAlgn="base" latinLnBrk="0" hangingPunct="0">
              <a:lnSpc>
                <a:spcPct val="100000"/>
              </a:lnSpc>
              <a:spcBef>
                <a:spcPct val="0"/>
              </a:spcBef>
              <a:spcAft>
                <a:spcPts val="600"/>
              </a:spcAft>
              <a:buClrTx/>
              <a:buSzTx/>
              <a:buFontTx/>
              <a:buNone/>
              <a:tabLst/>
            </a:pPr>
            <a:r>
              <a:rPr lang="en-US" altLang="en-US" sz="1400" dirty="0">
                <a:latin typeface="+mj-lt"/>
              </a:rPr>
              <a:t>Francesco Saretto¹ and Daniele Ganora¹</a:t>
            </a:r>
            <a:endParaRPr lang="en-GB" altLang="en-US" sz="1400" dirty="0">
              <a:latin typeface="+mj-lt"/>
            </a:endParaRPr>
          </a:p>
        </p:txBody>
      </p:sp>
      <p:sp>
        <p:nvSpPr>
          <p:cNvPr id="7" name="TextBox 6">
            <a:extLst>
              <a:ext uri="{FF2B5EF4-FFF2-40B4-BE49-F238E27FC236}">
                <a16:creationId xmlns:a16="http://schemas.microsoft.com/office/drawing/2014/main" id="{8444A481-B88D-50C4-99B3-765215AED40D}"/>
              </a:ext>
            </a:extLst>
          </p:cNvPr>
          <p:cNvSpPr txBox="1"/>
          <p:nvPr/>
        </p:nvSpPr>
        <p:spPr>
          <a:xfrm>
            <a:off x="899029" y="911002"/>
            <a:ext cx="10393940" cy="253916"/>
          </a:xfrm>
          <a:prstGeom prst="rect">
            <a:avLst/>
          </a:prstGeom>
          <a:noFill/>
        </p:spPr>
        <p:txBody>
          <a:bodyPr wrap="square" rtlCol="0">
            <a:spAutoFit/>
          </a:bodyPr>
          <a:lstStyle/>
          <a:p>
            <a:pPr algn="ctr"/>
            <a:r>
              <a:rPr lang="en-GB" sz="1000" i="1" dirty="0">
                <a:latin typeface="+mj-lt"/>
              </a:rPr>
              <a:t>¹</a:t>
            </a:r>
            <a:r>
              <a:rPr lang="en-GB" sz="1000" b="0" i="1" dirty="0">
                <a:effectLst/>
                <a:latin typeface="+mj-lt"/>
              </a:rPr>
              <a:t>Department of Environmental, Land and Infrastructure Engineering, </a:t>
            </a:r>
            <a:r>
              <a:rPr lang="en-GB" sz="1000" b="0" i="1" dirty="0" err="1">
                <a:effectLst/>
                <a:latin typeface="+mj-lt"/>
              </a:rPr>
              <a:t>Politecnico</a:t>
            </a:r>
            <a:r>
              <a:rPr lang="en-GB" sz="1000" b="0" i="1" dirty="0">
                <a:effectLst/>
                <a:latin typeface="+mj-lt"/>
              </a:rPr>
              <a:t> di Torino, Corso Duca </a:t>
            </a:r>
            <a:r>
              <a:rPr lang="en-GB" sz="1000" b="0" i="1" dirty="0" err="1">
                <a:effectLst/>
                <a:latin typeface="+mj-lt"/>
              </a:rPr>
              <a:t>degli</a:t>
            </a:r>
            <a:r>
              <a:rPr lang="en-GB" sz="1000" b="0" i="1" dirty="0">
                <a:effectLst/>
                <a:latin typeface="+mj-lt"/>
              </a:rPr>
              <a:t> Abruzzi 24, 10129 Turin, Italy. francesco.saretto@polito.it</a:t>
            </a:r>
          </a:p>
        </p:txBody>
      </p:sp>
      <p:sp>
        <p:nvSpPr>
          <p:cNvPr id="12" name="TextBox 11">
            <a:extLst>
              <a:ext uri="{FF2B5EF4-FFF2-40B4-BE49-F238E27FC236}">
                <a16:creationId xmlns:a16="http://schemas.microsoft.com/office/drawing/2014/main" id="{B62B7EE7-E888-CBAF-26ED-FC921DF41F44}"/>
              </a:ext>
            </a:extLst>
          </p:cNvPr>
          <p:cNvSpPr txBox="1"/>
          <p:nvPr/>
        </p:nvSpPr>
        <p:spPr>
          <a:xfrm>
            <a:off x="746551" y="1281371"/>
            <a:ext cx="3899337" cy="338554"/>
          </a:xfrm>
          <a:prstGeom prst="rect">
            <a:avLst/>
          </a:prstGeom>
          <a:noFill/>
        </p:spPr>
        <p:txBody>
          <a:bodyPr wrap="square" rtlCol="0">
            <a:spAutoFit/>
          </a:bodyPr>
          <a:lstStyle/>
          <a:p>
            <a:pPr algn="ctr"/>
            <a:r>
              <a:rPr lang="en-GB" sz="1400" b="1" dirty="0">
                <a:latin typeface="+mj-lt"/>
              </a:rPr>
              <a:t>  </a:t>
            </a:r>
            <a:r>
              <a:rPr lang="en-GB" sz="1600" u="sng" dirty="0">
                <a:latin typeface="+mj-lt"/>
              </a:rPr>
              <a:t>From</a:t>
            </a:r>
            <a:r>
              <a:rPr lang="en-GB" sz="1600" b="1" dirty="0">
                <a:latin typeface="+mj-lt"/>
              </a:rPr>
              <a:t> Point Daily Rainfall Measurements</a:t>
            </a:r>
          </a:p>
        </p:txBody>
      </p:sp>
      <p:pic>
        <p:nvPicPr>
          <p:cNvPr id="13" name="Picture 12" descr="A map of a river&#10;&#10;AI-generated content may be incorrect.">
            <a:extLst>
              <a:ext uri="{FF2B5EF4-FFF2-40B4-BE49-F238E27FC236}">
                <a16:creationId xmlns:a16="http://schemas.microsoft.com/office/drawing/2014/main" id="{05E8A8EB-69DD-D419-8A31-FD4A10E37DF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0774" y="1644697"/>
            <a:ext cx="5916297" cy="4183752"/>
          </a:xfrm>
          <a:prstGeom prst="rect">
            <a:avLst/>
          </a:prstGeom>
          <a:ln w="12700">
            <a:solidFill>
              <a:schemeClr val="tx1"/>
            </a:solidFill>
          </a:ln>
        </p:spPr>
      </p:pic>
      <p:sp>
        <p:nvSpPr>
          <p:cNvPr id="14" name="TextBox 13">
            <a:extLst>
              <a:ext uri="{FF2B5EF4-FFF2-40B4-BE49-F238E27FC236}">
                <a16:creationId xmlns:a16="http://schemas.microsoft.com/office/drawing/2014/main" id="{0CA80587-136F-84FB-215C-92B8C1D8B350}"/>
              </a:ext>
            </a:extLst>
          </p:cNvPr>
          <p:cNvSpPr txBox="1"/>
          <p:nvPr/>
        </p:nvSpPr>
        <p:spPr>
          <a:xfrm>
            <a:off x="6776094" y="1281371"/>
            <a:ext cx="3028372" cy="338554"/>
          </a:xfrm>
          <a:prstGeom prst="rect">
            <a:avLst/>
          </a:prstGeom>
          <a:noFill/>
        </p:spPr>
        <p:txBody>
          <a:bodyPr wrap="square" rtlCol="0">
            <a:spAutoFit/>
          </a:bodyPr>
          <a:lstStyle/>
          <a:p>
            <a:pPr algn="ctr"/>
            <a:r>
              <a:rPr lang="en-GB" sz="1600" dirty="0">
                <a:latin typeface="+mj-lt"/>
              </a:rPr>
              <a:t> </a:t>
            </a:r>
            <a:r>
              <a:rPr lang="en-GB" sz="1600" u="sng" dirty="0">
                <a:latin typeface="+mj-lt"/>
              </a:rPr>
              <a:t>To</a:t>
            </a:r>
            <a:r>
              <a:rPr lang="en-GB" sz="1600" dirty="0">
                <a:latin typeface="+mj-lt"/>
              </a:rPr>
              <a:t> </a:t>
            </a:r>
            <a:r>
              <a:rPr lang="en-GB" sz="1600" b="1" dirty="0">
                <a:latin typeface="+mj-lt"/>
              </a:rPr>
              <a:t>Gridded Sub-Daily Extremes</a:t>
            </a:r>
          </a:p>
        </p:txBody>
      </p:sp>
      <p:pic>
        <p:nvPicPr>
          <p:cNvPr id="19" name="Picture 18" descr="A graph of different colored lines&#10;&#10;AI-generated content may be incorrect.">
            <a:extLst>
              <a:ext uri="{FF2B5EF4-FFF2-40B4-BE49-F238E27FC236}">
                <a16:creationId xmlns:a16="http://schemas.microsoft.com/office/drawing/2014/main" id="{A7977768-A66C-3FE9-97C8-774CF1E5BCF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91751" y="5125705"/>
            <a:ext cx="2766650" cy="1574516"/>
          </a:xfrm>
          <a:prstGeom prst="rect">
            <a:avLst/>
          </a:prstGeom>
          <a:ln>
            <a:solidFill>
              <a:schemeClr val="tx1"/>
            </a:solidFill>
          </a:ln>
        </p:spPr>
      </p:pic>
      <p:cxnSp>
        <p:nvCxnSpPr>
          <p:cNvPr id="24" name="Straight Connector 23">
            <a:extLst>
              <a:ext uri="{FF2B5EF4-FFF2-40B4-BE49-F238E27FC236}">
                <a16:creationId xmlns:a16="http://schemas.microsoft.com/office/drawing/2014/main" id="{E3DAA202-6F9F-A910-9C06-B55214A6C12A}"/>
              </a:ext>
            </a:extLst>
          </p:cNvPr>
          <p:cNvCxnSpPr>
            <a:cxnSpLocks/>
          </p:cNvCxnSpPr>
          <p:nvPr/>
        </p:nvCxnSpPr>
        <p:spPr>
          <a:xfrm>
            <a:off x="1776248" y="1113713"/>
            <a:ext cx="8717017" cy="0"/>
          </a:xfrm>
          <a:prstGeom prst="line">
            <a:avLst/>
          </a:prstGeom>
          <a:ln w="12700"/>
        </p:spPr>
        <p:style>
          <a:lnRef idx="2">
            <a:schemeClr val="dk1"/>
          </a:lnRef>
          <a:fillRef idx="0">
            <a:schemeClr val="dk1"/>
          </a:fillRef>
          <a:effectRef idx="1">
            <a:schemeClr val="dk1"/>
          </a:effectRef>
          <a:fontRef idx="minor">
            <a:schemeClr val="tx1"/>
          </a:fontRef>
        </p:style>
      </p:cxnSp>
      <p:cxnSp>
        <p:nvCxnSpPr>
          <p:cNvPr id="28" name="Straight Arrow Connector 27">
            <a:extLst>
              <a:ext uri="{FF2B5EF4-FFF2-40B4-BE49-F238E27FC236}">
                <a16:creationId xmlns:a16="http://schemas.microsoft.com/office/drawing/2014/main" id="{CAA30528-470A-CAEF-46FA-043FC3929CCF}"/>
              </a:ext>
            </a:extLst>
          </p:cNvPr>
          <p:cNvCxnSpPr>
            <a:cxnSpLocks/>
          </p:cNvCxnSpPr>
          <p:nvPr/>
        </p:nvCxnSpPr>
        <p:spPr>
          <a:xfrm>
            <a:off x="10258097" y="2888641"/>
            <a:ext cx="427995" cy="52520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44" name="Straight Arrow Connector 43">
            <a:extLst>
              <a:ext uri="{FF2B5EF4-FFF2-40B4-BE49-F238E27FC236}">
                <a16:creationId xmlns:a16="http://schemas.microsoft.com/office/drawing/2014/main" id="{1631CE55-FFE7-D58F-31B4-FC7281C334AB}"/>
              </a:ext>
            </a:extLst>
          </p:cNvPr>
          <p:cNvCxnSpPr>
            <a:cxnSpLocks/>
          </p:cNvCxnSpPr>
          <p:nvPr/>
        </p:nvCxnSpPr>
        <p:spPr>
          <a:xfrm>
            <a:off x="7497207" y="3657600"/>
            <a:ext cx="118054" cy="1468106"/>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7" name="Straight Arrow Connector 16">
            <a:extLst>
              <a:ext uri="{FF2B5EF4-FFF2-40B4-BE49-F238E27FC236}">
                <a16:creationId xmlns:a16="http://schemas.microsoft.com/office/drawing/2014/main" id="{A261CA70-4D1C-AFD6-5668-3661D9C92D81}"/>
              </a:ext>
            </a:extLst>
          </p:cNvPr>
          <p:cNvCxnSpPr>
            <a:cxnSpLocks/>
            <a:endCxn id="19" idx="1"/>
          </p:cNvCxnSpPr>
          <p:nvPr/>
        </p:nvCxnSpPr>
        <p:spPr>
          <a:xfrm>
            <a:off x="8737734" y="3268717"/>
            <a:ext cx="554017" cy="2644246"/>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pic>
        <p:nvPicPr>
          <p:cNvPr id="111" name="Graphic 110">
            <a:extLst>
              <a:ext uri="{FF2B5EF4-FFF2-40B4-BE49-F238E27FC236}">
                <a16:creationId xmlns:a16="http://schemas.microsoft.com/office/drawing/2014/main" id="{64130891-8494-1320-BE6A-E85D16A3400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42701" y="496648"/>
            <a:ext cx="1459619" cy="380269"/>
          </a:xfrm>
          <a:prstGeom prst="rect">
            <a:avLst/>
          </a:prstGeom>
        </p:spPr>
      </p:pic>
      <p:pic>
        <p:nvPicPr>
          <p:cNvPr id="117" name="Immagine 6" descr="Immagine che contiene Oggetto astronomico, oscurità, Evento celeste, nero&#10;&#10;Descrizione generata automaticamente">
            <a:extLst>
              <a:ext uri="{FF2B5EF4-FFF2-40B4-BE49-F238E27FC236}">
                <a16:creationId xmlns:a16="http://schemas.microsoft.com/office/drawing/2014/main" id="{7A29F81A-45C3-C718-DA12-AC7E26F6B7F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686092" y="814102"/>
            <a:ext cx="1060523" cy="467269"/>
          </a:xfrm>
          <a:prstGeom prst="rect">
            <a:avLst/>
          </a:prstGeom>
        </p:spPr>
      </p:pic>
      <p:pic>
        <p:nvPicPr>
          <p:cNvPr id="118" name="Picture 117" descr="A screen shot of a computer&#10;&#10;AI-generated content may be incorrect.">
            <a:extLst>
              <a:ext uri="{FF2B5EF4-FFF2-40B4-BE49-F238E27FC236}">
                <a16:creationId xmlns:a16="http://schemas.microsoft.com/office/drawing/2014/main" id="{BCF3C0DF-E999-795D-5348-A1558C2A9086}"/>
              </a:ext>
            </a:extLst>
          </p:cNvPr>
          <p:cNvPicPr>
            <a:picLocks noChangeAspect="1"/>
          </p:cNvPicPr>
          <p:nvPr/>
        </p:nvPicPr>
        <p:blipFill>
          <a:blip r:embed="rId7">
            <a:extLst>
              <a:ext uri="{28A0092B-C50C-407E-A947-70E740481C1C}">
                <a14:useLocalDpi xmlns:a14="http://schemas.microsoft.com/office/drawing/2010/main" val="0"/>
              </a:ext>
            </a:extLst>
          </a:blip>
          <a:srcRect r="44152" b="-1599"/>
          <a:stretch/>
        </p:blipFill>
        <p:spPr>
          <a:xfrm>
            <a:off x="10497714" y="135471"/>
            <a:ext cx="1536905" cy="572637"/>
          </a:xfrm>
          <a:prstGeom prst="rect">
            <a:avLst/>
          </a:prstGeom>
        </p:spPr>
      </p:pic>
      <p:cxnSp>
        <p:nvCxnSpPr>
          <p:cNvPr id="119" name="Straight Connector 118">
            <a:extLst>
              <a:ext uri="{FF2B5EF4-FFF2-40B4-BE49-F238E27FC236}">
                <a16:creationId xmlns:a16="http://schemas.microsoft.com/office/drawing/2014/main" id="{C5D112D1-687B-4617-A975-1923D7EF259C}"/>
              </a:ext>
            </a:extLst>
          </p:cNvPr>
          <p:cNvCxnSpPr>
            <a:cxnSpLocks/>
          </p:cNvCxnSpPr>
          <p:nvPr/>
        </p:nvCxnSpPr>
        <p:spPr>
          <a:xfrm flipV="1">
            <a:off x="10568990" y="780354"/>
            <a:ext cx="1351178" cy="2873"/>
          </a:xfrm>
          <a:prstGeom prst="line">
            <a:avLst/>
          </a:prstGeom>
          <a:ln w="3175">
            <a:solidFill>
              <a:schemeClr val="accent4">
                <a:lumMod val="50000"/>
                <a:alpha val="85000"/>
              </a:schemeClr>
            </a:solidFill>
          </a:ln>
        </p:spPr>
        <p:style>
          <a:lnRef idx="2">
            <a:schemeClr val="dk1"/>
          </a:lnRef>
          <a:fillRef idx="0">
            <a:schemeClr val="dk1"/>
          </a:fillRef>
          <a:effectRef idx="1">
            <a:schemeClr val="dk1"/>
          </a:effectRef>
          <a:fontRef idx="minor">
            <a:schemeClr val="tx1"/>
          </a:fontRef>
        </p:style>
      </p:cxnSp>
      <p:pic>
        <p:nvPicPr>
          <p:cNvPr id="2" name="Picture 1">
            <a:extLst>
              <a:ext uri="{FF2B5EF4-FFF2-40B4-BE49-F238E27FC236}">
                <a16:creationId xmlns:a16="http://schemas.microsoft.com/office/drawing/2014/main" id="{48998A70-9F8C-3608-62DB-8157702458F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274028" y="3429000"/>
            <a:ext cx="2760591" cy="1570170"/>
          </a:xfrm>
          <a:prstGeom prst="rect">
            <a:avLst/>
          </a:prstGeom>
          <a:ln>
            <a:solidFill>
              <a:schemeClr val="tx1">
                <a:lumMod val="50000"/>
              </a:schemeClr>
            </a:solidFill>
          </a:ln>
        </p:spPr>
      </p:pic>
      <p:pic>
        <p:nvPicPr>
          <p:cNvPr id="4" name="Picture 3">
            <a:extLst>
              <a:ext uri="{FF2B5EF4-FFF2-40B4-BE49-F238E27FC236}">
                <a16:creationId xmlns:a16="http://schemas.microsoft.com/office/drawing/2014/main" id="{FDA911F0-E957-BBB8-3FE7-91D25D51377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248092" y="5125705"/>
            <a:ext cx="2766650" cy="1573617"/>
          </a:xfrm>
          <a:prstGeom prst="rect">
            <a:avLst/>
          </a:prstGeom>
          <a:ln>
            <a:solidFill>
              <a:schemeClr val="tx1">
                <a:lumMod val="50000"/>
              </a:schemeClr>
            </a:solidFill>
          </a:ln>
        </p:spPr>
      </p:pic>
      <p:pic>
        <p:nvPicPr>
          <p:cNvPr id="3" name="Picture 2" descr="A map of a river&#10;&#10;AI-generated content may be incorrect.">
            <a:extLst>
              <a:ext uri="{FF2B5EF4-FFF2-40B4-BE49-F238E27FC236}">
                <a16:creationId xmlns:a16="http://schemas.microsoft.com/office/drawing/2014/main" id="{92294097-5004-CC94-299F-E3B48E99A16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99029" y="1644697"/>
            <a:ext cx="3689399" cy="2608985"/>
          </a:xfrm>
          <a:prstGeom prst="rect">
            <a:avLst/>
          </a:prstGeom>
          <a:ln w="12700">
            <a:solidFill>
              <a:schemeClr val="tx1"/>
            </a:solidFill>
          </a:ln>
        </p:spPr>
      </p:pic>
      <p:pic>
        <p:nvPicPr>
          <p:cNvPr id="6" name="Picture 5" descr="A map of a region&#10;&#10;AI-generated content may be incorrect.">
            <a:extLst>
              <a:ext uri="{FF2B5EF4-FFF2-40B4-BE49-F238E27FC236}">
                <a16:creationId xmlns:a16="http://schemas.microsoft.com/office/drawing/2014/main" id="{60F0F6C3-7E89-8BFA-72F9-B530736CC2CF}"/>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563772" y="3162241"/>
            <a:ext cx="1024655" cy="724592"/>
          </a:xfrm>
          <a:prstGeom prst="rect">
            <a:avLst/>
          </a:prstGeom>
          <a:ln>
            <a:solidFill>
              <a:schemeClr val="tx1"/>
            </a:solidFill>
          </a:ln>
        </p:spPr>
      </p:pic>
      <p:sp>
        <p:nvSpPr>
          <p:cNvPr id="10" name="Arrow: Right 9">
            <a:extLst>
              <a:ext uri="{FF2B5EF4-FFF2-40B4-BE49-F238E27FC236}">
                <a16:creationId xmlns:a16="http://schemas.microsoft.com/office/drawing/2014/main" id="{50E69022-EF92-6B7D-66EE-F86D444C6F5C}"/>
              </a:ext>
            </a:extLst>
          </p:cNvPr>
          <p:cNvSpPr/>
          <p:nvPr/>
        </p:nvSpPr>
        <p:spPr>
          <a:xfrm>
            <a:off x="4837187" y="2853651"/>
            <a:ext cx="284827" cy="191076"/>
          </a:xfrm>
          <a:prstGeom prst="right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18012789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a:extLst>
              <a:ext uri="{FF2B5EF4-FFF2-40B4-BE49-F238E27FC236}">
                <a16:creationId xmlns:a16="http://schemas.microsoft.com/office/drawing/2014/main" id="{ABCF457B-99E2-225E-A2D9-825D01EA8CAE}"/>
              </a:ext>
            </a:extLst>
          </p:cNvPr>
          <p:cNvSpPr>
            <a:spLocks noChangeArrowheads="1"/>
          </p:cNvSpPr>
          <p:nvPr/>
        </p:nvSpPr>
        <p:spPr bwMode="auto">
          <a:xfrm>
            <a:off x="1698734" y="62157"/>
            <a:ext cx="8794531" cy="969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ts val="600"/>
              </a:spcAft>
              <a:buClrTx/>
              <a:buSzTx/>
              <a:buFontTx/>
              <a:buNone/>
              <a:tabLst/>
            </a:pPr>
            <a:r>
              <a:rPr kumimoji="0" lang="en-US" altLang="en-US" b="1" i="0" u="none" strike="noStrike" cap="none" normalizeH="0" baseline="0" dirty="0">
                <a:ln>
                  <a:noFill/>
                </a:ln>
                <a:solidFill>
                  <a:schemeClr val="tx1"/>
                </a:solidFill>
                <a:effectLst/>
                <a:latin typeface="+mj-lt"/>
              </a:rPr>
              <a:t>Mapping precipitation extremes for pluvial flood risk management in the Sirba river basin, Burkina Faso</a:t>
            </a:r>
          </a:p>
          <a:p>
            <a:pPr marL="0" marR="0" lvl="0" indent="0" algn="ctr" defTabSz="914400" rtl="0" eaLnBrk="0" fontAlgn="base" latinLnBrk="0" hangingPunct="0">
              <a:lnSpc>
                <a:spcPct val="100000"/>
              </a:lnSpc>
              <a:spcBef>
                <a:spcPct val="0"/>
              </a:spcBef>
              <a:spcAft>
                <a:spcPts val="600"/>
              </a:spcAft>
              <a:buClrTx/>
              <a:buSzTx/>
              <a:buFontTx/>
              <a:buNone/>
              <a:tabLst/>
            </a:pPr>
            <a:r>
              <a:rPr lang="en-US" altLang="en-US" sz="1400" dirty="0">
                <a:latin typeface="+mj-lt"/>
              </a:rPr>
              <a:t>Francesco Saretto¹ and Daniele Ganora¹</a:t>
            </a:r>
            <a:endParaRPr lang="en-GB" altLang="en-US" sz="1400" dirty="0">
              <a:latin typeface="+mj-lt"/>
            </a:endParaRPr>
          </a:p>
        </p:txBody>
      </p:sp>
      <p:sp>
        <p:nvSpPr>
          <p:cNvPr id="7" name="TextBox 6">
            <a:extLst>
              <a:ext uri="{FF2B5EF4-FFF2-40B4-BE49-F238E27FC236}">
                <a16:creationId xmlns:a16="http://schemas.microsoft.com/office/drawing/2014/main" id="{1FD9CBC6-ECC4-4119-7F0A-8CB02B195233}"/>
              </a:ext>
            </a:extLst>
          </p:cNvPr>
          <p:cNvSpPr txBox="1"/>
          <p:nvPr/>
        </p:nvSpPr>
        <p:spPr>
          <a:xfrm>
            <a:off x="899029" y="911002"/>
            <a:ext cx="10393940" cy="253916"/>
          </a:xfrm>
          <a:prstGeom prst="rect">
            <a:avLst/>
          </a:prstGeom>
          <a:noFill/>
        </p:spPr>
        <p:txBody>
          <a:bodyPr wrap="square" rtlCol="0">
            <a:spAutoFit/>
          </a:bodyPr>
          <a:lstStyle/>
          <a:p>
            <a:pPr algn="ctr"/>
            <a:r>
              <a:rPr lang="en-GB" sz="1000" i="1" dirty="0">
                <a:latin typeface="+mj-lt"/>
              </a:rPr>
              <a:t>¹</a:t>
            </a:r>
            <a:r>
              <a:rPr lang="en-GB" sz="1000" b="0" i="1" dirty="0">
                <a:effectLst/>
                <a:latin typeface="+mj-lt"/>
              </a:rPr>
              <a:t>Department of Environmental, Land and Infrastructure Engineering, </a:t>
            </a:r>
            <a:r>
              <a:rPr lang="en-GB" sz="1000" b="0" i="1" dirty="0" err="1">
                <a:effectLst/>
                <a:latin typeface="+mj-lt"/>
              </a:rPr>
              <a:t>Politecnico</a:t>
            </a:r>
            <a:r>
              <a:rPr lang="en-GB" sz="1000" b="0" i="1" dirty="0">
                <a:effectLst/>
                <a:latin typeface="+mj-lt"/>
              </a:rPr>
              <a:t> di Torino, Corso Duca </a:t>
            </a:r>
            <a:r>
              <a:rPr lang="en-GB" sz="1000" b="0" i="1" dirty="0" err="1">
                <a:effectLst/>
                <a:latin typeface="+mj-lt"/>
              </a:rPr>
              <a:t>degli</a:t>
            </a:r>
            <a:r>
              <a:rPr lang="en-GB" sz="1000" b="0" i="1" dirty="0">
                <a:effectLst/>
                <a:latin typeface="+mj-lt"/>
              </a:rPr>
              <a:t> Abruzzi 24, 10129 Turin, Italy. francesco.saretto@polito.it</a:t>
            </a:r>
          </a:p>
        </p:txBody>
      </p:sp>
      <p:sp>
        <p:nvSpPr>
          <p:cNvPr id="12" name="TextBox 11">
            <a:extLst>
              <a:ext uri="{FF2B5EF4-FFF2-40B4-BE49-F238E27FC236}">
                <a16:creationId xmlns:a16="http://schemas.microsoft.com/office/drawing/2014/main" id="{05356EF7-F0C9-29C1-DD6D-CDEFEBA652E2}"/>
              </a:ext>
            </a:extLst>
          </p:cNvPr>
          <p:cNvSpPr txBox="1"/>
          <p:nvPr/>
        </p:nvSpPr>
        <p:spPr>
          <a:xfrm>
            <a:off x="746551" y="1281371"/>
            <a:ext cx="3899337" cy="338554"/>
          </a:xfrm>
          <a:prstGeom prst="rect">
            <a:avLst/>
          </a:prstGeom>
          <a:noFill/>
        </p:spPr>
        <p:txBody>
          <a:bodyPr wrap="square" rtlCol="0">
            <a:spAutoFit/>
          </a:bodyPr>
          <a:lstStyle/>
          <a:p>
            <a:pPr algn="ctr"/>
            <a:r>
              <a:rPr lang="en-GB" sz="1400" b="1" dirty="0">
                <a:latin typeface="+mj-lt"/>
              </a:rPr>
              <a:t>  </a:t>
            </a:r>
            <a:r>
              <a:rPr lang="en-GB" sz="1600" u="sng" dirty="0">
                <a:latin typeface="+mj-lt"/>
              </a:rPr>
              <a:t>From</a:t>
            </a:r>
            <a:r>
              <a:rPr lang="en-GB" sz="1600" b="1" dirty="0">
                <a:latin typeface="+mj-lt"/>
              </a:rPr>
              <a:t> Point Daily Rainfall Measurements</a:t>
            </a:r>
          </a:p>
        </p:txBody>
      </p:sp>
      <p:pic>
        <p:nvPicPr>
          <p:cNvPr id="13" name="Picture 12" descr="A map of a river&#10;&#10;AI-generated content may be incorrect.">
            <a:extLst>
              <a:ext uri="{FF2B5EF4-FFF2-40B4-BE49-F238E27FC236}">
                <a16:creationId xmlns:a16="http://schemas.microsoft.com/office/drawing/2014/main" id="{E250B7E6-3D26-A901-EFD8-1BFE9FF68A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0774" y="1644697"/>
            <a:ext cx="5916297" cy="4183752"/>
          </a:xfrm>
          <a:prstGeom prst="rect">
            <a:avLst/>
          </a:prstGeom>
          <a:ln w="12700">
            <a:solidFill>
              <a:schemeClr val="tx1"/>
            </a:solidFill>
          </a:ln>
        </p:spPr>
      </p:pic>
      <p:sp>
        <p:nvSpPr>
          <p:cNvPr id="14" name="TextBox 13">
            <a:extLst>
              <a:ext uri="{FF2B5EF4-FFF2-40B4-BE49-F238E27FC236}">
                <a16:creationId xmlns:a16="http://schemas.microsoft.com/office/drawing/2014/main" id="{8401AECD-C1BC-4AE3-415F-05ABE80876B4}"/>
              </a:ext>
            </a:extLst>
          </p:cNvPr>
          <p:cNvSpPr txBox="1"/>
          <p:nvPr/>
        </p:nvSpPr>
        <p:spPr>
          <a:xfrm>
            <a:off x="6776094" y="1281371"/>
            <a:ext cx="3028372" cy="338554"/>
          </a:xfrm>
          <a:prstGeom prst="rect">
            <a:avLst/>
          </a:prstGeom>
          <a:noFill/>
        </p:spPr>
        <p:txBody>
          <a:bodyPr wrap="square" rtlCol="0">
            <a:spAutoFit/>
          </a:bodyPr>
          <a:lstStyle/>
          <a:p>
            <a:pPr algn="ctr"/>
            <a:r>
              <a:rPr lang="en-GB" sz="1600" dirty="0">
                <a:latin typeface="+mj-lt"/>
              </a:rPr>
              <a:t> </a:t>
            </a:r>
            <a:r>
              <a:rPr lang="en-GB" sz="1600" u="sng" dirty="0">
                <a:latin typeface="+mj-lt"/>
              </a:rPr>
              <a:t>To</a:t>
            </a:r>
            <a:r>
              <a:rPr lang="en-GB" sz="1600" dirty="0">
                <a:latin typeface="+mj-lt"/>
              </a:rPr>
              <a:t> </a:t>
            </a:r>
            <a:r>
              <a:rPr lang="en-GB" sz="1600" b="1" dirty="0">
                <a:latin typeface="+mj-lt"/>
              </a:rPr>
              <a:t>Gridded Sub-Daily Extremes</a:t>
            </a:r>
          </a:p>
        </p:txBody>
      </p:sp>
      <p:cxnSp>
        <p:nvCxnSpPr>
          <p:cNvPr id="24" name="Straight Connector 23">
            <a:extLst>
              <a:ext uri="{FF2B5EF4-FFF2-40B4-BE49-F238E27FC236}">
                <a16:creationId xmlns:a16="http://schemas.microsoft.com/office/drawing/2014/main" id="{92439D78-03E2-2000-DF6F-BB31E87D0BC8}"/>
              </a:ext>
            </a:extLst>
          </p:cNvPr>
          <p:cNvCxnSpPr>
            <a:cxnSpLocks/>
          </p:cNvCxnSpPr>
          <p:nvPr/>
        </p:nvCxnSpPr>
        <p:spPr>
          <a:xfrm>
            <a:off x="1776248" y="1113713"/>
            <a:ext cx="8717017" cy="0"/>
          </a:xfrm>
          <a:prstGeom prst="line">
            <a:avLst/>
          </a:prstGeom>
          <a:ln w="12700"/>
        </p:spPr>
        <p:style>
          <a:lnRef idx="2">
            <a:schemeClr val="dk1"/>
          </a:lnRef>
          <a:fillRef idx="0">
            <a:schemeClr val="dk1"/>
          </a:fillRef>
          <a:effectRef idx="1">
            <a:schemeClr val="dk1"/>
          </a:effectRef>
          <a:fontRef idx="minor">
            <a:schemeClr val="tx1"/>
          </a:fontRef>
        </p:style>
      </p:cxnSp>
      <p:cxnSp>
        <p:nvCxnSpPr>
          <p:cNvPr id="28" name="Straight Arrow Connector 27">
            <a:extLst>
              <a:ext uri="{FF2B5EF4-FFF2-40B4-BE49-F238E27FC236}">
                <a16:creationId xmlns:a16="http://schemas.microsoft.com/office/drawing/2014/main" id="{87EA94A6-7A2A-A42F-63FD-92668880B1E0}"/>
              </a:ext>
            </a:extLst>
          </p:cNvPr>
          <p:cNvCxnSpPr>
            <a:cxnSpLocks/>
          </p:cNvCxnSpPr>
          <p:nvPr/>
        </p:nvCxnSpPr>
        <p:spPr>
          <a:xfrm>
            <a:off x="10258097" y="2888641"/>
            <a:ext cx="427995" cy="52520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44" name="Straight Arrow Connector 43">
            <a:extLst>
              <a:ext uri="{FF2B5EF4-FFF2-40B4-BE49-F238E27FC236}">
                <a16:creationId xmlns:a16="http://schemas.microsoft.com/office/drawing/2014/main" id="{BCD91935-70CD-B287-2E1C-414C59073EA1}"/>
              </a:ext>
            </a:extLst>
          </p:cNvPr>
          <p:cNvCxnSpPr>
            <a:cxnSpLocks/>
          </p:cNvCxnSpPr>
          <p:nvPr/>
        </p:nvCxnSpPr>
        <p:spPr>
          <a:xfrm>
            <a:off x="7497207" y="3657600"/>
            <a:ext cx="118054" cy="1468106"/>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71" name="Arrow: Right 70">
            <a:extLst>
              <a:ext uri="{FF2B5EF4-FFF2-40B4-BE49-F238E27FC236}">
                <a16:creationId xmlns:a16="http://schemas.microsoft.com/office/drawing/2014/main" id="{953EFA1C-5D02-B965-957D-51F2BD9A79FD}"/>
              </a:ext>
            </a:extLst>
          </p:cNvPr>
          <p:cNvSpPr/>
          <p:nvPr/>
        </p:nvSpPr>
        <p:spPr>
          <a:xfrm rot="5400000">
            <a:off x="2553805" y="4393633"/>
            <a:ext cx="284827" cy="191076"/>
          </a:xfrm>
          <a:prstGeom prst="right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dirty="0"/>
          </a:p>
        </p:txBody>
      </p:sp>
      <p:sp>
        <p:nvSpPr>
          <p:cNvPr id="86" name="Rectangle 85">
            <a:extLst>
              <a:ext uri="{FF2B5EF4-FFF2-40B4-BE49-F238E27FC236}">
                <a16:creationId xmlns:a16="http://schemas.microsoft.com/office/drawing/2014/main" id="{2032E171-73F4-9426-708D-35BBA11C76C0}"/>
              </a:ext>
            </a:extLst>
          </p:cNvPr>
          <p:cNvSpPr/>
          <p:nvPr/>
        </p:nvSpPr>
        <p:spPr>
          <a:xfrm>
            <a:off x="899029" y="4717815"/>
            <a:ext cx="3702252" cy="1181606"/>
          </a:xfrm>
          <a:prstGeom prst="rect">
            <a:avLst/>
          </a:prstGeom>
          <a:no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3" name="TextBox 92">
            <a:extLst>
              <a:ext uri="{FF2B5EF4-FFF2-40B4-BE49-F238E27FC236}">
                <a16:creationId xmlns:a16="http://schemas.microsoft.com/office/drawing/2014/main" id="{43B6D625-A8D8-C611-AEC1-D2D0ECD9F645}"/>
              </a:ext>
            </a:extLst>
          </p:cNvPr>
          <p:cNvSpPr txBox="1"/>
          <p:nvPr/>
        </p:nvSpPr>
        <p:spPr>
          <a:xfrm>
            <a:off x="794058" y="4888171"/>
            <a:ext cx="3899338" cy="830997"/>
          </a:xfrm>
          <a:prstGeom prst="rect">
            <a:avLst/>
          </a:prstGeom>
          <a:noFill/>
        </p:spPr>
        <p:txBody>
          <a:bodyPr wrap="square" rtlCol="0">
            <a:spAutoFit/>
          </a:bodyPr>
          <a:lstStyle/>
          <a:p>
            <a:pPr algn="ctr"/>
            <a:r>
              <a:rPr lang="en-GB" sz="1400" b="1" dirty="0">
                <a:solidFill>
                  <a:schemeClr val="bg2"/>
                </a:solidFill>
                <a:latin typeface="+mj-lt"/>
              </a:rPr>
              <a:t> </a:t>
            </a:r>
            <a:r>
              <a:rPr lang="en-GB" sz="1600" dirty="0">
                <a:solidFill>
                  <a:schemeClr val="bg2"/>
                </a:solidFill>
                <a:latin typeface="+mj-lt"/>
              </a:rPr>
              <a:t>1. Gridded products evaluation</a:t>
            </a:r>
          </a:p>
          <a:p>
            <a:pPr algn="ctr"/>
            <a:r>
              <a:rPr lang="en-GB" sz="1600" dirty="0">
                <a:solidFill>
                  <a:schemeClr val="bg2"/>
                </a:solidFill>
                <a:latin typeface="+mj-lt"/>
              </a:rPr>
              <a:t> 2. </a:t>
            </a:r>
            <a:r>
              <a:rPr lang="en-GB" sz="1600" i="1" dirty="0" err="1">
                <a:solidFill>
                  <a:schemeClr val="bg2"/>
                </a:solidFill>
                <a:latin typeface="+mj-lt"/>
              </a:rPr>
              <a:t>Metastatistical</a:t>
            </a:r>
            <a:r>
              <a:rPr lang="en-GB" sz="1600" i="1" dirty="0">
                <a:solidFill>
                  <a:schemeClr val="bg2"/>
                </a:solidFill>
                <a:latin typeface="+mj-lt"/>
              </a:rPr>
              <a:t> Extreme Value Analysis</a:t>
            </a:r>
          </a:p>
          <a:p>
            <a:pPr algn="ctr"/>
            <a:r>
              <a:rPr lang="en-GB" sz="1600" dirty="0">
                <a:solidFill>
                  <a:schemeClr val="bg2"/>
                </a:solidFill>
                <a:latin typeface="+mj-lt"/>
              </a:rPr>
              <a:t> 3. Pixel – by – pixel DDF curve computation</a:t>
            </a:r>
          </a:p>
        </p:txBody>
      </p:sp>
      <p:pic>
        <p:nvPicPr>
          <p:cNvPr id="6" name="Picture 5" descr="A graph of different colored lines&#10;&#10;AI-generated content may be incorrect.">
            <a:extLst>
              <a:ext uri="{FF2B5EF4-FFF2-40B4-BE49-F238E27FC236}">
                <a16:creationId xmlns:a16="http://schemas.microsoft.com/office/drawing/2014/main" id="{F4A310AD-1254-F832-21D3-8C934AA8C5C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91751" y="5125705"/>
            <a:ext cx="2766650" cy="1574516"/>
          </a:xfrm>
          <a:prstGeom prst="rect">
            <a:avLst/>
          </a:prstGeom>
          <a:ln>
            <a:solidFill>
              <a:schemeClr val="tx1"/>
            </a:solidFill>
          </a:ln>
        </p:spPr>
      </p:pic>
      <p:sp>
        <p:nvSpPr>
          <p:cNvPr id="95" name="Arrow: Right 94">
            <a:extLst>
              <a:ext uri="{FF2B5EF4-FFF2-40B4-BE49-F238E27FC236}">
                <a16:creationId xmlns:a16="http://schemas.microsoft.com/office/drawing/2014/main" id="{C859FFFE-42A5-DB3B-FFEB-630DF793A65C}"/>
              </a:ext>
            </a:extLst>
          </p:cNvPr>
          <p:cNvSpPr/>
          <p:nvPr/>
        </p:nvSpPr>
        <p:spPr>
          <a:xfrm>
            <a:off x="4870471" y="5208132"/>
            <a:ext cx="284827" cy="191076"/>
          </a:xfrm>
          <a:prstGeom prst="right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dirty="0"/>
          </a:p>
        </p:txBody>
      </p:sp>
      <p:cxnSp>
        <p:nvCxnSpPr>
          <p:cNvPr id="17" name="Straight Arrow Connector 16">
            <a:extLst>
              <a:ext uri="{FF2B5EF4-FFF2-40B4-BE49-F238E27FC236}">
                <a16:creationId xmlns:a16="http://schemas.microsoft.com/office/drawing/2014/main" id="{1619185F-B6AC-22F1-9C28-451101F8145D}"/>
              </a:ext>
            </a:extLst>
          </p:cNvPr>
          <p:cNvCxnSpPr>
            <a:cxnSpLocks/>
          </p:cNvCxnSpPr>
          <p:nvPr/>
        </p:nvCxnSpPr>
        <p:spPr>
          <a:xfrm>
            <a:off x="8737734" y="3268717"/>
            <a:ext cx="554017" cy="2644246"/>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pic>
        <p:nvPicPr>
          <p:cNvPr id="111" name="Graphic 110">
            <a:extLst>
              <a:ext uri="{FF2B5EF4-FFF2-40B4-BE49-F238E27FC236}">
                <a16:creationId xmlns:a16="http://schemas.microsoft.com/office/drawing/2014/main" id="{FC4A6B67-BDEA-EA4B-27C3-0A08F87F3B1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42701" y="496648"/>
            <a:ext cx="1459619" cy="380269"/>
          </a:xfrm>
          <a:prstGeom prst="rect">
            <a:avLst/>
          </a:prstGeom>
        </p:spPr>
      </p:pic>
      <p:pic>
        <p:nvPicPr>
          <p:cNvPr id="117" name="Immagine 6" descr="Immagine che contiene Oggetto astronomico, oscurità, Evento celeste, nero&#10;&#10;Descrizione generata automaticamente">
            <a:extLst>
              <a:ext uri="{FF2B5EF4-FFF2-40B4-BE49-F238E27FC236}">
                <a16:creationId xmlns:a16="http://schemas.microsoft.com/office/drawing/2014/main" id="{AFCBEE4A-B607-4651-20C6-A9DF08CF9CA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686092" y="814102"/>
            <a:ext cx="1060523" cy="467269"/>
          </a:xfrm>
          <a:prstGeom prst="rect">
            <a:avLst/>
          </a:prstGeom>
        </p:spPr>
      </p:pic>
      <p:pic>
        <p:nvPicPr>
          <p:cNvPr id="118" name="Picture 117" descr="A screen shot of a computer&#10;&#10;AI-generated content may be incorrect.">
            <a:extLst>
              <a:ext uri="{FF2B5EF4-FFF2-40B4-BE49-F238E27FC236}">
                <a16:creationId xmlns:a16="http://schemas.microsoft.com/office/drawing/2014/main" id="{256A64D1-6E92-8D32-83DE-29C51294F933}"/>
              </a:ext>
            </a:extLst>
          </p:cNvPr>
          <p:cNvPicPr>
            <a:picLocks noChangeAspect="1"/>
          </p:cNvPicPr>
          <p:nvPr/>
        </p:nvPicPr>
        <p:blipFill>
          <a:blip r:embed="rId7">
            <a:extLst>
              <a:ext uri="{28A0092B-C50C-407E-A947-70E740481C1C}">
                <a14:useLocalDpi xmlns:a14="http://schemas.microsoft.com/office/drawing/2010/main" val="0"/>
              </a:ext>
            </a:extLst>
          </a:blip>
          <a:srcRect r="44152" b="-1599"/>
          <a:stretch/>
        </p:blipFill>
        <p:spPr>
          <a:xfrm>
            <a:off x="10497714" y="135471"/>
            <a:ext cx="1536905" cy="572637"/>
          </a:xfrm>
          <a:prstGeom prst="rect">
            <a:avLst/>
          </a:prstGeom>
        </p:spPr>
      </p:pic>
      <p:cxnSp>
        <p:nvCxnSpPr>
          <p:cNvPr id="119" name="Straight Connector 118">
            <a:extLst>
              <a:ext uri="{FF2B5EF4-FFF2-40B4-BE49-F238E27FC236}">
                <a16:creationId xmlns:a16="http://schemas.microsoft.com/office/drawing/2014/main" id="{D25E82FE-F0E6-A14A-B973-E3DB542F2841}"/>
              </a:ext>
            </a:extLst>
          </p:cNvPr>
          <p:cNvCxnSpPr>
            <a:cxnSpLocks/>
          </p:cNvCxnSpPr>
          <p:nvPr/>
        </p:nvCxnSpPr>
        <p:spPr>
          <a:xfrm flipV="1">
            <a:off x="10568990" y="780354"/>
            <a:ext cx="1351178" cy="2873"/>
          </a:xfrm>
          <a:prstGeom prst="line">
            <a:avLst/>
          </a:prstGeom>
          <a:ln w="3175">
            <a:solidFill>
              <a:schemeClr val="accent4">
                <a:lumMod val="50000"/>
                <a:alpha val="85000"/>
              </a:schemeClr>
            </a:solidFill>
          </a:ln>
        </p:spPr>
        <p:style>
          <a:lnRef idx="2">
            <a:schemeClr val="dk1"/>
          </a:lnRef>
          <a:fillRef idx="0">
            <a:schemeClr val="dk1"/>
          </a:fillRef>
          <a:effectRef idx="1">
            <a:schemeClr val="dk1"/>
          </a:effectRef>
          <a:fontRef idx="minor">
            <a:schemeClr val="tx1"/>
          </a:fontRef>
        </p:style>
      </p:cxnSp>
      <p:sp>
        <p:nvSpPr>
          <p:cNvPr id="120" name="Rectangle: Top Corners Rounded 119">
            <a:extLst>
              <a:ext uri="{FF2B5EF4-FFF2-40B4-BE49-F238E27FC236}">
                <a16:creationId xmlns:a16="http://schemas.microsoft.com/office/drawing/2014/main" id="{51777B2B-C205-4291-2FB1-4F819A1BEF94}"/>
              </a:ext>
            </a:extLst>
          </p:cNvPr>
          <p:cNvSpPr/>
          <p:nvPr/>
        </p:nvSpPr>
        <p:spPr>
          <a:xfrm>
            <a:off x="899028" y="4484093"/>
            <a:ext cx="1066406" cy="231270"/>
          </a:xfrm>
          <a:prstGeom prst="round2Same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sz="1400" dirty="0">
                <a:solidFill>
                  <a:schemeClr val="tx2"/>
                </a:solidFill>
              </a:rPr>
              <a:t>Methods</a:t>
            </a:r>
          </a:p>
        </p:txBody>
      </p:sp>
      <p:pic>
        <p:nvPicPr>
          <p:cNvPr id="8" name="Picture 7">
            <a:extLst>
              <a:ext uri="{FF2B5EF4-FFF2-40B4-BE49-F238E27FC236}">
                <a16:creationId xmlns:a16="http://schemas.microsoft.com/office/drawing/2014/main" id="{31E7FC5B-77EC-D92F-C26B-26E18FD9854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274028" y="3429000"/>
            <a:ext cx="2760591" cy="1570170"/>
          </a:xfrm>
          <a:prstGeom prst="rect">
            <a:avLst/>
          </a:prstGeom>
          <a:ln>
            <a:solidFill>
              <a:schemeClr val="tx1">
                <a:lumMod val="50000"/>
              </a:schemeClr>
            </a:solidFill>
          </a:ln>
        </p:spPr>
      </p:pic>
      <p:pic>
        <p:nvPicPr>
          <p:cNvPr id="9" name="Picture 8">
            <a:extLst>
              <a:ext uri="{FF2B5EF4-FFF2-40B4-BE49-F238E27FC236}">
                <a16:creationId xmlns:a16="http://schemas.microsoft.com/office/drawing/2014/main" id="{165CA7FB-7272-45DC-8990-D73959C3250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248092" y="5125705"/>
            <a:ext cx="2766650" cy="1573617"/>
          </a:xfrm>
          <a:prstGeom prst="rect">
            <a:avLst/>
          </a:prstGeom>
          <a:ln>
            <a:solidFill>
              <a:schemeClr val="tx1">
                <a:lumMod val="50000"/>
              </a:schemeClr>
            </a:solidFill>
          </a:ln>
        </p:spPr>
      </p:pic>
      <p:pic>
        <p:nvPicPr>
          <p:cNvPr id="2" name="Picture 1" descr="A map of a river&#10;&#10;AI-generated content may be incorrect.">
            <a:extLst>
              <a:ext uri="{FF2B5EF4-FFF2-40B4-BE49-F238E27FC236}">
                <a16:creationId xmlns:a16="http://schemas.microsoft.com/office/drawing/2014/main" id="{B35BC4CB-ED10-774B-A6B0-8CDF5318E06B}"/>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99029" y="1644697"/>
            <a:ext cx="3689399" cy="2608985"/>
          </a:xfrm>
          <a:prstGeom prst="rect">
            <a:avLst/>
          </a:prstGeom>
          <a:ln w="12700">
            <a:solidFill>
              <a:schemeClr val="tx1"/>
            </a:solidFill>
          </a:ln>
        </p:spPr>
      </p:pic>
      <p:pic>
        <p:nvPicPr>
          <p:cNvPr id="3" name="Picture 2" descr="A map of a region&#10;&#10;AI-generated content may be incorrect.">
            <a:extLst>
              <a:ext uri="{FF2B5EF4-FFF2-40B4-BE49-F238E27FC236}">
                <a16:creationId xmlns:a16="http://schemas.microsoft.com/office/drawing/2014/main" id="{6A1D75CF-1984-F97C-29E1-D8144258E73F}"/>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563772" y="3162241"/>
            <a:ext cx="1024655" cy="724592"/>
          </a:xfrm>
          <a:prstGeom prst="rect">
            <a:avLst/>
          </a:prstGeom>
          <a:ln>
            <a:solidFill>
              <a:schemeClr val="tx1"/>
            </a:solidFill>
          </a:ln>
        </p:spPr>
      </p:pic>
    </p:spTree>
    <p:extLst>
      <p:ext uri="{BB962C8B-B14F-4D97-AF65-F5344CB8AC3E}">
        <p14:creationId xmlns:p14="http://schemas.microsoft.com/office/powerpoint/2010/main" val="31643909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3">
            <a:extLst>
              <a:ext uri="{FF2B5EF4-FFF2-40B4-BE49-F238E27FC236}">
                <a16:creationId xmlns:a16="http://schemas.microsoft.com/office/drawing/2014/main" id="{860F5482-08E8-234C-3411-08D996079078}"/>
              </a:ext>
            </a:extLst>
          </p:cNvPr>
          <p:cNvSpPr>
            <a:spLocks noChangeArrowheads="1"/>
          </p:cNvSpPr>
          <p:nvPr/>
        </p:nvSpPr>
        <p:spPr bwMode="auto">
          <a:xfrm>
            <a:off x="-216122" y="1350413"/>
            <a:ext cx="12624243" cy="29392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ts val="600"/>
              </a:spcAft>
              <a:buClrTx/>
              <a:buSzTx/>
              <a:buFontTx/>
              <a:buNone/>
              <a:tabLst/>
            </a:pPr>
            <a:r>
              <a:rPr kumimoji="0" lang="en-US" altLang="en-US" sz="2400" b="1" i="0" u="none" strike="noStrike" cap="none" normalizeH="0" baseline="0" dirty="0">
                <a:ln>
                  <a:noFill/>
                </a:ln>
                <a:solidFill>
                  <a:schemeClr val="tx1"/>
                </a:solidFill>
                <a:effectLst/>
                <a:latin typeface="+mj-lt"/>
              </a:rPr>
              <a:t>Mapping precipitation extremes for pluvial flood risk management in the Sirba river basin, Burkina Faso</a:t>
            </a:r>
          </a:p>
          <a:p>
            <a:pPr marL="0" marR="0" lvl="0" indent="0" algn="ctr" defTabSz="914400" rtl="0" eaLnBrk="0" fontAlgn="base" latinLnBrk="0" hangingPunct="0">
              <a:lnSpc>
                <a:spcPct val="100000"/>
              </a:lnSpc>
              <a:spcBef>
                <a:spcPct val="0"/>
              </a:spcBef>
              <a:spcAft>
                <a:spcPts val="600"/>
              </a:spcAft>
              <a:buClrTx/>
              <a:buSzTx/>
              <a:buFontTx/>
              <a:buNone/>
              <a:tabLst/>
            </a:pPr>
            <a:r>
              <a:rPr lang="en-US" altLang="en-US" dirty="0">
                <a:latin typeface="+mj-lt"/>
              </a:rPr>
              <a:t>Francesco Saretto¹ and Daniele Ganora¹</a:t>
            </a:r>
          </a:p>
          <a:p>
            <a:pPr algn="ctr" eaLnBrk="0" fontAlgn="base" hangingPunct="0">
              <a:spcBef>
                <a:spcPct val="0"/>
              </a:spcBef>
              <a:spcAft>
                <a:spcPts val="600"/>
              </a:spcAft>
            </a:pPr>
            <a:r>
              <a:rPr lang="en-GB" sz="1600" i="1" dirty="0">
                <a:latin typeface="+mj-lt"/>
              </a:rPr>
              <a:t>¹</a:t>
            </a:r>
            <a:r>
              <a:rPr lang="en-GB" sz="1600" b="0" i="1" dirty="0">
                <a:effectLst/>
                <a:latin typeface="+mj-lt"/>
              </a:rPr>
              <a:t>Department of Environmental, Land and Infrastructure Engineering, </a:t>
            </a:r>
            <a:r>
              <a:rPr lang="en-GB" sz="1600" b="0" i="1" dirty="0" err="1">
                <a:effectLst/>
                <a:latin typeface="+mj-lt"/>
              </a:rPr>
              <a:t>Politecnico</a:t>
            </a:r>
            <a:r>
              <a:rPr lang="en-GB" sz="1600" b="0" i="1" dirty="0">
                <a:effectLst/>
                <a:latin typeface="+mj-lt"/>
              </a:rPr>
              <a:t> di Torino, Corso Duca </a:t>
            </a:r>
            <a:r>
              <a:rPr lang="en-GB" sz="1600" b="0" i="1" dirty="0" err="1">
                <a:effectLst/>
                <a:latin typeface="+mj-lt"/>
              </a:rPr>
              <a:t>degli</a:t>
            </a:r>
            <a:r>
              <a:rPr lang="en-GB" sz="1600" b="0" i="1" dirty="0">
                <a:effectLst/>
                <a:latin typeface="+mj-lt"/>
              </a:rPr>
              <a:t> Abruzzi 24, 10129 Turin, Italy. francesco.saretto@polito.it</a:t>
            </a:r>
          </a:p>
          <a:p>
            <a:pPr marL="0" marR="0" lvl="0" indent="0" algn="ctr" defTabSz="914400" rtl="0" eaLnBrk="0" fontAlgn="base" latinLnBrk="0" hangingPunct="0">
              <a:lnSpc>
                <a:spcPct val="100000"/>
              </a:lnSpc>
              <a:spcBef>
                <a:spcPct val="0"/>
              </a:spcBef>
              <a:spcAft>
                <a:spcPts val="600"/>
              </a:spcAft>
              <a:buClrTx/>
              <a:buSzTx/>
              <a:buFontTx/>
              <a:buNone/>
              <a:tabLst/>
            </a:pPr>
            <a:endParaRPr lang="en-US" altLang="en-US" dirty="0">
              <a:latin typeface="+mj-lt"/>
            </a:endParaRPr>
          </a:p>
          <a:p>
            <a:pPr marL="0" marR="0" lvl="0" indent="0" algn="ctr" defTabSz="914400" rtl="0" eaLnBrk="0" fontAlgn="base" latinLnBrk="0" hangingPunct="0">
              <a:lnSpc>
                <a:spcPct val="100000"/>
              </a:lnSpc>
              <a:spcBef>
                <a:spcPct val="0"/>
              </a:spcBef>
              <a:spcAft>
                <a:spcPts val="600"/>
              </a:spcAft>
              <a:buClrTx/>
              <a:buSzTx/>
              <a:buFontTx/>
              <a:buNone/>
              <a:tabLst/>
            </a:pPr>
            <a:endParaRPr lang="en-US" altLang="en-US" sz="2000" dirty="0">
              <a:latin typeface="+mj-lt"/>
            </a:endParaRPr>
          </a:p>
          <a:p>
            <a:pPr marL="0" marR="0" lvl="0" indent="0" algn="ctr" defTabSz="914400" rtl="0" eaLnBrk="0" fontAlgn="base" latinLnBrk="0" hangingPunct="0">
              <a:lnSpc>
                <a:spcPct val="100000"/>
              </a:lnSpc>
              <a:spcBef>
                <a:spcPct val="0"/>
              </a:spcBef>
              <a:spcAft>
                <a:spcPts val="600"/>
              </a:spcAft>
              <a:buClrTx/>
              <a:buSzTx/>
              <a:buFontTx/>
              <a:buNone/>
              <a:tabLst/>
            </a:pPr>
            <a:r>
              <a:rPr lang="en-US" altLang="en-US" sz="2000" b="1" dirty="0">
                <a:latin typeface="+mj-lt"/>
              </a:rPr>
              <a:t>Extended presentation</a:t>
            </a:r>
            <a:endParaRPr lang="en-GB" altLang="en-US" sz="2000" b="1" dirty="0">
              <a:latin typeface="+mj-lt"/>
            </a:endParaRPr>
          </a:p>
        </p:txBody>
      </p:sp>
      <p:pic>
        <p:nvPicPr>
          <p:cNvPr id="11" name="Graphic 10">
            <a:extLst>
              <a:ext uri="{FF2B5EF4-FFF2-40B4-BE49-F238E27FC236}">
                <a16:creationId xmlns:a16="http://schemas.microsoft.com/office/drawing/2014/main" id="{3E833A60-3C5E-CCBA-D241-235F1F9DCF5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54334" y="4573458"/>
            <a:ext cx="2922174" cy="761303"/>
          </a:xfrm>
          <a:prstGeom prst="rect">
            <a:avLst/>
          </a:prstGeom>
        </p:spPr>
      </p:pic>
      <p:pic>
        <p:nvPicPr>
          <p:cNvPr id="12" name="Immagine 6" descr="Immagine che contiene Oggetto astronomico, oscurità, Evento celeste, nero&#10;&#10;Descrizione generata automaticamente">
            <a:extLst>
              <a:ext uri="{FF2B5EF4-FFF2-40B4-BE49-F238E27FC236}">
                <a16:creationId xmlns:a16="http://schemas.microsoft.com/office/drawing/2014/main" id="{4A4C3878-5A18-D429-5F5C-976B77C7759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98197" y="4573459"/>
            <a:ext cx="1727866" cy="761302"/>
          </a:xfrm>
          <a:prstGeom prst="rect">
            <a:avLst/>
          </a:prstGeom>
        </p:spPr>
      </p:pic>
      <p:pic>
        <p:nvPicPr>
          <p:cNvPr id="13" name="Picture 12" descr="A screen shot of a computer&#10;&#10;AI-generated content may be incorrect.">
            <a:extLst>
              <a:ext uri="{FF2B5EF4-FFF2-40B4-BE49-F238E27FC236}">
                <a16:creationId xmlns:a16="http://schemas.microsoft.com/office/drawing/2014/main" id="{0D518613-4EBB-E6AD-4061-7D1AE530C7C7}"/>
              </a:ext>
            </a:extLst>
          </p:cNvPr>
          <p:cNvPicPr>
            <a:picLocks noChangeAspect="1"/>
          </p:cNvPicPr>
          <p:nvPr/>
        </p:nvPicPr>
        <p:blipFill>
          <a:blip r:embed="rId5">
            <a:extLst>
              <a:ext uri="{28A0092B-C50C-407E-A947-70E740481C1C}">
                <a14:useLocalDpi xmlns:a14="http://schemas.microsoft.com/office/drawing/2010/main" val="0"/>
              </a:ext>
            </a:extLst>
          </a:blip>
          <a:srcRect r="44152" b="-1599"/>
          <a:stretch/>
        </p:blipFill>
        <p:spPr>
          <a:xfrm>
            <a:off x="9626661" y="4566685"/>
            <a:ext cx="2043267" cy="761303"/>
          </a:xfrm>
          <a:prstGeom prst="rect">
            <a:avLst/>
          </a:prstGeom>
        </p:spPr>
      </p:pic>
    </p:spTree>
    <p:extLst>
      <p:ext uri="{BB962C8B-B14F-4D97-AF65-F5344CB8AC3E}">
        <p14:creationId xmlns:p14="http://schemas.microsoft.com/office/powerpoint/2010/main" val="12128493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387F6D-1C82-5A59-1507-EF7326BE9858}"/>
            </a:ext>
          </a:extLst>
        </p:cNvPr>
        <p:cNvGrpSpPr/>
        <p:nvPr/>
      </p:nvGrpSpPr>
      <p:grpSpPr>
        <a:xfrm>
          <a:off x="0" y="0"/>
          <a:ext cx="0" cy="0"/>
          <a:chOff x="0" y="0"/>
          <a:chExt cx="0" cy="0"/>
        </a:xfrm>
      </p:grpSpPr>
      <p:sp>
        <p:nvSpPr>
          <p:cNvPr id="10" name="Rectangle 3">
            <a:extLst>
              <a:ext uri="{FF2B5EF4-FFF2-40B4-BE49-F238E27FC236}">
                <a16:creationId xmlns:a16="http://schemas.microsoft.com/office/drawing/2014/main" id="{B78B2C52-4F26-32E8-6A9A-A08E43729511}"/>
              </a:ext>
            </a:extLst>
          </p:cNvPr>
          <p:cNvSpPr>
            <a:spLocks noChangeArrowheads="1"/>
          </p:cNvSpPr>
          <p:nvPr/>
        </p:nvSpPr>
        <p:spPr bwMode="auto">
          <a:xfrm>
            <a:off x="1513561" y="759"/>
            <a:ext cx="9104593" cy="6309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ts val="600"/>
              </a:spcAft>
              <a:buClrTx/>
              <a:buSzTx/>
              <a:buFontTx/>
              <a:buNone/>
              <a:tabLst/>
            </a:pPr>
            <a:r>
              <a:rPr kumimoji="0" lang="en-US" altLang="en-US" sz="1600" b="1" i="0" u="none" strike="noStrike" cap="none" normalizeH="0" baseline="0" dirty="0">
                <a:ln>
                  <a:noFill/>
                </a:ln>
                <a:solidFill>
                  <a:schemeClr val="tx1"/>
                </a:solidFill>
                <a:effectLst/>
                <a:latin typeface="+mj-lt"/>
              </a:rPr>
              <a:t>Mapping precipitation extremes for pluvial flood risk management in the Sirba river basin, Burkina Faso</a:t>
            </a:r>
          </a:p>
          <a:p>
            <a:pPr marL="0" marR="0" lvl="0" indent="0" algn="ctr" defTabSz="914400" rtl="0" eaLnBrk="0" fontAlgn="base" latinLnBrk="0" hangingPunct="0">
              <a:lnSpc>
                <a:spcPct val="100000"/>
              </a:lnSpc>
              <a:spcBef>
                <a:spcPct val="0"/>
              </a:spcBef>
              <a:spcAft>
                <a:spcPts val="600"/>
              </a:spcAft>
              <a:buClrTx/>
              <a:buSzTx/>
              <a:buFontTx/>
              <a:buNone/>
              <a:tabLst/>
            </a:pPr>
            <a:r>
              <a:rPr lang="en-US" altLang="en-US" sz="1400" dirty="0">
                <a:latin typeface="+mj-lt"/>
              </a:rPr>
              <a:t>Francesco Saretto¹ and Daniele Ganora¹</a:t>
            </a:r>
            <a:endParaRPr lang="en-GB" altLang="en-US" sz="1400" dirty="0">
              <a:latin typeface="+mj-lt"/>
            </a:endParaRPr>
          </a:p>
        </p:txBody>
      </p:sp>
      <p:sp>
        <p:nvSpPr>
          <p:cNvPr id="12" name="TextBox 11">
            <a:extLst>
              <a:ext uri="{FF2B5EF4-FFF2-40B4-BE49-F238E27FC236}">
                <a16:creationId xmlns:a16="http://schemas.microsoft.com/office/drawing/2014/main" id="{890657CE-628F-A4A1-D4AE-A50315F7C796}"/>
              </a:ext>
            </a:extLst>
          </p:cNvPr>
          <p:cNvSpPr txBox="1"/>
          <p:nvPr/>
        </p:nvSpPr>
        <p:spPr>
          <a:xfrm>
            <a:off x="1648939" y="615864"/>
            <a:ext cx="8819685" cy="246221"/>
          </a:xfrm>
          <a:prstGeom prst="rect">
            <a:avLst/>
          </a:prstGeom>
          <a:noFill/>
        </p:spPr>
        <p:txBody>
          <a:bodyPr wrap="square" rtlCol="0">
            <a:spAutoFit/>
          </a:bodyPr>
          <a:lstStyle/>
          <a:p>
            <a:pPr algn="ctr"/>
            <a:r>
              <a:rPr lang="en-GB" sz="1000" i="1" dirty="0">
                <a:latin typeface="+mj-lt"/>
              </a:rPr>
              <a:t>¹</a:t>
            </a:r>
            <a:r>
              <a:rPr lang="en-GB" sz="1000" b="0" i="1" dirty="0">
                <a:effectLst/>
                <a:latin typeface="+mj-lt"/>
              </a:rPr>
              <a:t>Department of Environmental, Land and Infrastructure Engineering, </a:t>
            </a:r>
            <a:r>
              <a:rPr lang="en-GB" sz="1000" b="0" i="1" dirty="0" err="1">
                <a:effectLst/>
                <a:latin typeface="+mj-lt"/>
              </a:rPr>
              <a:t>Politecnico</a:t>
            </a:r>
            <a:r>
              <a:rPr lang="en-GB" sz="1000" b="0" i="1" dirty="0">
                <a:effectLst/>
                <a:latin typeface="+mj-lt"/>
              </a:rPr>
              <a:t> di Torino, Corso Duca </a:t>
            </a:r>
            <a:r>
              <a:rPr lang="en-GB" sz="1000" b="0" i="1" dirty="0" err="1">
                <a:effectLst/>
                <a:latin typeface="+mj-lt"/>
              </a:rPr>
              <a:t>degli</a:t>
            </a:r>
            <a:r>
              <a:rPr lang="en-GB" sz="1000" b="0" i="1" dirty="0">
                <a:effectLst/>
                <a:latin typeface="+mj-lt"/>
              </a:rPr>
              <a:t> Abruzzi 24, 10129 Turin, Italy. francesco.saretto@polito.it</a:t>
            </a:r>
          </a:p>
        </p:txBody>
      </p:sp>
      <p:pic>
        <p:nvPicPr>
          <p:cNvPr id="17" name="Immagine 6" descr="Immagine che contiene Oggetto astronomico, oscurità, Evento celeste, nero&#10;&#10;Descrizione generata automaticamente">
            <a:hlinkClick r:id="rId2" action="ppaction://hlinksldjump"/>
            <a:extLst>
              <a:ext uri="{FF2B5EF4-FFF2-40B4-BE49-F238E27FC236}">
                <a16:creationId xmlns:a16="http://schemas.microsoft.com/office/drawing/2014/main" id="{E0F9389C-86CD-E64C-4130-914F5F040C5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7003" y="267511"/>
            <a:ext cx="1370080" cy="603660"/>
          </a:xfrm>
          <a:prstGeom prst="rect">
            <a:avLst/>
          </a:prstGeom>
        </p:spPr>
      </p:pic>
      <p:pic>
        <p:nvPicPr>
          <p:cNvPr id="18" name="Picture 17" descr="A screen shot of a computer&#10;&#10;AI-generated content may be incorrect.">
            <a:extLst>
              <a:ext uri="{FF2B5EF4-FFF2-40B4-BE49-F238E27FC236}">
                <a16:creationId xmlns:a16="http://schemas.microsoft.com/office/drawing/2014/main" id="{1931721F-5C4B-E18F-E5C9-130209579ABD}"/>
              </a:ext>
            </a:extLst>
          </p:cNvPr>
          <p:cNvPicPr>
            <a:picLocks noChangeAspect="1"/>
          </p:cNvPicPr>
          <p:nvPr/>
        </p:nvPicPr>
        <p:blipFill>
          <a:blip r:embed="rId4">
            <a:extLst>
              <a:ext uri="{28A0092B-C50C-407E-A947-70E740481C1C}">
                <a14:useLocalDpi xmlns:a14="http://schemas.microsoft.com/office/drawing/2010/main" val="0"/>
              </a:ext>
            </a:extLst>
          </a:blip>
          <a:srcRect r="44152" b="-1599"/>
          <a:stretch/>
        </p:blipFill>
        <p:spPr>
          <a:xfrm>
            <a:off x="10308092" y="290813"/>
            <a:ext cx="1536905" cy="572637"/>
          </a:xfrm>
          <a:prstGeom prst="rect">
            <a:avLst/>
          </a:prstGeom>
        </p:spPr>
      </p:pic>
      <p:cxnSp>
        <p:nvCxnSpPr>
          <p:cNvPr id="21" name="Straight Connector 20">
            <a:extLst>
              <a:ext uri="{FF2B5EF4-FFF2-40B4-BE49-F238E27FC236}">
                <a16:creationId xmlns:a16="http://schemas.microsoft.com/office/drawing/2014/main" id="{9241DE96-B36E-C910-7540-FF1B3862FDE1}"/>
              </a:ext>
            </a:extLst>
          </p:cNvPr>
          <p:cNvCxnSpPr>
            <a:cxnSpLocks/>
          </p:cNvCxnSpPr>
          <p:nvPr/>
        </p:nvCxnSpPr>
        <p:spPr>
          <a:xfrm>
            <a:off x="2421536" y="863214"/>
            <a:ext cx="7715983" cy="0"/>
          </a:xfrm>
          <a:prstGeom prst="line">
            <a:avLst/>
          </a:prstGeom>
          <a:ln w="12700"/>
        </p:spPr>
        <p:style>
          <a:lnRef idx="2">
            <a:schemeClr val="dk1"/>
          </a:lnRef>
          <a:fillRef idx="0">
            <a:schemeClr val="dk1"/>
          </a:fillRef>
          <a:effectRef idx="1">
            <a:schemeClr val="dk1"/>
          </a:effectRef>
          <a:fontRef idx="minor">
            <a:schemeClr val="tx1"/>
          </a:fontRef>
        </p:style>
      </p:cxnSp>
      <p:pic>
        <p:nvPicPr>
          <p:cNvPr id="29" name="Picture 28" descr="A map of a river&#10;&#10;AI-generated content may be incorrect.">
            <a:extLst>
              <a:ext uri="{FF2B5EF4-FFF2-40B4-BE49-F238E27FC236}">
                <a16:creationId xmlns:a16="http://schemas.microsoft.com/office/drawing/2014/main" id="{20A64302-A228-9785-AA54-FE2E60C59A6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5048" y="1584080"/>
            <a:ext cx="5141897" cy="3636129"/>
          </a:xfrm>
          <a:prstGeom prst="rect">
            <a:avLst/>
          </a:prstGeom>
          <a:ln w="12700">
            <a:solidFill>
              <a:schemeClr val="tx1"/>
            </a:solidFill>
          </a:ln>
        </p:spPr>
      </p:pic>
      <p:pic>
        <p:nvPicPr>
          <p:cNvPr id="33" name="Picture 32" descr="A map of a region&#10;&#10;AI-generated content may be incorrect.">
            <a:extLst>
              <a:ext uri="{FF2B5EF4-FFF2-40B4-BE49-F238E27FC236}">
                <a16:creationId xmlns:a16="http://schemas.microsoft.com/office/drawing/2014/main" id="{B90138CD-5B94-456B-22B4-4B58262BE61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98623" y="3624275"/>
            <a:ext cx="1258322" cy="889831"/>
          </a:xfrm>
          <a:prstGeom prst="rect">
            <a:avLst/>
          </a:prstGeom>
          <a:ln>
            <a:solidFill>
              <a:schemeClr val="tx1"/>
            </a:solidFill>
          </a:ln>
        </p:spPr>
      </p:pic>
      <p:sp>
        <p:nvSpPr>
          <p:cNvPr id="35" name="TextBox 34">
            <a:extLst>
              <a:ext uri="{FF2B5EF4-FFF2-40B4-BE49-F238E27FC236}">
                <a16:creationId xmlns:a16="http://schemas.microsoft.com/office/drawing/2014/main" id="{03B6DF22-D6EB-5546-B1C1-AE27AC24E338}"/>
              </a:ext>
            </a:extLst>
          </p:cNvPr>
          <p:cNvSpPr txBox="1"/>
          <p:nvPr/>
        </p:nvSpPr>
        <p:spPr>
          <a:xfrm>
            <a:off x="1438488" y="1213565"/>
            <a:ext cx="3882341" cy="338554"/>
          </a:xfrm>
          <a:prstGeom prst="rect">
            <a:avLst/>
          </a:prstGeom>
          <a:noFill/>
        </p:spPr>
        <p:txBody>
          <a:bodyPr wrap="square" rtlCol="0">
            <a:spAutoFit/>
          </a:bodyPr>
          <a:lstStyle/>
          <a:p>
            <a:pPr algn="ctr"/>
            <a:r>
              <a:rPr lang="en-GB" sz="1600" dirty="0">
                <a:latin typeface="+mj-lt"/>
              </a:rPr>
              <a:t>From</a:t>
            </a:r>
            <a:r>
              <a:rPr lang="en-GB" sz="1200" b="1" dirty="0">
                <a:latin typeface="+mj-lt"/>
              </a:rPr>
              <a:t> </a:t>
            </a:r>
            <a:r>
              <a:rPr lang="en-GB" sz="1600" b="1" dirty="0">
                <a:latin typeface="+mj-lt"/>
              </a:rPr>
              <a:t>Daily Point Rainfall Measurements</a:t>
            </a:r>
          </a:p>
        </p:txBody>
      </p:sp>
      <p:pic>
        <p:nvPicPr>
          <p:cNvPr id="37" name="Picture 36" descr="A map of a river&#10;&#10;AI-generated content may be incorrect.">
            <a:extLst>
              <a:ext uri="{FF2B5EF4-FFF2-40B4-BE49-F238E27FC236}">
                <a16:creationId xmlns:a16="http://schemas.microsoft.com/office/drawing/2014/main" id="{39BDD8C4-D919-AEFF-46E3-A85278DF837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235057" y="1584080"/>
            <a:ext cx="5141897" cy="3636130"/>
          </a:xfrm>
          <a:prstGeom prst="rect">
            <a:avLst/>
          </a:prstGeom>
          <a:ln w="12700">
            <a:solidFill>
              <a:schemeClr val="tx1"/>
            </a:solidFill>
          </a:ln>
        </p:spPr>
      </p:pic>
      <p:sp>
        <p:nvSpPr>
          <p:cNvPr id="38" name="TextBox 37">
            <a:extLst>
              <a:ext uri="{FF2B5EF4-FFF2-40B4-BE49-F238E27FC236}">
                <a16:creationId xmlns:a16="http://schemas.microsoft.com/office/drawing/2014/main" id="{87DE2C74-11E1-90AD-F43E-F15FDD695900}"/>
              </a:ext>
            </a:extLst>
          </p:cNvPr>
          <p:cNvSpPr txBox="1"/>
          <p:nvPr/>
        </p:nvSpPr>
        <p:spPr>
          <a:xfrm>
            <a:off x="7319129" y="1213565"/>
            <a:ext cx="2973752" cy="338554"/>
          </a:xfrm>
          <a:prstGeom prst="rect">
            <a:avLst/>
          </a:prstGeom>
          <a:noFill/>
        </p:spPr>
        <p:txBody>
          <a:bodyPr wrap="square" rtlCol="0">
            <a:spAutoFit/>
          </a:bodyPr>
          <a:lstStyle/>
          <a:p>
            <a:pPr algn="ctr"/>
            <a:r>
              <a:rPr lang="en-GB" sz="1600" dirty="0">
                <a:latin typeface="+mj-lt"/>
              </a:rPr>
              <a:t>To</a:t>
            </a:r>
            <a:r>
              <a:rPr lang="en-GB" sz="1400" b="1" dirty="0">
                <a:latin typeface="+mj-lt"/>
              </a:rPr>
              <a:t> </a:t>
            </a:r>
            <a:r>
              <a:rPr lang="en-GB" sz="1600" b="1" dirty="0">
                <a:latin typeface="+mj-lt"/>
              </a:rPr>
              <a:t>Gridded Sub-Daily Extremes</a:t>
            </a:r>
          </a:p>
        </p:txBody>
      </p:sp>
      <p:sp>
        <p:nvSpPr>
          <p:cNvPr id="2" name="TextBox 1">
            <a:hlinkClick r:id="rId8" action="ppaction://hlinksldjump"/>
            <a:extLst>
              <a:ext uri="{FF2B5EF4-FFF2-40B4-BE49-F238E27FC236}">
                <a16:creationId xmlns:a16="http://schemas.microsoft.com/office/drawing/2014/main" id="{EF573322-1365-18F4-571B-191BAF0694D8}"/>
              </a:ext>
            </a:extLst>
          </p:cNvPr>
          <p:cNvSpPr txBox="1"/>
          <p:nvPr/>
        </p:nvSpPr>
        <p:spPr>
          <a:xfrm>
            <a:off x="1301017" y="5702398"/>
            <a:ext cx="2563675" cy="584775"/>
          </a:xfrm>
          <a:prstGeom prst="rect">
            <a:avLst/>
          </a:prstGeom>
          <a:noFill/>
        </p:spPr>
        <p:txBody>
          <a:bodyPr wrap="square" rtlCol="0">
            <a:spAutoFit/>
          </a:bodyPr>
          <a:lstStyle/>
          <a:p>
            <a:pPr algn="ctr"/>
            <a:r>
              <a:rPr lang="en-GB" sz="1400" b="1" dirty="0">
                <a:solidFill>
                  <a:schemeClr val="bg2"/>
                </a:solidFill>
                <a:latin typeface="+mj-lt"/>
              </a:rPr>
              <a:t> </a:t>
            </a:r>
            <a:r>
              <a:rPr lang="en-GB" sz="1600" b="1" dirty="0">
                <a:solidFill>
                  <a:schemeClr val="bg2"/>
                </a:solidFill>
                <a:latin typeface="+mj-lt"/>
              </a:rPr>
              <a:t>1. Gridded products evaluation</a:t>
            </a:r>
          </a:p>
        </p:txBody>
      </p:sp>
      <p:sp>
        <p:nvSpPr>
          <p:cNvPr id="3" name="TextBox 2">
            <a:hlinkClick r:id="rId9" action="ppaction://hlinksldjump"/>
            <a:extLst>
              <a:ext uri="{FF2B5EF4-FFF2-40B4-BE49-F238E27FC236}">
                <a16:creationId xmlns:a16="http://schemas.microsoft.com/office/drawing/2014/main" id="{442761D3-1E68-EB1D-E63C-F3F16D03FE71}"/>
              </a:ext>
            </a:extLst>
          </p:cNvPr>
          <p:cNvSpPr txBox="1"/>
          <p:nvPr/>
        </p:nvSpPr>
        <p:spPr>
          <a:xfrm>
            <a:off x="4216379" y="5702398"/>
            <a:ext cx="3353324" cy="584775"/>
          </a:xfrm>
          <a:prstGeom prst="rect">
            <a:avLst/>
          </a:prstGeom>
          <a:noFill/>
        </p:spPr>
        <p:txBody>
          <a:bodyPr wrap="square" rtlCol="0">
            <a:spAutoFit/>
          </a:bodyPr>
          <a:lstStyle/>
          <a:p>
            <a:pPr algn="ctr"/>
            <a:r>
              <a:rPr lang="en-GB" sz="1400" b="1" dirty="0">
                <a:solidFill>
                  <a:schemeClr val="bg2"/>
                </a:solidFill>
                <a:latin typeface="+mj-lt"/>
              </a:rPr>
              <a:t> </a:t>
            </a:r>
            <a:r>
              <a:rPr lang="en-GB" sz="1600" b="1" dirty="0">
                <a:solidFill>
                  <a:schemeClr val="bg2"/>
                </a:solidFill>
                <a:latin typeface="+mj-lt"/>
              </a:rPr>
              <a:t>2. </a:t>
            </a:r>
            <a:r>
              <a:rPr lang="en-GB" sz="1600" b="1" i="1" dirty="0" err="1">
                <a:solidFill>
                  <a:schemeClr val="bg2"/>
                </a:solidFill>
                <a:latin typeface="+mj-lt"/>
              </a:rPr>
              <a:t>Metastatistical</a:t>
            </a:r>
            <a:r>
              <a:rPr lang="en-GB" sz="1600" b="1" i="1" dirty="0">
                <a:solidFill>
                  <a:schemeClr val="bg2"/>
                </a:solidFill>
                <a:latin typeface="+mj-lt"/>
              </a:rPr>
              <a:t> Extreme Value Analysis</a:t>
            </a:r>
          </a:p>
        </p:txBody>
      </p:sp>
      <p:sp>
        <p:nvSpPr>
          <p:cNvPr id="8" name="TextBox 7">
            <a:hlinkClick r:id="rId10" action="ppaction://hlinksldjump"/>
            <a:extLst>
              <a:ext uri="{FF2B5EF4-FFF2-40B4-BE49-F238E27FC236}">
                <a16:creationId xmlns:a16="http://schemas.microsoft.com/office/drawing/2014/main" id="{9783971A-5F1F-E6AF-4310-4FDD355921D8}"/>
              </a:ext>
            </a:extLst>
          </p:cNvPr>
          <p:cNvSpPr txBox="1"/>
          <p:nvPr/>
        </p:nvSpPr>
        <p:spPr>
          <a:xfrm>
            <a:off x="7624960" y="5702398"/>
            <a:ext cx="3078726" cy="584775"/>
          </a:xfrm>
          <a:prstGeom prst="rect">
            <a:avLst/>
          </a:prstGeom>
          <a:noFill/>
        </p:spPr>
        <p:txBody>
          <a:bodyPr wrap="square" rtlCol="0">
            <a:spAutoFit/>
          </a:bodyPr>
          <a:lstStyle/>
          <a:p>
            <a:pPr algn="ctr"/>
            <a:r>
              <a:rPr lang="en-GB" sz="1400" b="1" dirty="0">
                <a:solidFill>
                  <a:schemeClr val="bg2"/>
                </a:solidFill>
                <a:latin typeface="+mj-lt"/>
              </a:rPr>
              <a:t>  </a:t>
            </a:r>
            <a:r>
              <a:rPr lang="en-GB" sz="1600" b="1" dirty="0">
                <a:solidFill>
                  <a:schemeClr val="bg2"/>
                </a:solidFill>
                <a:latin typeface="+mj-lt"/>
              </a:rPr>
              <a:t>3. Pixel – by – pixel DDF curve computation</a:t>
            </a:r>
          </a:p>
        </p:txBody>
      </p:sp>
      <p:sp>
        <p:nvSpPr>
          <p:cNvPr id="11" name="Arrow: Curved Right 10">
            <a:extLst>
              <a:ext uri="{FF2B5EF4-FFF2-40B4-BE49-F238E27FC236}">
                <a16:creationId xmlns:a16="http://schemas.microsoft.com/office/drawing/2014/main" id="{F3CDC5AF-9257-2E31-5CD5-4899F886DE24}"/>
              </a:ext>
            </a:extLst>
          </p:cNvPr>
          <p:cNvSpPr/>
          <p:nvPr/>
        </p:nvSpPr>
        <p:spPr>
          <a:xfrm>
            <a:off x="272107" y="5031031"/>
            <a:ext cx="438015" cy="1075479"/>
          </a:xfrm>
          <a:prstGeom prst="curvedRight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a:solidFill>
                <a:schemeClr val="tx1"/>
              </a:solidFill>
            </a:endParaRPr>
          </a:p>
        </p:txBody>
      </p:sp>
      <p:sp>
        <p:nvSpPr>
          <p:cNvPr id="13" name="Arrow: Curved Right 12">
            <a:extLst>
              <a:ext uri="{FF2B5EF4-FFF2-40B4-BE49-F238E27FC236}">
                <a16:creationId xmlns:a16="http://schemas.microsoft.com/office/drawing/2014/main" id="{BFE80E92-1B3C-B7C7-E819-7DEDA8AF46D8}"/>
              </a:ext>
            </a:extLst>
          </p:cNvPr>
          <p:cNvSpPr/>
          <p:nvPr/>
        </p:nvSpPr>
        <p:spPr>
          <a:xfrm rot="10800000">
            <a:off x="11481878" y="4992878"/>
            <a:ext cx="438015" cy="1001907"/>
          </a:xfrm>
          <a:prstGeom prst="curvedRight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a:solidFill>
                <a:schemeClr val="tx1"/>
              </a:solidFill>
            </a:endParaRPr>
          </a:p>
        </p:txBody>
      </p:sp>
      <p:sp>
        <p:nvSpPr>
          <p:cNvPr id="14" name="Rectangle 13">
            <a:extLst>
              <a:ext uri="{FF2B5EF4-FFF2-40B4-BE49-F238E27FC236}">
                <a16:creationId xmlns:a16="http://schemas.microsoft.com/office/drawing/2014/main" id="{E562FB92-815F-274C-D26C-59EA6080282F}"/>
              </a:ext>
            </a:extLst>
          </p:cNvPr>
          <p:cNvSpPr/>
          <p:nvPr/>
        </p:nvSpPr>
        <p:spPr>
          <a:xfrm>
            <a:off x="1061809" y="5638476"/>
            <a:ext cx="10068382" cy="741300"/>
          </a:xfrm>
          <a:prstGeom prst="rect">
            <a:avLst/>
          </a:prstGeom>
          <a:no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Top Corners Rounded 14">
            <a:extLst>
              <a:ext uri="{FF2B5EF4-FFF2-40B4-BE49-F238E27FC236}">
                <a16:creationId xmlns:a16="http://schemas.microsoft.com/office/drawing/2014/main" id="{170870AE-E922-425F-D9AA-75C50FEFC8F4}"/>
              </a:ext>
            </a:extLst>
          </p:cNvPr>
          <p:cNvSpPr/>
          <p:nvPr/>
        </p:nvSpPr>
        <p:spPr>
          <a:xfrm>
            <a:off x="1061808" y="5406962"/>
            <a:ext cx="2900122" cy="227771"/>
          </a:xfrm>
          <a:prstGeom prst="round2Same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sz="1400" dirty="0">
                <a:solidFill>
                  <a:schemeClr val="tx2"/>
                </a:solidFill>
              </a:rPr>
              <a:t>Methods</a:t>
            </a:r>
          </a:p>
        </p:txBody>
      </p:sp>
      <p:sp>
        <p:nvSpPr>
          <p:cNvPr id="16" name="Rectangle 15">
            <a:extLst>
              <a:ext uri="{FF2B5EF4-FFF2-40B4-BE49-F238E27FC236}">
                <a16:creationId xmlns:a16="http://schemas.microsoft.com/office/drawing/2014/main" id="{19990F17-0F6E-4366-F5F7-303E74ECB87C}"/>
              </a:ext>
            </a:extLst>
          </p:cNvPr>
          <p:cNvSpPr/>
          <p:nvPr/>
        </p:nvSpPr>
        <p:spPr>
          <a:xfrm>
            <a:off x="10372725" y="2462213"/>
            <a:ext cx="366713" cy="35242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57E11920-02EE-8C12-EF7D-DF51938A601E}"/>
              </a:ext>
            </a:extLst>
          </p:cNvPr>
          <p:cNvSpPr/>
          <p:nvPr/>
        </p:nvSpPr>
        <p:spPr>
          <a:xfrm>
            <a:off x="10525125" y="2614613"/>
            <a:ext cx="366713" cy="35242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F0F99123-BCCD-2029-E454-21E0BB80C7F3}"/>
              </a:ext>
            </a:extLst>
          </p:cNvPr>
          <p:cNvSpPr/>
          <p:nvPr/>
        </p:nvSpPr>
        <p:spPr>
          <a:xfrm>
            <a:off x="10677525" y="2767013"/>
            <a:ext cx="366713" cy="35242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5946D2D0-1216-8E31-5F6D-3F566282CEC7}"/>
              </a:ext>
            </a:extLst>
          </p:cNvPr>
          <p:cNvSpPr/>
          <p:nvPr/>
        </p:nvSpPr>
        <p:spPr>
          <a:xfrm>
            <a:off x="8980966" y="2790825"/>
            <a:ext cx="366713" cy="35242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72F9C49B-1019-FB1F-72FE-AB486A156E50}"/>
              </a:ext>
            </a:extLst>
          </p:cNvPr>
          <p:cNvSpPr/>
          <p:nvPr/>
        </p:nvSpPr>
        <p:spPr>
          <a:xfrm>
            <a:off x="10829925" y="2919413"/>
            <a:ext cx="366713" cy="35242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hlinkClick r:id="rId11" action="ppaction://hlinksldjump"/>
            <a:extLst>
              <a:ext uri="{FF2B5EF4-FFF2-40B4-BE49-F238E27FC236}">
                <a16:creationId xmlns:a16="http://schemas.microsoft.com/office/drawing/2014/main" id="{953A0411-D990-507A-0592-B51238760BF5}"/>
              </a:ext>
            </a:extLst>
          </p:cNvPr>
          <p:cNvSpPr/>
          <p:nvPr/>
        </p:nvSpPr>
        <p:spPr>
          <a:xfrm>
            <a:off x="10372725" y="2462213"/>
            <a:ext cx="330961" cy="304800"/>
          </a:xfrm>
          <a:prstGeom prst="rect">
            <a:avLst/>
          </a:prstGeom>
          <a:no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hlinkClick r:id="rId12" action="ppaction://hlinksldjump"/>
            <a:extLst>
              <a:ext uri="{FF2B5EF4-FFF2-40B4-BE49-F238E27FC236}">
                <a16:creationId xmlns:a16="http://schemas.microsoft.com/office/drawing/2014/main" id="{B382628B-EEA1-6D24-C86C-CCB8A5F6C937}"/>
              </a:ext>
            </a:extLst>
          </p:cNvPr>
          <p:cNvSpPr/>
          <p:nvPr/>
        </p:nvSpPr>
        <p:spPr>
          <a:xfrm>
            <a:off x="9016718" y="2814638"/>
            <a:ext cx="330961" cy="304800"/>
          </a:xfrm>
          <a:prstGeom prst="rect">
            <a:avLst/>
          </a:prstGeom>
          <a:no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hlinkClick r:id="rId13" action="ppaction://hlinksldjump"/>
            <a:extLst>
              <a:ext uri="{FF2B5EF4-FFF2-40B4-BE49-F238E27FC236}">
                <a16:creationId xmlns:a16="http://schemas.microsoft.com/office/drawing/2014/main" id="{88DADCA2-BA24-DF47-58F4-48762C4155F1}"/>
              </a:ext>
            </a:extLst>
          </p:cNvPr>
          <p:cNvSpPr/>
          <p:nvPr/>
        </p:nvSpPr>
        <p:spPr>
          <a:xfrm>
            <a:off x="8035148" y="3143250"/>
            <a:ext cx="330961" cy="304800"/>
          </a:xfrm>
          <a:prstGeom prst="rect">
            <a:avLst/>
          </a:prstGeom>
          <a:no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hlinkClick r:id="rId14" action="ppaction://hlinksldjump"/>
            <a:extLst>
              <a:ext uri="{FF2B5EF4-FFF2-40B4-BE49-F238E27FC236}">
                <a16:creationId xmlns:a16="http://schemas.microsoft.com/office/drawing/2014/main" id="{4E34BF21-072D-EEDC-590E-7D159459359F}"/>
              </a:ext>
            </a:extLst>
          </p:cNvPr>
          <p:cNvSpPr/>
          <p:nvPr/>
        </p:nvSpPr>
        <p:spPr>
          <a:xfrm>
            <a:off x="7624960" y="3836312"/>
            <a:ext cx="330961" cy="304800"/>
          </a:xfrm>
          <a:prstGeom prst="rect">
            <a:avLst/>
          </a:prstGeom>
          <a:no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164421022"/>
      </p:ext>
    </p:extLst>
  </p:cSld>
  <p:clrMapOvr>
    <a:masterClrMapping/>
  </p:clrMapOvr>
</p:sld>
</file>

<file path=ppt/theme/theme1.xml><?xml version="1.0" encoding="utf-8"?>
<a:theme xmlns:a="http://schemas.openxmlformats.org/drawingml/2006/main" name="Office Theme">
  <a:themeElements>
    <a:clrScheme name="Custom 2">
      <a:dk1>
        <a:srgbClr val="28503C"/>
      </a:dk1>
      <a:lt1>
        <a:srgbClr val="FFFFFF"/>
      </a:lt1>
      <a:dk2>
        <a:srgbClr val="F2AE1C"/>
      </a:dk2>
      <a:lt2>
        <a:srgbClr val="AF7A1F"/>
      </a:lt2>
      <a:accent1>
        <a:srgbClr val="C3E8BD"/>
      </a:accent1>
      <a:accent2>
        <a:srgbClr val="4C7031"/>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1837</Words>
  <Application>Microsoft Office PowerPoint</Application>
  <PresentationFormat>Widescreen</PresentationFormat>
  <Paragraphs>232</Paragraphs>
  <Slides>19</Slides>
  <Notes>0</Notes>
  <HiddenSlides>3</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Aptos</vt:lpstr>
      <vt:lpstr>Aptos Display</vt:lpstr>
      <vt:lpstr>Arial</vt:lpstr>
      <vt:lpstr>Cambria Math</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Francesco  Saretto</dc:creator>
  <cp:lastModifiedBy>Francesco  Saretto</cp:lastModifiedBy>
  <cp:revision>10</cp:revision>
  <dcterms:created xsi:type="dcterms:W3CDTF">2025-04-22T07:25:57Z</dcterms:created>
  <dcterms:modified xsi:type="dcterms:W3CDTF">2025-04-28T13:03:20Z</dcterms:modified>
</cp:coreProperties>
</file>