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
  </p:notesMasterIdLst>
  <p:sldIdLst>
    <p:sldId id="256" r:id="rId2"/>
  </p:sldIdLst>
  <p:sldSz cx="30279975" cy="42808525"/>
  <p:notesSz cx="6811963" cy="9942513"/>
  <p:defaultText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64" autoAdjust="0"/>
    <p:restoredTop sz="94743" autoAdjust="0"/>
  </p:normalViewPr>
  <p:slideViewPr>
    <p:cSldViewPr>
      <p:cViewPr>
        <p:scale>
          <a:sx n="66" d="100"/>
          <a:sy n="66" d="100"/>
        </p:scale>
        <p:origin x="1134" y="13056"/>
      </p:cViewPr>
      <p:guideLst>
        <p:guide orient="horz" pos="23611"/>
        <p:guide pos="9537"/>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3858536" y="0"/>
            <a:ext cx="2951851" cy="497126"/>
          </a:xfrm>
          <a:prstGeom prst="rect">
            <a:avLst/>
          </a:prstGeom>
        </p:spPr>
        <p:txBody>
          <a:bodyPr vert="horz" lIns="91440" tIns="45720" rIns="91440" bIns="45720" rtlCol="0"/>
          <a:lstStyle>
            <a:lvl1pPr algn="r">
              <a:defRPr sz="1200"/>
            </a:lvl1pPr>
          </a:lstStyle>
          <a:p>
            <a:fld id="{A566EFD3-ADD4-4F1E-BC8B-4E861FF3B3DB}" type="datetimeFigureOut">
              <a:rPr lang="de-CH" smtClean="0"/>
              <a:t>05.05.2017</a:t>
            </a:fld>
            <a:endParaRPr lang="de-CH"/>
          </a:p>
        </p:txBody>
      </p:sp>
      <p:sp>
        <p:nvSpPr>
          <p:cNvPr id="4" name="Slide Image Placeholder 3"/>
          <p:cNvSpPr>
            <a:spLocks noGrp="1" noRot="1" noChangeAspect="1"/>
          </p:cNvSpPr>
          <p:nvPr>
            <p:ph type="sldImg" idx="2"/>
          </p:nvPr>
        </p:nvSpPr>
        <p:spPr>
          <a:xfrm>
            <a:off x="2089150" y="746125"/>
            <a:ext cx="2633663" cy="3727450"/>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681197" y="4722694"/>
            <a:ext cx="5449570" cy="447413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6" name="Footer Placeholder 5"/>
          <p:cNvSpPr>
            <a:spLocks noGrp="1"/>
          </p:cNvSpPr>
          <p:nvPr>
            <p:ph type="ftr" sz="quarter" idx="4"/>
          </p:nvPr>
        </p:nvSpPr>
        <p:spPr>
          <a:xfrm>
            <a:off x="0" y="9443662"/>
            <a:ext cx="2951851" cy="497126"/>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3858536" y="9443662"/>
            <a:ext cx="2951851" cy="497126"/>
          </a:xfrm>
          <a:prstGeom prst="rect">
            <a:avLst/>
          </a:prstGeom>
        </p:spPr>
        <p:txBody>
          <a:bodyPr vert="horz" lIns="91440" tIns="45720" rIns="91440" bIns="45720" rtlCol="0" anchor="b"/>
          <a:lstStyle>
            <a:lvl1pPr algn="r">
              <a:defRPr sz="1200"/>
            </a:lvl1pPr>
          </a:lstStyle>
          <a:p>
            <a:fld id="{2B4ED1B9-FC5F-4F73-B66B-4D79B09D662B}" type="slidenum">
              <a:rPr lang="de-CH" smtClean="0"/>
              <a:t>‹#›</a:t>
            </a:fld>
            <a:endParaRPr lang="de-CH"/>
          </a:p>
        </p:txBody>
      </p:sp>
    </p:spTree>
    <p:extLst>
      <p:ext uri="{BB962C8B-B14F-4D97-AF65-F5344CB8AC3E}">
        <p14:creationId xmlns:p14="http://schemas.microsoft.com/office/powerpoint/2010/main" val="54160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2B4ED1B9-FC5F-4F73-B66B-4D79B09D662B}" type="slidenum">
              <a:rPr lang="de-CH" smtClean="0"/>
              <a:t>1</a:t>
            </a:fld>
            <a:endParaRPr lang="de-CH"/>
          </a:p>
        </p:txBody>
      </p:sp>
    </p:spTree>
    <p:extLst>
      <p:ext uri="{BB962C8B-B14F-4D97-AF65-F5344CB8AC3E}">
        <p14:creationId xmlns:p14="http://schemas.microsoft.com/office/powerpoint/2010/main" val="1884355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13298392"/>
            <a:ext cx="25737979" cy="9176087"/>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1714329"/>
            <a:ext cx="6812994" cy="3652597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13999" y="1714329"/>
            <a:ext cx="19934317" cy="3652597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9" y="27508444"/>
            <a:ext cx="25737979" cy="8502249"/>
          </a:xfrm>
        </p:spPr>
        <p:txBody>
          <a:bodyPr anchor="t"/>
          <a:lstStyle>
            <a:lvl1pPr algn="l">
              <a:defRPr sz="18300" b="1" cap="all"/>
            </a:lvl1pPr>
          </a:lstStyle>
          <a:p>
            <a:r>
              <a:rPr lang="en-US" smtClean="0"/>
              <a:t>Click to edit Master title style</a:t>
            </a:r>
            <a:endParaRPr lang="en-US"/>
          </a:p>
        </p:txBody>
      </p:sp>
      <p:sp>
        <p:nvSpPr>
          <p:cNvPr id="3" name="Text Placeholder 2"/>
          <p:cNvSpPr>
            <a:spLocks noGrp="1"/>
          </p:cNvSpPr>
          <p:nvPr>
            <p:ph type="body" idx="1"/>
          </p:nvPr>
        </p:nvSpPr>
        <p:spPr>
          <a:xfrm>
            <a:off x="2391909" y="18144082"/>
            <a:ext cx="25737979" cy="9364362"/>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13999"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92320"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3999" y="9582375"/>
            <a:ext cx="13378914"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3999" y="13575852"/>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81808" y="9582375"/>
            <a:ext cx="13384170"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81808" y="13575852"/>
            <a:ext cx="13384170"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0" y="1704413"/>
            <a:ext cx="9961903" cy="7253667"/>
          </a:xfrm>
        </p:spPr>
        <p:txBody>
          <a:bodyPr anchor="b"/>
          <a:lstStyle>
            <a:lvl1pPr algn="l">
              <a:defRPr sz="9100" b="1"/>
            </a:lvl1pPr>
          </a:lstStyle>
          <a:p>
            <a:r>
              <a:rPr lang="en-US" smtClean="0"/>
              <a:t>Click to edit Master title style</a:t>
            </a:r>
            <a:endParaRPr lang="en-US"/>
          </a:p>
        </p:txBody>
      </p:sp>
      <p:sp>
        <p:nvSpPr>
          <p:cNvPr id="3" name="Content Placeholder 2"/>
          <p:cNvSpPr>
            <a:spLocks noGrp="1"/>
          </p:cNvSpPr>
          <p:nvPr>
            <p:ph idx="1"/>
          </p:nvPr>
        </p:nvSpPr>
        <p:spPr>
          <a:xfrm>
            <a:off x="11838629" y="1704417"/>
            <a:ext cx="16927347" cy="3653589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4000" y="8958084"/>
            <a:ext cx="9961903" cy="2928222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29965968"/>
            <a:ext cx="18167985" cy="3537652"/>
          </a:xfrm>
        </p:spPr>
        <p:txBody>
          <a:bodyPr anchor="b"/>
          <a:lstStyle>
            <a:lvl1pPr algn="l">
              <a:defRPr sz="9100" b="1"/>
            </a:lvl1pPr>
          </a:lstStyle>
          <a:p>
            <a:r>
              <a:rPr lang="en-US" smtClean="0"/>
              <a:t>Click to edit Master title style</a:t>
            </a:r>
            <a:endParaRPr lang="en-US"/>
          </a:p>
        </p:txBody>
      </p:sp>
      <p:sp>
        <p:nvSpPr>
          <p:cNvPr id="3" name="Picture Placeholder 2"/>
          <p:cNvSpPr>
            <a:spLocks noGrp="1"/>
          </p:cNvSpPr>
          <p:nvPr>
            <p:ph type="pic" idx="1"/>
          </p:nvPr>
        </p:nvSpPr>
        <p:spPr>
          <a:xfrm>
            <a:off x="5935087" y="3825021"/>
            <a:ext cx="18167985" cy="25685115"/>
          </a:xfrm>
        </p:spPr>
        <p:txBody>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endParaRPr lang="en-US"/>
          </a:p>
        </p:txBody>
      </p:sp>
      <p:sp>
        <p:nvSpPr>
          <p:cNvPr id="4" name="Text Placeholder 3"/>
          <p:cNvSpPr>
            <a:spLocks noGrp="1"/>
          </p:cNvSpPr>
          <p:nvPr>
            <p:ph type="body" sz="half" idx="2"/>
          </p:nvPr>
        </p:nvSpPr>
        <p:spPr>
          <a:xfrm>
            <a:off x="5935087" y="33503620"/>
            <a:ext cx="18167985" cy="502405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999" y="1714326"/>
            <a:ext cx="27251978" cy="7134754"/>
          </a:xfrm>
          <a:prstGeom prst="rect">
            <a:avLst/>
          </a:prstGeom>
        </p:spPr>
        <p:txBody>
          <a:bodyPr vert="horz" lIns="417643" tIns="208822" rIns="417643" bIns="20882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3999" y="9988659"/>
            <a:ext cx="27251978" cy="28251648"/>
          </a:xfrm>
          <a:prstGeom prst="rect">
            <a:avLst/>
          </a:prstGeom>
        </p:spPr>
        <p:txBody>
          <a:bodyPr vert="horz" lIns="417643" tIns="208822" rIns="417643" bIns="20882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13999" y="39677164"/>
            <a:ext cx="7065328" cy="2279158"/>
          </a:xfrm>
          <a:prstGeom prst="rect">
            <a:avLst/>
          </a:prstGeom>
        </p:spPr>
        <p:txBody>
          <a:bodyPr vert="horz" lIns="417643" tIns="208822" rIns="417643" bIns="208822" rtlCol="0" anchor="ctr"/>
          <a:lstStyle>
            <a:lvl1pPr algn="l">
              <a:defRPr sz="5500">
                <a:solidFill>
                  <a:schemeClr val="tx1">
                    <a:tint val="75000"/>
                  </a:schemeClr>
                </a:solidFill>
              </a:defRPr>
            </a:lvl1pPr>
          </a:lstStyle>
          <a:p>
            <a:fld id="{1D8BD707-D9CF-40AE-B4C6-C98DA3205C09}" type="datetimeFigureOut">
              <a:rPr lang="en-US" smtClean="0"/>
              <a:pPr/>
              <a:t>5/5/2017</a:t>
            </a:fld>
            <a:endParaRPr lang="en-US"/>
          </a:p>
        </p:txBody>
      </p:sp>
      <p:sp>
        <p:nvSpPr>
          <p:cNvPr id="5" name="Footer Placeholder 4"/>
          <p:cNvSpPr>
            <a:spLocks noGrp="1"/>
          </p:cNvSpPr>
          <p:nvPr>
            <p:ph type="ftr" sz="quarter" idx="3"/>
          </p:nvPr>
        </p:nvSpPr>
        <p:spPr>
          <a:xfrm>
            <a:off x="10345658" y="39677164"/>
            <a:ext cx="9588659" cy="2279158"/>
          </a:xfrm>
          <a:prstGeom prst="rect">
            <a:avLst/>
          </a:prstGeom>
        </p:spPr>
        <p:txBody>
          <a:bodyPr vert="horz" lIns="417643" tIns="208822" rIns="417643" bIns="208822"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700649" y="39677164"/>
            <a:ext cx="7065328" cy="2279158"/>
          </a:xfrm>
          <a:prstGeom prst="rect">
            <a:avLst/>
          </a:prstGeom>
        </p:spPr>
        <p:txBody>
          <a:bodyPr vert="horz" lIns="417643" tIns="208822" rIns="417643" bIns="208822" rtlCol="0" anchor="ctr"/>
          <a:lstStyle>
            <a:lvl1pPr algn="r">
              <a:defRPr sz="55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431" rtl="0" eaLnBrk="1" latinLnBrk="0" hangingPunct="1">
        <a:spcBef>
          <a:spcPct val="0"/>
        </a:spcBef>
        <a:buNone/>
        <a:defRPr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emf"/><Relationship Id="rId13" Type="http://schemas.openxmlformats.org/officeDocument/2006/relationships/image" Target="../media/image10.emf"/><Relationship Id="rId3" Type="http://schemas.openxmlformats.org/officeDocument/2006/relationships/image" Target="../media/image1.wmf"/><Relationship Id="rId7" Type="http://schemas.openxmlformats.org/officeDocument/2006/relationships/image" Target="../media/image4.emf"/><Relationship Id="rId12" Type="http://schemas.openxmlformats.org/officeDocument/2006/relationships/image" Target="../media/image9.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https://www1.ethz.ch/ifu/images/foot_unitlogo_EN.gif" TargetMode="External"/><Relationship Id="rId10" Type="http://schemas.openxmlformats.org/officeDocument/2006/relationships/image" Target="../media/image7.emf"/><Relationship Id="rId4" Type="http://schemas.openxmlformats.org/officeDocument/2006/relationships/image" Target="../media/image2.gif"/><Relationship Id="rId9" Type="http://schemas.openxmlformats.org/officeDocument/2006/relationships/image" Target="../media/image6.emf"/><Relationship Id="rId1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20"/>
          <p:cNvSpPr>
            <a:spLocks noChangeArrowheads="1"/>
          </p:cNvSpPr>
          <p:nvPr/>
        </p:nvSpPr>
        <p:spPr bwMode="auto">
          <a:xfrm>
            <a:off x="2185988" y="1135062"/>
            <a:ext cx="25679400" cy="4331367"/>
          </a:xfrm>
          <a:prstGeom prst="rect">
            <a:avLst/>
          </a:prstGeom>
          <a:gradFill rotWithShape="1">
            <a:gsLst>
              <a:gs pos="0">
                <a:srgbClr val="33CCFF"/>
              </a:gs>
              <a:gs pos="100000">
                <a:schemeClr val="tx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11" name="Rectangle 222"/>
          <p:cNvSpPr>
            <a:spLocks noChangeArrowheads="1"/>
          </p:cNvSpPr>
          <p:nvPr/>
        </p:nvSpPr>
        <p:spPr bwMode="auto">
          <a:xfrm>
            <a:off x="3453660" y="1610689"/>
            <a:ext cx="23431499" cy="2133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defTabSz="3054992">
              <a:lnSpc>
                <a:spcPts val="8000"/>
              </a:lnSpc>
            </a:pPr>
            <a:r>
              <a:rPr lang="en-US" sz="8800" b="1" dirty="0">
                <a:solidFill>
                  <a:srgbClr val="FFFFFF"/>
                </a:solidFill>
                <a:latin typeface="ETH Light" pitchFamily="2" charset="0"/>
              </a:rPr>
              <a:t>Sensitivity studies for the test method to measure the efficiency of air filtration media against nanomaterials</a:t>
            </a:r>
            <a:endParaRPr lang="en-US" sz="8800" baseline="30000" dirty="0">
              <a:solidFill>
                <a:srgbClr val="FFFFFF"/>
              </a:solidFill>
              <a:latin typeface="ETH Light" pitchFamily="2" charset="0"/>
            </a:endParaRPr>
          </a:p>
        </p:txBody>
      </p:sp>
      <p:sp>
        <p:nvSpPr>
          <p:cNvPr id="19" name="Rectangle 18"/>
          <p:cNvSpPr/>
          <p:nvPr/>
        </p:nvSpPr>
        <p:spPr>
          <a:xfrm>
            <a:off x="3428997" y="3499715"/>
            <a:ext cx="23456161" cy="757900"/>
          </a:xfrm>
          <a:prstGeom prst="rect">
            <a:avLst/>
          </a:prstGeom>
        </p:spPr>
        <p:txBody>
          <a:bodyPr wrap="square">
            <a:spAutoFit/>
          </a:bodyPr>
          <a:lstStyle/>
          <a:p>
            <a:pPr algn="ctr">
              <a:lnSpc>
                <a:spcPts val="5000"/>
              </a:lnSpc>
            </a:pPr>
            <a:r>
              <a:rPr lang="en-US" sz="4800" dirty="0">
                <a:solidFill>
                  <a:srgbClr val="FFFFFF"/>
                </a:solidFill>
                <a:latin typeface="ETH Light" pitchFamily="2" charset="0"/>
              </a:rPr>
              <a:t>Panagiota Sachinidou</a:t>
            </a:r>
            <a:r>
              <a:rPr lang="en-US" sz="4800" baseline="30000" dirty="0">
                <a:solidFill>
                  <a:srgbClr val="FFFFFF"/>
                </a:solidFill>
                <a:latin typeface="ETH Light" pitchFamily="2" charset="0"/>
              </a:rPr>
              <a:t>1,2</a:t>
            </a:r>
            <a:r>
              <a:rPr lang="en-US" sz="4800" dirty="0">
                <a:solidFill>
                  <a:srgbClr val="FFFFFF"/>
                </a:solidFill>
                <a:latin typeface="ETH Light" pitchFamily="2" charset="0"/>
              </a:rPr>
              <a:t>, Shawn S.C. Chen</a:t>
            </a:r>
            <a:r>
              <a:rPr lang="en-US" sz="4800" baseline="30000" dirty="0">
                <a:solidFill>
                  <a:srgbClr val="FFFFFF"/>
                </a:solidFill>
                <a:latin typeface="ETH Light" pitchFamily="2" charset="0"/>
              </a:rPr>
              <a:t>3</a:t>
            </a:r>
            <a:r>
              <a:rPr lang="en-US" sz="4800" dirty="0">
                <a:solidFill>
                  <a:srgbClr val="FFFFFF"/>
                </a:solidFill>
                <a:latin typeface="ETH Light" pitchFamily="2" charset="0"/>
              </a:rPr>
              <a:t>, David Y.H. Pui</a:t>
            </a:r>
            <a:r>
              <a:rPr lang="en-US" sz="4800" baseline="30000" dirty="0">
                <a:solidFill>
                  <a:srgbClr val="FFFFFF"/>
                </a:solidFill>
                <a:latin typeface="ETH Light" pitchFamily="2" charset="0"/>
              </a:rPr>
              <a:t>3</a:t>
            </a:r>
            <a:r>
              <a:rPr lang="en-US" sz="4800" dirty="0">
                <a:solidFill>
                  <a:srgbClr val="FFFFFF"/>
                </a:solidFill>
                <a:latin typeface="ETH Light" pitchFamily="2" charset="0"/>
              </a:rPr>
              <a:t>, Paolo </a:t>
            </a:r>
            <a:r>
              <a:rPr lang="en-US" sz="4800" dirty="0" smtClean="0">
                <a:solidFill>
                  <a:srgbClr val="FFFFFF"/>
                </a:solidFill>
                <a:latin typeface="ETH Light" pitchFamily="2" charset="0"/>
              </a:rPr>
              <a:t>Tronville</a:t>
            </a:r>
            <a:r>
              <a:rPr lang="en-US" sz="4800" baseline="30000" dirty="0" smtClean="0">
                <a:solidFill>
                  <a:srgbClr val="FFFFFF"/>
                </a:solidFill>
                <a:latin typeface="ETH Light" pitchFamily="2" charset="0"/>
              </a:rPr>
              <a:t>4</a:t>
            </a:r>
            <a:r>
              <a:rPr lang="en-US" sz="4800" dirty="0" smtClean="0">
                <a:solidFill>
                  <a:srgbClr val="FFFFFF"/>
                </a:solidFill>
                <a:latin typeface="ETH Light" pitchFamily="2" charset="0"/>
              </a:rPr>
              <a:t>, Thomas Mosimann</a:t>
            </a:r>
            <a:r>
              <a:rPr lang="en-US" sz="4800" baseline="30000" dirty="0" smtClean="0">
                <a:solidFill>
                  <a:srgbClr val="FFFFFF"/>
                </a:solidFill>
                <a:latin typeface="ETH Light" pitchFamily="2" charset="0"/>
              </a:rPr>
              <a:t>5</a:t>
            </a:r>
            <a:r>
              <a:rPr lang="en-US" sz="4800" dirty="0" smtClean="0">
                <a:solidFill>
                  <a:srgbClr val="FFFFFF"/>
                </a:solidFill>
                <a:latin typeface="ETH Light" pitchFamily="2" charset="0"/>
              </a:rPr>
              <a:t>, </a:t>
            </a:r>
            <a:r>
              <a:rPr lang="en-US" sz="4800" dirty="0" smtClean="0">
                <a:solidFill>
                  <a:srgbClr val="FFFFFF"/>
                </a:solidFill>
                <a:latin typeface="ETH Light" pitchFamily="2" charset="0"/>
              </a:rPr>
              <a:t>Mikael </a:t>
            </a:r>
            <a:r>
              <a:rPr lang="en-US" sz="4800" dirty="0" smtClean="0">
                <a:solidFill>
                  <a:srgbClr val="FFFFFF"/>
                </a:solidFill>
                <a:latin typeface="ETH Light" pitchFamily="2" charset="0"/>
              </a:rPr>
              <a:t>Eriksson</a:t>
            </a:r>
            <a:r>
              <a:rPr lang="en-US" sz="4800" baseline="30000" dirty="0" smtClean="0">
                <a:solidFill>
                  <a:srgbClr val="FFFFFF"/>
                </a:solidFill>
                <a:latin typeface="ETH Light" pitchFamily="2" charset="0"/>
              </a:rPr>
              <a:t>6</a:t>
            </a:r>
            <a:r>
              <a:rPr lang="en-US" sz="4800" dirty="0" smtClean="0">
                <a:solidFill>
                  <a:srgbClr val="FFFFFF"/>
                </a:solidFill>
                <a:latin typeface="ETH Light" pitchFamily="2" charset="0"/>
              </a:rPr>
              <a:t>, Jing </a:t>
            </a:r>
            <a:r>
              <a:rPr lang="en-US" sz="4800" dirty="0">
                <a:solidFill>
                  <a:srgbClr val="FFFFFF"/>
                </a:solidFill>
                <a:latin typeface="ETH Light" pitchFamily="2" charset="0"/>
              </a:rPr>
              <a:t>Wang</a:t>
            </a:r>
            <a:r>
              <a:rPr lang="en-US" sz="4800" baseline="30000" dirty="0">
                <a:solidFill>
                  <a:srgbClr val="FFFFFF"/>
                </a:solidFill>
                <a:latin typeface="ETH Light" pitchFamily="2" charset="0"/>
              </a:rPr>
              <a:t>1,2</a:t>
            </a:r>
            <a:r>
              <a:rPr lang="en-US" sz="4800" dirty="0" smtClean="0">
                <a:solidFill>
                  <a:srgbClr val="FFFFFF"/>
                </a:solidFill>
                <a:latin typeface="ETH Light" pitchFamily="2" charset="0"/>
              </a:rPr>
              <a:t> </a:t>
            </a:r>
            <a:endParaRPr lang="de-CH" sz="4800" dirty="0"/>
          </a:p>
        </p:txBody>
      </p:sp>
      <p:sp>
        <p:nvSpPr>
          <p:cNvPr id="20" name="Text Box 225"/>
          <p:cNvSpPr txBox="1">
            <a:spLocks noChangeArrowheads="1"/>
          </p:cNvSpPr>
          <p:nvPr/>
        </p:nvSpPr>
        <p:spPr bwMode="auto">
          <a:xfrm>
            <a:off x="3453660" y="4261715"/>
            <a:ext cx="23431499" cy="1128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4054475">
              <a:defRPr sz="2400">
                <a:solidFill>
                  <a:schemeClr val="tx1"/>
                </a:solidFill>
                <a:latin typeface="Times New Roman" pitchFamily="18"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algn="ctr">
              <a:lnSpc>
                <a:spcPts val="4400"/>
              </a:lnSpc>
            </a:pPr>
            <a:r>
              <a:rPr lang="en-GB" sz="2800" baseline="30000" dirty="0" smtClean="0">
                <a:solidFill>
                  <a:schemeClr val="bg1"/>
                </a:solidFill>
              </a:rPr>
              <a:t>1</a:t>
            </a:r>
            <a:r>
              <a:rPr lang="en-GB" sz="2800" dirty="0" smtClean="0">
                <a:solidFill>
                  <a:schemeClr val="bg1"/>
                </a:solidFill>
              </a:rPr>
              <a:t>Advanced Analytical Technologies, </a:t>
            </a:r>
            <a:r>
              <a:rPr lang="en-GB" sz="2800" dirty="0" err="1">
                <a:solidFill>
                  <a:schemeClr val="bg1"/>
                </a:solidFill>
              </a:rPr>
              <a:t>Empa</a:t>
            </a:r>
            <a:r>
              <a:rPr lang="en-GB" sz="2800" dirty="0">
                <a:solidFill>
                  <a:schemeClr val="bg1"/>
                </a:solidFill>
              </a:rPr>
              <a:t>, </a:t>
            </a:r>
            <a:r>
              <a:rPr lang="en-GB" sz="2800" dirty="0" err="1">
                <a:solidFill>
                  <a:schemeClr val="bg1"/>
                </a:solidFill>
              </a:rPr>
              <a:t>Dubendorf</a:t>
            </a:r>
            <a:r>
              <a:rPr lang="en-GB" sz="2800" dirty="0">
                <a:solidFill>
                  <a:schemeClr val="bg1"/>
                </a:solidFill>
              </a:rPr>
              <a:t>, 8600, Switzerland, </a:t>
            </a:r>
            <a:r>
              <a:rPr lang="en-GB" sz="2800" baseline="30000" dirty="0">
                <a:solidFill>
                  <a:schemeClr val="bg1"/>
                </a:solidFill>
              </a:rPr>
              <a:t>2</a:t>
            </a:r>
            <a:r>
              <a:rPr lang="en-GB" sz="2800" dirty="0">
                <a:solidFill>
                  <a:schemeClr val="bg1"/>
                </a:solidFill>
              </a:rPr>
              <a:t>Institute of Environmental Engineering, ETH Zurich, Zurich, 8093, Switzerland, </a:t>
            </a:r>
            <a:r>
              <a:rPr lang="en-US" sz="2800" baseline="30000" dirty="0">
                <a:solidFill>
                  <a:schemeClr val="bg1"/>
                </a:solidFill>
              </a:rPr>
              <a:t>3</a:t>
            </a:r>
            <a:r>
              <a:rPr lang="en-US" sz="2800" dirty="0">
                <a:solidFill>
                  <a:schemeClr val="bg1"/>
                </a:solidFill>
              </a:rPr>
              <a:t>University of Minnesota, USA, </a:t>
            </a:r>
            <a:r>
              <a:rPr lang="en-US" sz="2800" baseline="30000" dirty="0">
                <a:solidFill>
                  <a:schemeClr val="bg1"/>
                </a:solidFill>
              </a:rPr>
              <a:t>4</a:t>
            </a:r>
            <a:r>
              <a:rPr lang="en-US" sz="2800" dirty="0">
                <a:solidFill>
                  <a:schemeClr val="bg1"/>
                </a:solidFill>
              </a:rPr>
              <a:t>Politecnico di Torino, Italy, </a:t>
            </a:r>
            <a:r>
              <a:rPr lang="en-US" sz="2800" baseline="30000" dirty="0" smtClean="0">
                <a:solidFill>
                  <a:schemeClr val="bg1"/>
                </a:solidFill>
              </a:rPr>
              <a:t>5</a:t>
            </a:r>
            <a:r>
              <a:rPr lang="en-GB" sz="2800" dirty="0" err="1" smtClean="0">
                <a:solidFill>
                  <a:schemeClr val="bg1"/>
                </a:solidFill>
              </a:rPr>
              <a:t>Unifil</a:t>
            </a:r>
            <a:r>
              <a:rPr lang="en-GB" sz="2800" dirty="0">
                <a:solidFill>
                  <a:schemeClr val="bg1"/>
                </a:solidFill>
              </a:rPr>
              <a:t>, Switzerland, </a:t>
            </a:r>
            <a:r>
              <a:rPr lang="en-GB" sz="2800" baseline="30000" dirty="0">
                <a:solidFill>
                  <a:schemeClr val="bg1"/>
                </a:solidFill>
              </a:rPr>
              <a:t>6</a:t>
            </a:r>
            <a:r>
              <a:rPr lang="en-GB" sz="2800" dirty="0">
                <a:solidFill>
                  <a:schemeClr val="bg1"/>
                </a:solidFill>
              </a:rPr>
              <a:t>Camfil, Sweden </a:t>
            </a:r>
            <a:endParaRPr lang="en-US" sz="2800" dirty="0">
              <a:solidFill>
                <a:schemeClr val="bg1"/>
              </a:solidFill>
              <a:latin typeface="ETH Light" pitchFamily="2" charset="0"/>
            </a:endParaRPr>
          </a:p>
        </p:txBody>
      </p:sp>
      <p:sp>
        <p:nvSpPr>
          <p:cNvPr id="21" name="Rectangle 220"/>
          <p:cNvSpPr>
            <a:spLocks noChangeArrowheads="1"/>
          </p:cNvSpPr>
          <p:nvPr/>
        </p:nvSpPr>
        <p:spPr bwMode="auto">
          <a:xfrm flipH="1">
            <a:off x="2185988" y="39059957"/>
            <a:ext cx="25949526" cy="3511235"/>
          </a:xfrm>
          <a:prstGeom prst="rect">
            <a:avLst/>
          </a:prstGeom>
          <a:gradFill rotWithShape="1">
            <a:gsLst>
              <a:gs pos="0">
                <a:srgbClr val="33CCFF"/>
              </a:gs>
              <a:gs pos="100000">
                <a:schemeClr val="tx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5731" y="39103207"/>
            <a:ext cx="6536397" cy="1653473"/>
          </a:xfrm>
          <a:prstGeom prst="rect">
            <a:avLst/>
          </a:prstGeom>
        </p:spPr>
      </p:pic>
      <p:sp>
        <p:nvSpPr>
          <p:cNvPr id="23" name="Rectangle 172"/>
          <p:cNvSpPr>
            <a:spLocks noChangeArrowheads="1"/>
          </p:cNvSpPr>
          <p:nvPr/>
        </p:nvSpPr>
        <p:spPr bwMode="auto">
          <a:xfrm>
            <a:off x="3408386" y="40951943"/>
            <a:ext cx="10043589"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lIns="0" tIns="0" rIns="0" bIns="0">
            <a:spAutoFit/>
          </a:bodyPr>
          <a:lstStyle/>
          <a:p>
            <a:pPr defTabSz="1892300"/>
            <a:r>
              <a:rPr lang="en-US" sz="3700" b="1" dirty="0" smtClean="0">
                <a:solidFill>
                  <a:schemeClr val="bg1"/>
                </a:solidFill>
                <a:latin typeface="ETH Light" pitchFamily="2" charset="0"/>
              </a:rPr>
              <a:t>Professor Dr. Jing Wang</a:t>
            </a:r>
          </a:p>
          <a:p>
            <a:pPr defTabSz="1892300"/>
            <a:r>
              <a:rPr lang="en-US" sz="3700" b="1" dirty="0" smtClean="0">
                <a:solidFill>
                  <a:schemeClr val="bg1"/>
                </a:solidFill>
                <a:latin typeface="ETH Light" pitchFamily="2" charset="0"/>
              </a:rPr>
              <a:t>Chair </a:t>
            </a:r>
            <a:r>
              <a:rPr lang="en-US" sz="3700" b="1" dirty="0">
                <a:solidFill>
                  <a:schemeClr val="bg1"/>
                </a:solidFill>
                <a:latin typeface="ETH Light" pitchFamily="2" charset="0"/>
              </a:rPr>
              <a:t>of Air Quality &amp; Particle </a:t>
            </a:r>
            <a:r>
              <a:rPr lang="en-US" sz="3700" b="1" dirty="0" smtClean="0">
                <a:solidFill>
                  <a:schemeClr val="bg1"/>
                </a:solidFill>
                <a:latin typeface="ETH Light" pitchFamily="2" charset="0"/>
              </a:rPr>
              <a:t>Technology</a:t>
            </a:r>
            <a:endParaRPr lang="en-US" sz="3700" b="1" dirty="0">
              <a:solidFill>
                <a:schemeClr val="bg1"/>
              </a:solidFill>
              <a:latin typeface="ETH Light" pitchFamily="2" charset="0"/>
            </a:endParaRPr>
          </a:p>
        </p:txBody>
      </p:sp>
      <p:pic>
        <p:nvPicPr>
          <p:cNvPr id="24" name="Picture 23" descr="foot_unitlogo  IfU (EN)"/>
          <p:cNvPicPr>
            <a:picLocks noChangeAspect="1"/>
          </p:cNvPicPr>
          <p:nvPr/>
        </p:nvPicPr>
        <p:blipFill>
          <a:blip r:embed="rId4" r:link="rId5" cstate="print">
            <a:lum bright="-22000" contrast="-38000"/>
            <a:extLst>
              <a:ext uri="{28A0092B-C50C-407E-A947-70E740481C1C}">
                <a14:useLocalDpi xmlns:a14="http://schemas.microsoft.com/office/drawing/2010/main" val="0"/>
              </a:ext>
            </a:extLst>
          </a:blip>
          <a:srcRect/>
          <a:stretch>
            <a:fillRect/>
          </a:stretch>
        </p:blipFill>
        <p:spPr bwMode="auto">
          <a:xfrm>
            <a:off x="12857186" y="39574712"/>
            <a:ext cx="4690872" cy="2215134"/>
          </a:xfrm>
          <a:prstGeom prst="rect">
            <a:avLst/>
          </a:prstGeom>
          <a:noFill/>
          <a:ln>
            <a:noFill/>
          </a:ln>
        </p:spPr>
      </p:pic>
      <p:pic>
        <p:nvPicPr>
          <p:cNvPr id="25" name="Picture 5" descr="H:\5.eth\department evaluation\Picture2.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10815"/>
          <a:stretch/>
        </p:blipFill>
        <p:spPr bwMode="auto">
          <a:xfrm>
            <a:off x="20294618" y="39059957"/>
            <a:ext cx="6111893" cy="2729889"/>
          </a:xfrm>
          <a:prstGeom prst="rect">
            <a:avLst/>
          </a:prstGeom>
          <a:noFill/>
          <a:extLst>
            <a:ext uri="{909E8E84-426E-40DD-AFC4-6F175D3DCCD1}">
              <a14:hiddenFill xmlns:a14="http://schemas.microsoft.com/office/drawing/2010/main">
                <a:solidFill>
                  <a:srgbClr val="FFFFFF"/>
                </a:solidFill>
              </a14:hiddenFill>
            </a:ext>
          </a:extLst>
        </p:spPr>
      </p:pic>
      <p:sp>
        <p:nvSpPr>
          <p:cNvPr id="58" name="Rectangle 57"/>
          <p:cNvSpPr/>
          <p:nvPr/>
        </p:nvSpPr>
        <p:spPr>
          <a:xfrm>
            <a:off x="2185988" y="5758308"/>
            <a:ext cx="25679399" cy="2862322"/>
          </a:xfrm>
          <a:prstGeom prst="rect">
            <a:avLst/>
          </a:prstGeom>
        </p:spPr>
        <p:txBody>
          <a:bodyPr wrap="square">
            <a:spAutoFit/>
          </a:bodyPr>
          <a:lstStyle/>
          <a:p>
            <a:pPr algn="just"/>
            <a:endParaRPr lang="en-US" sz="3000" dirty="0">
              <a:latin typeface="ETH Light" pitchFamily="2" charset="0"/>
            </a:endParaRPr>
          </a:p>
          <a:p>
            <a:pPr algn="just"/>
            <a:r>
              <a:rPr lang="en-US" sz="3000" dirty="0">
                <a:latin typeface="ETH Light" pitchFamily="2" charset="0"/>
              </a:rPr>
              <a:t>The filtration efficiency is dependent on an assortment of physical parameters, including the face velocity, particle size, density, charging status, air temperature, pressure and relative humidity, etc. A sensitivity study investigates the change of the filtration efficiency corresponding to variation of these parameters. </a:t>
            </a:r>
            <a:r>
              <a:rPr lang="en-US" sz="3000" dirty="0" smtClean="0">
                <a:latin typeface="ETH Light" pitchFamily="2" charset="0"/>
              </a:rPr>
              <a:t>Part </a:t>
            </a:r>
            <a:r>
              <a:rPr lang="en-US" sz="3000" dirty="0">
                <a:latin typeface="ETH Light" pitchFamily="2" charset="0"/>
              </a:rPr>
              <a:t>of the sensitivity study was based on the round robin test </a:t>
            </a:r>
            <a:r>
              <a:rPr lang="en-US" sz="3000" dirty="0" smtClean="0">
                <a:latin typeface="ETH Light" pitchFamily="2" charset="0"/>
              </a:rPr>
              <a:t>results among five different laboratories (six different filter media were measured). </a:t>
            </a:r>
            <a:r>
              <a:rPr lang="en-US" sz="3000" dirty="0">
                <a:latin typeface="ETH Light" pitchFamily="2" charset="0"/>
              </a:rPr>
              <a:t>The aim of the study is to reveal what parameters could affect the filtration efficiency and possibly explain the deviation among the experimental data reported in the round robin test report.  In addition the results are important for specification of the range of the parameters in the test method.</a:t>
            </a:r>
          </a:p>
          <a:p>
            <a:pPr algn="ctr"/>
            <a:endParaRPr lang="en-US" sz="3000" b="1" dirty="0">
              <a:latin typeface="ETH Light" pitchFamily="2" charset="0"/>
            </a:endParaRPr>
          </a:p>
        </p:txBody>
      </p:sp>
      <p:sp>
        <p:nvSpPr>
          <p:cNvPr id="81" name="Rectangle 80"/>
          <p:cNvSpPr/>
          <p:nvPr/>
        </p:nvSpPr>
        <p:spPr>
          <a:xfrm>
            <a:off x="2193357" y="37101461"/>
            <a:ext cx="25942157" cy="1880937"/>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ts val="3400"/>
              </a:lnSpc>
            </a:pPr>
            <a:endParaRPr lang="en-GB" sz="7200" dirty="0">
              <a:noFill/>
              <a:latin typeface="ETH Light" pitchFamily="2" charset="0"/>
            </a:endParaRPr>
          </a:p>
        </p:txBody>
      </p:sp>
      <p:sp>
        <p:nvSpPr>
          <p:cNvPr id="82" name="Rectangle 81"/>
          <p:cNvSpPr/>
          <p:nvPr/>
        </p:nvSpPr>
        <p:spPr>
          <a:xfrm>
            <a:off x="2193357" y="37101462"/>
            <a:ext cx="26205430" cy="1938992"/>
          </a:xfrm>
          <a:prstGeom prst="rect">
            <a:avLst/>
          </a:prstGeom>
        </p:spPr>
        <p:txBody>
          <a:bodyPr wrap="square">
            <a:spAutoFit/>
          </a:bodyPr>
          <a:lstStyle/>
          <a:p>
            <a:r>
              <a:rPr lang="en-US" sz="2000" b="1" dirty="0">
                <a:latin typeface="ETH Light" pitchFamily="2" charset="0"/>
              </a:rPr>
              <a:t>References</a:t>
            </a:r>
            <a:r>
              <a:rPr lang="en-US" sz="2000" b="1" dirty="0" smtClean="0">
                <a:latin typeface="ETH Light" pitchFamily="2" charset="0"/>
              </a:rPr>
              <a:t>:</a:t>
            </a:r>
          </a:p>
          <a:p>
            <a:r>
              <a:rPr lang="en-US" sz="2000" dirty="0" smtClean="0">
                <a:latin typeface="ETH Light" pitchFamily="2" charset="0"/>
              </a:rPr>
              <a:t>[</a:t>
            </a:r>
            <a:r>
              <a:rPr lang="en-US" sz="2000" dirty="0">
                <a:latin typeface="ETH Light" pitchFamily="2" charset="0"/>
              </a:rPr>
              <a:t>1] </a:t>
            </a:r>
            <a:r>
              <a:rPr lang="en-US" sz="2000" dirty="0" err="1">
                <a:latin typeface="ETH Light" pitchFamily="2" charset="0"/>
              </a:rPr>
              <a:t>Buha</a:t>
            </a:r>
            <a:r>
              <a:rPr lang="en-US" sz="2000" dirty="0">
                <a:latin typeface="ETH Light" pitchFamily="2" charset="0"/>
              </a:rPr>
              <a:t> J, </a:t>
            </a:r>
            <a:r>
              <a:rPr lang="en-US" sz="2000" dirty="0" err="1">
                <a:latin typeface="ETH Light" pitchFamily="2" charset="0"/>
              </a:rPr>
              <a:t>Fissan</a:t>
            </a:r>
            <a:r>
              <a:rPr lang="en-US" sz="2000" dirty="0">
                <a:latin typeface="ETH Light" pitchFamily="2" charset="0"/>
              </a:rPr>
              <a:t> H, Wang J (2013). Filtration behavior of silver nanoparticle agglomerates and effects of the agglomerate model in data analysis. J </a:t>
            </a:r>
            <a:r>
              <a:rPr lang="en-US" sz="2000" dirty="0" err="1">
                <a:latin typeface="ETH Light" pitchFamily="2" charset="0"/>
              </a:rPr>
              <a:t>Nanopart</a:t>
            </a:r>
            <a:r>
              <a:rPr lang="en-US" sz="2000" dirty="0">
                <a:latin typeface="ETH Light" pitchFamily="2" charset="0"/>
              </a:rPr>
              <a:t> Res 15:1709. doi:10. </a:t>
            </a:r>
            <a:r>
              <a:rPr lang="en-US" sz="2000" dirty="0" smtClean="0">
                <a:latin typeface="ETH Light" pitchFamily="2" charset="0"/>
              </a:rPr>
              <a:t>1007/s11051-013-1709-zDhaniyala</a:t>
            </a:r>
            <a:r>
              <a:rPr lang="en-US" sz="2000" dirty="0">
                <a:latin typeface="ETH Light" pitchFamily="2" charset="0"/>
              </a:rPr>
              <a:t>, S., and Liu, B. Y. H. (1999). Investigations of Particle Penetration </a:t>
            </a:r>
            <a:r>
              <a:rPr lang="en-US" sz="2000" dirty="0" err="1">
                <a:latin typeface="ETH Light" pitchFamily="2" charset="0"/>
              </a:rPr>
              <a:t>inFibrous</a:t>
            </a:r>
            <a:r>
              <a:rPr lang="en-US" sz="2000" dirty="0">
                <a:latin typeface="ETH Light" pitchFamily="2" charset="0"/>
              </a:rPr>
              <a:t> Filters: Part II. Theoretical, Journal of the IEST42(2):</a:t>
            </a:r>
            <a:r>
              <a:rPr lang="en-US" sz="2000" dirty="0" smtClean="0">
                <a:latin typeface="ETH Light" pitchFamily="2" charset="0"/>
              </a:rPr>
              <a:t>40-46</a:t>
            </a:r>
            <a:r>
              <a:rPr lang="en-US" sz="2000" dirty="0">
                <a:latin typeface="ETH Light" pitchFamily="2" charset="0"/>
              </a:rPr>
              <a:t>.</a:t>
            </a:r>
          </a:p>
          <a:p>
            <a:r>
              <a:rPr lang="en-US" sz="2000" dirty="0" smtClean="0">
                <a:latin typeface="ETH Light" pitchFamily="2" charset="0"/>
              </a:rPr>
              <a:t>[2]</a:t>
            </a:r>
            <a:r>
              <a:rPr lang="en-US" sz="2000" b="1" dirty="0" smtClean="0">
                <a:latin typeface="ETH Light" pitchFamily="2" charset="0"/>
              </a:rPr>
              <a:t> </a:t>
            </a:r>
            <a:r>
              <a:rPr lang="en-US" sz="2000" dirty="0">
                <a:latin typeface="ETH Light" pitchFamily="2" charset="0"/>
              </a:rPr>
              <a:t>Kim, C.S., </a:t>
            </a:r>
            <a:r>
              <a:rPr lang="en-US" sz="2000" dirty="0" err="1">
                <a:latin typeface="ETH Light" pitchFamily="2" charset="0"/>
              </a:rPr>
              <a:t>Bao</a:t>
            </a:r>
            <a:r>
              <a:rPr lang="en-US" sz="2000" dirty="0">
                <a:latin typeface="ETH Light" pitchFamily="2" charset="0"/>
              </a:rPr>
              <a:t>, L. </a:t>
            </a:r>
            <a:r>
              <a:rPr lang="en-US" sz="2000" dirty="0" err="1">
                <a:latin typeface="ETH Light" pitchFamily="2" charset="0"/>
              </a:rPr>
              <a:t>Okuyama</a:t>
            </a:r>
            <a:r>
              <a:rPr lang="en-US" sz="2000" dirty="0">
                <a:latin typeface="ETH Light" pitchFamily="2" charset="0"/>
              </a:rPr>
              <a:t>, K., Shimada, M., </a:t>
            </a:r>
            <a:r>
              <a:rPr lang="en-US" sz="2000" dirty="0" err="1">
                <a:latin typeface="ETH Light" pitchFamily="2" charset="0"/>
              </a:rPr>
              <a:t>Niinuma</a:t>
            </a:r>
            <a:r>
              <a:rPr lang="en-US" sz="2000" dirty="0">
                <a:latin typeface="ETH Light" pitchFamily="2" charset="0"/>
              </a:rPr>
              <a:t>, H. (2006). Filtration efficiency of a fibrous filter for nanoparticles. Journal of Nanoparticle Research, 8 p. 215–221.</a:t>
            </a:r>
          </a:p>
          <a:p>
            <a:r>
              <a:rPr lang="en-US" sz="2000" dirty="0" smtClean="0">
                <a:latin typeface="ETH Light" pitchFamily="2" charset="0"/>
              </a:rPr>
              <a:t>[3] Kim </a:t>
            </a:r>
            <a:r>
              <a:rPr lang="en-US" sz="2000" dirty="0">
                <a:latin typeface="ETH Light" pitchFamily="2" charset="0"/>
              </a:rPr>
              <a:t>SC, Wang J, Emery M, Shin WG, Mulholland G, </a:t>
            </a:r>
            <a:r>
              <a:rPr lang="en-US" sz="2000" dirty="0" err="1">
                <a:latin typeface="ETH Light" pitchFamily="2" charset="0"/>
              </a:rPr>
              <a:t>Pui</a:t>
            </a:r>
            <a:r>
              <a:rPr lang="en-US" sz="2000" dirty="0">
                <a:latin typeface="ETH Light" pitchFamily="2" charset="0"/>
              </a:rPr>
              <a:t> DYH (2009). Structural property effect of </a:t>
            </a:r>
            <a:r>
              <a:rPr lang="en-US" sz="2000" dirty="0" err="1">
                <a:latin typeface="ETH Light" pitchFamily="2" charset="0"/>
              </a:rPr>
              <a:t>na-noparticle</a:t>
            </a:r>
            <a:r>
              <a:rPr lang="en-US" sz="2000" dirty="0">
                <a:latin typeface="ETH Light" pitchFamily="2" charset="0"/>
              </a:rPr>
              <a:t> agglomerate on particle penetration through fibrous filter. </a:t>
            </a:r>
            <a:r>
              <a:rPr lang="en-US" sz="2000" dirty="0" err="1">
                <a:latin typeface="ETH Light" pitchFamily="2" charset="0"/>
              </a:rPr>
              <a:t>AerosolSci</a:t>
            </a:r>
            <a:r>
              <a:rPr lang="en-US" sz="2000" dirty="0">
                <a:latin typeface="ETH Light" pitchFamily="2" charset="0"/>
              </a:rPr>
              <a:t> </a:t>
            </a:r>
            <a:r>
              <a:rPr lang="en-US" sz="2000" dirty="0" err="1">
                <a:latin typeface="ETH Light" pitchFamily="2" charset="0"/>
              </a:rPr>
              <a:t>Technol</a:t>
            </a:r>
            <a:r>
              <a:rPr lang="en-US" sz="2000" dirty="0">
                <a:latin typeface="ETH Light" pitchFamily="2" charset="0"/>
              </a:rPr>
              <a:t> 43:344–355. doi:10.1080/02786820802653763.</a:t>
            </a:r>
          </a:p>
          <a:p>
            <a:r>
              <a:rPr lang="en-US" sz="2000" dirty="0" smtClean="0">
                <a:latin typeface="ETH Light" pitchFamily="2" charset="0"/>
              </a:rPr>
              <a:t>[4] </a:t>
            </a:r>
            <a:r>
              <a:rPr lang="en-US" sz="2000" dirty="0">
                <a:latin typeface="ETH Light" pitchFamily="2" charset="0"/>
              </a:rPr>
              <a:t>Sachinidou, P., Bank, Y.K, Wang, J. (2017) An integrative model for the filtration efficiencies in realistic tests with consideration of the filtration velocity profile and challenging particle size distribution. Aerosol Science and Technology, 51:2, 178 – 187, DOI: 10.1080/02786826.2016.1254720</a:t>
            </a:r>
            <a:r>
              <a:rPr lang="en-US" sz="2000" dirty="0" smtClean="0">
                <a:latin typeface="ETH Light" pitchFamily="2" charset="0"/>
              </a:rPr>
              <a:t>.</a:t>
            </a:r>
          </a:p>
          <a:p>
            <a:r>
              <a:rPr lang="en-US" sz="2000" dirty="0" smtClean="0">
                <a:latin typeface="ETH Light" pitchFamily="2" charset="0"/>
              </a:rPr>
              <a:t>[5] Yang</a:t>
            </a:r>
            <a:r>
              <a:rPr lang="en-US" sz="2000" dirty="0">
                <a:latin typeface="ETH Light" pitchFamily="2" charset="0"/>
              </a:rPr>
              <a:t>, </a:t>
            </a:r>
            <a:r>
              <a:rPr lang="en-US" sz="2000" dirty="0" err="1">
                <a:latin typeface="ETH Light" pitchFamily="2" charset="0"/>
              </a:rPr>
              <a:t>Shinhao</a:t>
            </a:r>
            <a:r>
              <a:rPr lang="en-US" sz="2000" dirty="0">
                <a:latin typeface="ETH Light" pitchFamily="2" charset="0"/>
              </a:rPr>
              <a:t> &amp; Lee, Grace W.M. (2004). Filtration characteristics of a fibrous filter pretreated with anionic surfactants for monodisperse solid aerosols. J. Aerosol Science 36 (2005) 419–437.</a:t>
            </a:r>
          </a:p>
        </p:txBody>
      </p:sp>
      <p:sp>
        <p:nvSpPr>
          <p:cNvPr id="138" name="TextBox 137"/>
          <p:cNvSpPr txBox="1"/>
          <p:nvPr/>
        </p:nvSpPr>
        <p:spPr>
          <a:xfrm>
            <a:off x="15505983" y="8936007"/>
            <a:ext cx="12359404" cy="1692771"/>
          </a:xfrm>
          <a:prstGeom prst="rect">
            <a:avLst/>
          </a:prstGeom>
          <a:grpFill/>
        </p:spPr>
        <p:txBody>
          <a:bodyPr wrap="square">
            <a:spAutoFit/>
          </a:bodyPr>
          <a:lstStyle>
            <a:defPPr>
              <a:defRPr lang="en-US"/>
            </a:defPPr>
            <a:lvl1pPr marL="457200" indent="-457200" algn="just">
              <a:buFont typeface="Arial" panose="020B0604020202020204" pitchFamily="34" charset="0"/>
              <a:buChar char="•"/>
              <a:defRPr sz="3200" b="1">
                <a:latin typeface="ETH Light" pitchFamily="2" charset="0"/>
              </a:defRPr>
            </a:lvl1pPr>
          </a:lstStyle>
          <a:p>
            <a:pPr marL="0" indent="0">
              <a:buNone/>
            </a:pPr>
            <a:r>
              <a:rPr lang="en-US" sz="2600" dirty="0"/>
              <a:t>The averaged values of figure of merit (three different tested samples per filter) at different velocities and for the particle sizes of 45, 100, and 150 nm </a:t>
            </a:r>
            <a:r>
              <a:rPr lang="en-US" sz="2600" dirty="0" smtClean="0"/>
              <a:t>was calculated. </a:t>
            </a:r>
            <a:r>
              <a:rPr lang="en-US" sz="2600" dirty="0"/>
              <a:t>The comparison can be performed for the same filter media at the same velocity and particle size. </a:t>
            </a:r>
            <a:r>
              <a:rPr lang="en-US" sz="2600" dirty="0" smtClean="0"/>
              <a:t>NO </a:t>
            </a:r>
            <a:r>
              <a:rPr lang="en-US" sz="2600" dirty="0"/>
              <a:t>clear indication that the higher deviations among the experimental results were exclusively due to filter inhomogeneity.</a:t>
            </a:r>
          </a:p>
        </p:txBody>
      </p:sp>
      <p:sp>
        <p:nvSpPr>
          <p:cNvPr id="90" name="Text Box 224"/>
          <p:cNvSpPr txBox="1">
            <a:spLocks noChangeArrowheads="1"/>
          </p:cNvSpPr>
          <p:nvPr/>
        </p:nvSpPr>
        <p:spPr bwMode="auto">
          <a:xfrm>
            <a:off x="2109787" y="15460662"/>
            <a:ext cx="12111034" cy="369332"/>
          </a:xfrm>
          <a:prstGeom prst="rect">
            <a:avLst/>
          </a:prstGeom>
          <a:no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lvl1pPr defTabSz="4054475">
              <a:defRPr sz="2400">
                <a:solidFill>
                  <a:schemeClr val="tx1"/>
                </a:solidFill>
                <a:latin typeface="Times New Roman" pitchFamily="18"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marL="0" lvl="2" algn="ctr"/>
            <a:r>
              <a:rPr lang="en-US" b="1" dirty="0" smtClean="0"/>
              <a:t>Temperature </a:t>
            </a:r>
            <a:r>
              <a:rPr lang="en-US" b="1" dirty="0"/>
              <a:t>and relative </a:t>
            </a:r>
            <a:r>
              <a:rPr lang="en-US" b="1" dirty="0" smtClean="0"/>
              <a:t>humidity effect </a:t>
            </a:r>
            <a:r>
              <a:rPr lang="en-US" b="1" dirty="0"/>
              <a:t>on filtration efficiency </a:t>
            </a:r>
            <a:endParaRPr lang="de-CH" b="1" dirty="0"/>
          </a:p>
        </p:txBody>
      </p:sp>
      <p:sp>
        <p:nvSpPr>
          <p:cNvPr id="109" name="Text Box 224"/>
          <p:cNvSpPr txBox="1">
            <a:spLocks noChangeArrowheads="1"/>
          </p:cNvSpPr>
          <p:nvPr/>
        </p:nvSpPr>
        <p:spPr bwMode="auto">
          <a:xfrm>
            <a:off x="1733834" y="22547262"/>
            <a:ext cx="12649197" cy="369332"/>
          </a:xfrm>
          <a:prstGeom prst="rect">
            <a:avLst/>
          </a:prstGeom>
          <a:no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defPPr>
              <a:defRPr lang="en-US"/>
            </a:defPPr>
            <a:lvl1pPr defTabSz="4054475">
              <a:defRPr sz="2400">
                <a:solidFill>
                  <a:schemeClr val="tx1"/>
                </a:solidFill>
                <a:latin typeface="Times New Roman" pitchFamily="18" charset="0"/>
              </a:defRPr>
            </a:lvl1pPr>
            <a:lvl2pPr marL="1974850" defTabSz="4054475">
              <a:defRPr sz="2400">
                <a:solidFill>
                  <a:schemeClr val="tx1"/>
                </a:solidFill>
                <a:latin typeface="Times New Roman" pitchFamily="18" charset="0"/>
              </a:defRPr>
            </a:lvl2pPr>
            <a:lvl3pPr marL="0" lvl="2" algn="ctr" defTabSz="4054475">
              <a:defRPr sz="2400" b="1">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algn="ctr"/>
            <a:r>
              <a:rPr lang="en-US" b="1" dirty="0"/>
              <a:t>Concentration of the challenging aerosol effect on filtration efficiency </a:t>
            </a:r>
          </a:p>
        </p:txBody>
      </p:sp>
      <p:sp>
        <p:nvSpPr>
          <p:cNvPr id="112" name="Text Box 224"/>
          <p:cNvSpPr txBox="1">
            <a:spLocks noChangeArrowheads="1"/>
          </p:cNvSpPr>
          <p:nvPr/>
        </p:nvSpPr>
        <p:spPr bwMode="auto">
          <a:xfrm>
            <a:off x="15520987" y="8520420"/>
            <a:ext cx="12344400" cy="369332"/>
          </a:xfrm>
          <a:prstGeom prst="rect">
            <a:avLst/>
          </a:prstGeom>
          <a:grp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defPPr>
              <a:defRPr lang="en-US"/>
            </a:defPPr>
            <a:lvl1pPr algn="ctr" defTabSz="4054475">
              <a:defRPr sz="4000" b="1">
                <a:solidFill>
                  <a:schemeClr val="accent1"/>
                </a:solidFill>
                <a:latin typeface="ETH Light" pitchFamily="2"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lvl="2"/>
            <a:r>
              <a:rPr lang="en-US" b="1" dirty="0"/>
              <a:t>Figure of merit of the tested </a:t>
            </a:r>
            <a:r>
              <a:rPr lang="en-US" b="1" dirty="0" smtClean="0"/>
              <a:t>filters /Filter inhomogeneity</a:t>
            </a:r>
            <a:endParaRPr lang="de-CH" b="1" dirty="0"/>
          </a:p>
        </p:txBody>
      </p:sp>
      <p:sp>
        <p:nvSpPr>
          <p:cNvPr id="129" name="Text Box 224"/>
          <p:cNvSpPr txBox="1">
            <a:spLocks noChangeArrowheads="1"/>
          </p:cNvSpPr>
          <p:nvPr/>
        </p:nvSpPr>
        <p:spPr bwMode="auto">
          <a:xfrm>
            <a:off x="2109787" y="8526462"/>
            <a:ext cx="12344400" cy="369332"/>
          </a:xfrm>
          <a:prstGeom prst="rect">
            <a:avLst/>
          </a:prstGeom>
          <a:grp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defPPr>
              <a:defRPr lang="en-US"/>
            </a:defPPr>
            <a:lvl1pPr algn="ctr" defTabSz="4054475">
              <a:defRPr sz="4000" b="1">
                <a:solidFill>
                  <a:schemeClr val="accent1"/>
                </a:solidFill>
                <a:latin typeface="ETH Light" pitchFamily="2"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marL="0" lvl="1" algn="ctr"/>
            <a:r>
              <a:rPr lang="en-US" b="1" dirty="0"/>
              <a:t>Particle density effect on filtration efficiency</a:t>
            </a:r>
            <a:endParaRPr lang="de-CH" b="1" dirty="0"/>
          </a:p>
        </p:txBody>
      </p:sp>
      <p:graphicFrame>
        <p:nvGraphicFramePr>
          <p:cNvPr id="27" name="Table 26"/>
          <p:cNvGraphicFramePr>
            <a:graphicFrameLocks noGrp="1"/>
          </p:cNvGraphicFramePr>
          <p:nvPr>
            <p:extLst>
              <p:ext uri="{D42A27DB-BD31-4B8C-83A1-F6EECF244321}">
                <p14:modId xmlns:p14="http://schemas.microsoft.com/office/powerpoint/2010/main" val="1805320577"/>
              </p:ext>
            </p:extLst>
          </p:nvPr>
        </p:nvGraphicFramePr>
        <p:xfrm>
          <a:off x="17311432" y="10619797"/>
          <a:ext cx="8763509" cy="8915400"/>
        </p:xfrm>
        <a:graphic>
          <a:graphicData uri="http://schemas.openxmlformats.org/drawingml/2006/table">
            <a:tbl>
              <a:tblPr firstRow="1" firstCol="1" bandRow="1"/>
              <a:tblGrid>
                <a:gridCol w="554355"/>
                <a:gridCol w="1193800"/>
                <a:gridCol w="469900"/>
                <a:gridCol w="986473"/>
                <a:gridCol w="1016000"/>
                <a:gridCol w="541846"/>
                <a:gridCol w="571500"/>
                <a:gridCol w="749935"/>
                <a:gridCol w="469900"/>
                <a:gridCol w="1016000"/>
                <a:gridCol w="596900"/>
                <a:gridCol w="596900"/>
              </a:tblGrid>
              <a:tr h="190500">
                <a:tc gridSpan="7">
                  <a:txBody>
                    <a:bodyPr/>
                    <a:lstStyle/>
                    <a:p>
                      <a:pPr algn="ctr">
                        <a:lnSpc>
                          <a:spcPct val="130000"/>
                        </a:lnSpc>
                        <a:spcBef>
                          <a:spcPts val="300"/>
                        </a:spcBef>
                        <a:spcAft>
                          <a:spcPts val="0"/>
                        </a:spcAft>
                      </a:pPr>
                      <a:r>
                        <a:rPr lang="en-US" sz="1800" dirty="0">
                          <a:solidFill>
                            <a:srgbClr val="000000"/>
                          </a:solidFill>
                          <a:effectLst/>
                          <a:latin typeface="Arial" panose="020B0604020202020204" pitchFamily="34" charset="0"/>
                          <a:ea typeface="Times New Roman"/>
                          <a:cs typeface="Arial" panose="020B0604020202020204" pitchFamily="34" charset="0"/>
                        </a:rPr>
                        <a:t>5 cm/s</a:t>
                      </a:r>
                      <a:endParaRPr lang="de-CH" sz="1800" dirty="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gridSpan="3">
                  <a:txBody>
                    <a:bodyPr/>
                    <a:lstStyle/>
                    <a:p>
                      <a:pPr algn="ct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10 cm/s</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hMerge="1">
                  <a:txBody>
                    <a:bodyPr/>
                    <a:lstStyle/>
                    <a:p>
                      <a:endParaRPr lang="de-CH"/>
                    </a:p>
                  </a:txBody>
                  <a:tcPr/>
                </a:tc>
                <a:tc gridSpan="2">
                  <a:txBody>
                    <a:bodyPr/>
                    <a:lstStyle/>
                    <a:p>
                      <a:pPr algn="ct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2 cm/s</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r>
              <a:tr h="190500">
                <a:tc gridSpan="12">
                  <a:txBody>
                    <a:bodyPr/>
                    <a:lstStyle/>
                    <a:p>
                      <a:pPr algn="ct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45 nm</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r>
              <a:tr h="190500">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 </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wire mesh</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F9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F7 PET </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F7 glass</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E11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H13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wire mesh</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F9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F7 glass</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E11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H13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A</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0.4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3.9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6.2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6.6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3.8</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en-US" sz="1800">
                          <a:solidFill>
                            <a:srgbClr val="000000"/>
                          </a:solidFill>
                          <a:effectLst/>
                          <a:latin typeface="Arial" panose="020B0604020202020204" pitchFamily="34" charset="0"/>
                          <a:ea typeface="Times New Roman"/>
                          <a:cs typeface="Arial" panose="020B0604020202020204" pitchFamily="34" charset="0"/>
                        </a:rPr>
                        <a:t>2.</a:t>
                      </a:r>
                      <a:r>
                        <a:rPr lang="de-CH" sz="1800">
                          <a:solidFill>
                            <a:srgbClr val="000000"/>
                          </a:solidFill>
                          <a:effectLst/>
                          <a:latin typeface="Arial" panose="020B0604020202020204" pitchFamily="34" charset="0"/>
                          <a:ea typeface="Times New Roman"/>
                          <a:cs typeface="Arial" panose="020B0604020202020204" pitchFamily="34" charset="0"/>
                        </a:rPr>
                        <a:t>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0.14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11.8</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9.5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E</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6.6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0.07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9.3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7.5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C</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4.8</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9.9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4.8</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0.12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15.9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10.9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D</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5.4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7.7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0.10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16.5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B</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5.2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9.5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0.15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dirty="0">
                          <a:solidFill>
                            <a:srgbClr val="000000"/>
                          </a:solidFill>
                          <a:effectLst/>
                          <a:latin typeface="Arial" panose="020B0604020202020204" pitchFamily="34" charset="0"/>
                          <a:ea typeface="Times New Roman"/>
                          <a:cs typeface="Arial" panose="020B0604020202020204" pitchFamily="34" charset="0"/>
                        </a:rPr>
                        <a:t>1.8</a:t>
                      </a:r>
                      <a:endParaRPr lang="de-CH" sz="1800" dirty="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dirty="0">
                          <a:solidFill>
                            <a:srgbClr val="000000"/>
                          </a:solidFill>
                          <a:effectLst/>
                          <a:latin typeface="Arial" panose="020B0604020202020204" pitchFamily="34" charset="0"/>
                          <a:ea typeface="Times New Roman"/>
                          <a:cs typeface="Arial" panose="020B0604020202020204" pitchFamily="34" charset="0"/>
                        </a:rPr>
                        <a:t>16.0</a:t>
                      </a:r>
                      <a:endParaRPr lang="de-CH" sz="1800" dirty="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10.8</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gridSpan="12">
                  <a:txBody>
                    <a:bodyPr/>
                    <a:lstStyle/>
                    <a:p>
                      <a:pPr algn="ct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100 nm</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 </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wire mesh</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F9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F7 PET </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F7 glass</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E11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H13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wire mesh</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F9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F7 glass</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E11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H13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A</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5.3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0.07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9.0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7.2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E</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0.05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6.3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C</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0.05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12.6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D</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6.6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3.8</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2.8</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0.04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B</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0.07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gridSpan="12">
                  <a:txBody>
                    <a:bodyPr/>
                    <a:lstStyle/>
                    <a:p>
                      <a:pPr algn="ct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150nm</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 </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wire mesh</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F9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F7 PET </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F7 glass</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E11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H13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wire mesh</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F9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F7 glass</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E11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H13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A</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5.6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0.05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6.7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E</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3.8</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0.03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6.5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C</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0.05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12.8</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D</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6.2</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3.3</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0.04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B</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0.1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2.7</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8.9</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dirty="0">
                          <a:solidFill>
                            <a:srgbClr val="000000"/>
                          </a:solidFill>
                          <a:effectLst/>
                          <a:latin typeface="Arial" panose="020B0604020202020204" pitchFamily="34" charset="0"/>
                          <a:ea typeface="Times New Roman"/>
                          <a:cs typeface="Arial" panose="020B0604020202020204" pitchFamily="34" charset="0"/>
                        </a:rPr>
                        <a:t>3.4</a:t>
                      </a:r>
                      <a:endParaRPr lang="de-CH" sz="1800" dirty="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4.1</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2.5</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dirty="0">
                          <a:solidFill>
                            <a:srgbClr val="000000"/>
                          </a:solidFill>
                          <a:effectLst/>
                          <a:latin typeface="Arial" panose="020B0604020202020204" pitchFamily="34" charset="0"/>
                          <a:ea typeface="Times New Roman"/>
                          <a:cs typeface="Arial" panose="020B0604020202020204" pitchFamily="34" charset="0"/>
                        </a:rPr>
                        <a:t>0.05</a:t>
                      </a:r>
                      <a:endParaRPr lang="de-CH" sz="1800" dirty="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1.0</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1.4</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a:solidFill>
                            <a:srgbClr val="000000"/>
                          </a:solidFill>
                          <a:effectLst/>
                          <a:latin typeface="Arial" panose="020B0604020202020204" pitchFamily="34" charset="0"/>
                          <a:ea typeface="Times New Roman"/>
                          <a:cs typeface="Arial" panose="020B0604020202020204" pitchFamily="34" charset="0"/>
                        </a:rPr>
                        <a:t>11.6</a:t>
                      </a:r>
                      <a:endParaRPr lang="de-CH" sz="180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0"/>
                        </a:spcAft>
                      </a:pPr>
                      <a:r>
                        <a:rPr lang="de-CH" sz="1800" dirty="0">
                          <a:solidFill>
                            <a:srgbClr val="000000"/>
                          </a:solidFill>
                          <a:effectLst/>
                          <a:latin typeface="Arial" panose="020B0604020202020204" pitchFamily="34" charset="0"/>
                          <a:ea typeface="Times New Roman"/>
                          <a:cs typeface="Arial" panose="020B0604020202020204" pitchFamily="34" charset="0"/>
                        </a:rPr>
                        <a:t>7.5</a:t>
                      </a:r>
                      <a:endParaRPr lang="de-CH" sz="1800" dirty="0">
                        <a:effectLst/>
                        <a:latin typeface="Arial" panose="020B0604020202020204" pitchFamily="34" charset="0"/>
                        <a:ea typeface="Times New Roman"/>
                        <a:cs typeface="Arial" panose="020B0604020202020204" pitchFamily="34"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1" name="TextBox 130"/>
          <p:cNvSpPr txBox="1"/>
          <p:nvPr/>
        </p:nvSpPr>
        <p:spPr>
          <a:xfrm>
            <a:off x="2109787" y="9059862"/>
            <a:ext cx="12359404" cy="2492990"/>
          </a:xfrm>
          <a:prstGeom prst="rect">
            <a:avLst/>
          </a:prstGeom>
          <a:grpFill/>
        </p:spPr>
        <p:txBody>
          <a:bodyPr wrap="square">
            <a:spAutoFit/>
          </a:bodyPr>
          <a:lstStyle>
            <a:defPPr>
              <a:defRPr lang="en-US"/>
            </a:defPPr>
            <a:lvl1pPr marL="457200" indent="-457200" algn="just">
              <a:buFont typeface="Arial" panose="020B0604020202020204" pitchFamily="34" charset="0"/>
              <a:buChar char="•"/>
              <a:defRPr sz="3200" b="1">
                <a:latin typeface="ETH Light" pitchFamily="2" charset="0"/>
              </a:defRPr>
            </a:lvl1pPr>
          </a:lstStyle>
          <a:p>
            <a:r>
              <a:rPr lang="en-US" sz="2600" dirty="0"/>
              <a:t>The particle density plays a role in determining the inertia of the particles and therefore the impaction and gravitational settling mechanisms. The effects are not substantial for </a:t>
            </a:r>
            <a:r>
              <a:rPr lang="en-US" sz="2600" dirty="0" smtClean="0"/>
              <a:t>nanoparticles. Laboratories </a:t>
            </a:r>
            <a:r>
              <a:rPr lang="en-US" sz="2600" dirty="0"/>
              <a:t>A, B and C carried out experiments for both DEHS (0.9 g/cm3) and silver particles (10.49 g/cm3) in the size range of 20–30 nm and the filtration efficiencies were </a:t>
            </a:r>
            <a:r>
              <a:rPr lang="en-US" sz="2600" dirty="0" smtClean="0"/>
              <a:t>compared. </a:t>
            </a:r>
            <a:endParaRPr lang="en-US" sz="2600" dirty="0"/>
          </a:p>
          <a:p>
            <a:r>
              <a:rPr lang="en-US" sz="2600" dirty="0" smtClean="0"/>
              <a:t>DEHS </a:t>
            </a:r>
            <a:r>
              <a:rPr lang="en-US" sz="2600" dirty="0"/>
              <a:t>and </a:t>
            </a:r>
            <a:r>
              <a:rPr lang="en-US" sz="2600" dirty="0" smtClean="0"/>
              <a:t>silver </a:t>
            </a:r>
            <a:r>
              <a:rPr lang="en-US" sz="2600" dirty="0"/>
              <a:t>particles of the same electrical mobility size had almost the same filtration efficiencies (with the differences below </a:t>
            </a:r>
            <a:r>
              <a:rPr lang="en-US" sz="2600" dirty="0" smtClean="0"/>
              <a:t>3-&gt;particle </a:t>
            </a:r>
            <a:r>
              <a:rPr lang="en-US" sz="2600" dirty="0"/>
              <a:t>density did not notably affect the filtration efficiency in the size range well below 100 nm.</a:t>
            </a:r>
          </a:p>
        </p:txBody>
      </p:sp>
      <p:pic>
        <p:nvPicPr>
          <p:cNvPr id="132" name="Picture 131"/>
          <p:cNvPicPr/>
          <p:nvPr/>
        </p:nvPicPr>
        <p:blipFill rotWithShape="1">
          <a:blip r:embed="rId7" cstate="print">
            <a:extLst>
              <a:ext uri="{28A0092B-C50C-407E-A947-70E740481C1C}">
                <a14:useLocalDpi xmlns:a14="http://schemas.microsoft.com/office/drawing/2010/main" val="0"/>
              </a:ext>
            </a:extLst>
          </a:blip>
          <a:srcRect l="8953" t="7800" r="13030" b="4457"/>
          <a:stretch/>
        </p:blipFill>
        <p:spPr bwMode="auto">
          <a:xfrm>
            <a:off x="3024187" y="11745272"/>
            <a:ext cx="4038600" cy="3505200"/>
          </a:xfrm>
          <a:prstGeom prst="rect">
            <a:avLst/>
          </a:prstGeom>
          <a:noFill/>
          <a:ln>
            <a:noFill/>
          </a:ln>
          <a:effectLst/>
          <a:extLst>
            <a:ext uri="{53640926-AAD7-44D8-BBD7-CCE9431645EC}">
              <a14:shadowObscured xmlns:a14="http://schemas.microsoft.com/office/drawing/2010/main"/>
            </a:ext>
          </a:extLst>
        </p:spPr>
      </p:pic>
      <p:pic>
        <p:nvPicPr>
          <p:cNvPr id="133" name="Picture 132"/>
          <p:cNvPicPr/>
          <p:nvPr/>
        </p:nvPicPr>
        <p:blipFill rotWithShape="1">
          <a:blip r:embed="rId8" cstate="print">
            <a:extLst>
              <a:ext uri="{28A0092B-C50C-407E-A947-70E740481C1C}">
                <a14:useLocalDpi xmlns:a14="http://schemas.microsoft.com/office/drawing/2010/main" val="0"/>
              </a:ext>
            </a:extLst>
          </a:blip>
          <a:srcRect l="7792" t="10561" r="9167"/>
          <a:stretch/>
        </p:blipFill>
        <p:spPr bwMode="auto">
          <a:xfrm>
            <a:off x="9259702" y="11955375"/>
            <a:ext cx="3677004" cy="3352887"/>
          </a:xfrm>
          <a:prstGeom prst="rect">
            <a:avLst/>
          </a:prstGeom>
          <a:noFill/>
          <a:ln>
            <a:noFill/>
          </a:ln>
          <a:effectLst/>
          <a:extLst>
            <a:ext uri="{53640926-AAD7-44D8-BBD7-CCE9431645EC}">
              <a14:shadowObscured xmlns:a14="http://schemas.microsoft.com/office/drawing/2010/main"/>
            </a:ext>
          </a:extLst>
        </p:spPr>
      </p:pic>
      <p:sp>
        <p:nvSpPr>
          <p:cNvPr id="29" name="Rectangle 28"/>
          <p:cNvSpPr/>
          <p:nvPr/>
        </p:nvSpPr>
        <p:spPr>
          <a:xfrm>
            <a:off x="3700462" y="12639968"/>
            <a:ext cx="762000" cy="2057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8" name="TextBox 27"/>
          <p:cNvSpPr txBox="1"/>
          <p:nvPr/>
        </p:nvSpPr>
        <p:spPr>
          <a:xfrm>
            <a:off x="3623240" y="12606690"/>
            <a:ext cx="838200" cy="2062103"/>
          </a:xfrm>
          <a:prstGeom prst="rect">
            <a:avLst/>
          </a:prstGeom>
          <a:noFill/>
          <a:ln>
            <a:noFill/>
          </a:ln>
        </p:spPr>
        <p:txBody>
          <a:bodyPr wrap="square" rtlCol="0">
            <a:spAutoFit/>
          </a:bodyPr>
          <a:lstStyle/>
          <a:p>
            <a:r>
              <a:rPr lang="de-CH" sz="800" dirty="0" smtClean="0">
                <a:latin typeface="Arial" panose="020B0604020202020204" pitchFamily="34" charset="0"/>
                <a:cs typeface="Arial" panose="020B0604020202020204" pitchFamily="34" charset="0"/>
              </a:rPr>
              <a:t>A S1 </a:t>
            </a:r>
            <a:r>
              <a:rPr lang="de-CH" sz="800" dirty="0" err="1" smtClean="0">
                <a:latin typeface="Arial" panose="020B0604020202020204" pitchFamily="34" charset="0"/>
                <a:cs typeface="Arial" panose="020B0604020202020204" pitchFamily="34" charset="0"/>
              </a:rPr>
              <a:t>Silver</a:t>
            </a:r>
            <a:endParaRPr lang="de-CH" sz="800" dirty="0" smtClean="0">
              <a:latin typeface="Arial" panose="020B0604020202020204" pitchFamily="34" charset="0"/>
              <a:cs typeface="Arial" panose="020B0604020202020204" pitchFamily="34" charset="0"/>
            </a:endParaRPr>
          </a:p>
          <a:p>
            <a:r>
              <a:rPr lang="de-CH" sz="800" dirty="0">
                <a:latin typeface="Arial" panose="020B0604020202020204" pitchFamily="34" charset="0"/>
                <a:cs typeface="Arial" panose="020B0604020202020204" pitchFamily="34" charset="0"/>
              </a:rPr>
              <a:t>A </a:t>
            </a:r>
            <a:r>
              <a:rPr lang="de-CH" sz="800" dirty="0" smtClean="0">
                <a:latin typeface="Arial" panose="020B0604020202020204" pitchFamily="34" charset="0"/>
                <a:cs typeface="Arial" panose="020B0604020202020204" pitchFamily="34" charset="0"/>
              </a:rPr>
              <a:t>S2 </a:t>
            </a:r>
            <a:r>
              <a:rPr lang="de-CH" sz="800" dirty="0" err="1">
                <a:latin typeface="Arial" panose="020B0604020202020204" pitchFamily="34" charset="0"/>
                <a:cs typeface="Arial" panose="020B0604020202020204" pitchFamily="34" charset="0"/>
              </a:rPr>
              <a:t>Silver</a:t>
            </a:r>
            <a:endParaRPr lang="de-CH" sz="800" dirty="0">
              <a:latin typeface="Arial" panose="020B0604020202020204" pitchFamily="34" charset="0"/>
              <a:cs typeface="Arial" panose="020B0604020202020204" pitchFamily="34" charset="0"/>
            </a:endParaRPr>
          </a:p>
          <a:p>
            <a:r>
              <a:rPr lang="de-CH" sz="800" dirty="0">
                <a:latin typeface="Arial" panose="020B0604020202020204" pitchFamily="34" charset="0"/>
                <a:cs typeface="Arial" panose="020B0604020202020204" pitchFamily="34" charset="0"/>
              </a:rPr>
              <a:t>A </a:t>
            </a:r>
            <a:r>
              <a:rPr lang="de-CH" sz="800" dirty="0" smtClean="0">
                <a:latin typeface="Arial" panose="020B0604020202020204" pitchFamily="34" charset="0"/>
                <a:cs typeface="Arial" panose="020B0604020202020204" pitchFamily="34" charset="0"/>
              </a:rPr>
              <a:t>S3 </a:t>
            </a:r>
            <a:r>
              <a:rPr lang="de-CH" sz="800" dirty="0" err="1" smtClean="0">
                <a:latin typeface="Arial" panose="020B0604020202020204" pitchFamily="34" charset="0"/>
                <a:cs typeface="Arial" panose="020B0604020202020204" pitchFamily="34" charset="0"/>
              </a:rPr>
              <a:t>Silver</a:t>
            </a:r>
            <a:endParaRPr lang="de-CH" sz="800" dirty="0" smtClean="0">
              <a:latin typeface="Arial" panose="020B0604020202020204" pitchFamily="34" charset="0"/>
              <a:cs typeface="Arial" panose="020B0604020202020204" pitchFamily="34" charset="0"/>
            </a:endParaRPr>
          </a:p>
          <a:p>
            <a:r>
              <a:rPr lang="de-CH" sz="800" dirty="0" smtClean="0">
                <a:latin typeface="Arial" panose="020B0604020202020204" pitchFamily="34" charset="0"/>
                <a:cs typeface="Arial" panose="020B0604020202020204" pitchFamily="34" charset="0"/>
              </a:rPr>
              <a:t>C </a:t>
            </a:r>
            <a:r>
              <a:rPr lang="de-CH" sz="800" dirty="0">
                <a:latin typeface="Arial" panose="020B0604020202020204" pitchFamily="34" charset="0"/>
                <a:cs typeface="Arial" panose="020B0604020202020204" pitchFamily="34" charset="0"/>
              </a:rPr>
              <a:t>S1 </a:t>
            </a:r>
            <a:r>
              <a:rPr lang="de-CH" sz="800" dirty="0" err="1">
                <a:latin typeface="Arial" panose="020B0604020202020204" pitchFamily="34" charset="0"/>
                <a:cs typeface="Arial" panose="020B0604020202020204" pitchFamily="34" charset="0"/>
              </a:rPr>
              <a:t>Silver</a:t>
            </a:r>
            <a:endParaRPr lang="de-CH" sz="800" dirty="0">
              <a:latin typeface="Arial" panose="020B0604020202020204" pitchFamily="34" charset="0"/>
              <a:cs typeface="Arial" panose="020B0604020202020204" pitchFamily="34" charset="0"/>
            </a:endParaRPr>
          </a:p>
          <a:p>
            <a:r>
              <a:rPr lang="de-CH" sz="800" dirty="0" smtClean="0">
                <a:latin typeface="Arial" panose="020B0604020202020204" pitchFamily="34" charset="0"/>
                <a:cs typeface="Arial" panose="020B0604020202020204" pitchFamily="34" charset="0"/>
              </a:rPr>
              <a:t>C </a:t>
            </a:r>
            <a:r>
              <a:rPr lang="de-CH" sz="800" dirty="0">
                <a:latin typeface="Arial" panose="020B0604020202020204" pitchFamily="34" charset="0"/>
                <a:cs typeface="Arial" panose="020B0604020202020204" pitchFamily="34" charset="0"/>
              </a:rPr>
              <a:t>S2 </a:t>
            </a:r>
            <a:r>
              <a:rPr lang="de-CH" sz="800" dirty="0" err="1">
                <a:latin typeface="Arial" panose="020B0604020202020204" pitchFamily="34" charset="0"/>
                <a:cs typeface="Arial" panose="020B0604020202020204" pitchFamily="34" charset="0"/>
              </a:rPr>
              <a:t>Silver</a:t>
            </a:r>
            <a:endParaRPr lang="de-CH" sz="800" dirty="0">
              <a:latin typeface="Arial" panose="020B0604020202020204" pitchFamily="34" charset="0"/>
              <a:cs typeface="Arial" panose="020B0604020202020204" pitchFamily="34" charset="0"/>
            </a:endParaRPr>
          </a:p>
          <a:p>
            <a:r>
              <a:rPr lang="de-CH" sz="800" dirty="0" smtClean="0">
                <a:latin typeface="Arial" panose="020B0604020202020204" pitchFamily="34" charset="0"/>
                <a:cs typeface="Arial" panose="020B0604020202020204" pitchFamily="34" charset="0"/>
              </a:rPr>
              <a:t>C </a:t>
            </a:r>
            <a:r>
              <a:rPr lang="de-CH" sz="800" dirty="0">
                <a:latin typeface="Arial" panose="020B0604020202020204" pitchFamily="34" charset="0"/>
                <a:cs typeface="Arial" panose="020B0604020202020204" pitchFamily="34" charset="0"/>
              </a:rPr>
              <a:t>S3 </a:t>
            </a:r>
            <a:r>
              <a:rPr lang="de-CH" sz="800" dirty="0" err="1">
                <a:latin typeface="Arial" panose="020B0604020202020204" pitchFamily="34" charset="0"/>
                <a:cs typeface="Arial" panose="020B0604020202020204" pitchFamily="34" charset="0"/>
              </a:rPr>
              <a:t>Silver</a:t>
            </a:r>
            <a:endParaRPr lang="de-CH" sz="800" dirty="0">
              <a:latin typeface="Arial" panose="020B0604020202020204" pitchFamily="34" charset="0"/>
              <a:cs typeface="Arial" panose="020B0604020202020204" pitchFamily="34" charset="0"/>
            </a:endParaRPr>
          </a:p>
          <a:p>
            <a:r>
              <a:rPr lang="de-CH" sz="800" dirty="0" smtClean="0">
                <a:latin typeface="Arial" panose="020B0604020202020204" pitchFamily="34" charset="0"/>
                <a:cs typeface="Arial" panose="020B0604020202020204" pitchFamily="34" charset="0"/>
              </a:rPr>
              <a:t>B </a:t>
            </a:r>
            <a:r>
              <a:rPr lang="de-CH" sz="800" dirty="0">
                <a:latin typeface="Arial" panose="020B0604020202020204" pitchFamily="34" charset="0"/>
                <a:cs typeface="Arial" panose="020B0604020202020204" pitchFamily="34" charset="0"/>
              </a:rPr>
              <a:t>S1 </a:t>
            </a:r>
            <a:r>
              <a:rPr lang="de-CH" sz="800" dirty="0" err="1">
                <a:latin typeface="Arial" panose="020B0604020202020204" pitchFamily="34" charset="0"/>
                <a:cs typeface="Arial" panose="020B0604020202020204" pitchFamily="34" charset="0"/>
              </a:rPr>
              <a:t>Silver</a:t>
            </a:r>
            <a:endParaRPr lang="de-CH" sz="800" dirty="0">
              <a:latin typeface="Arial" panose="020B0604020202020204" pitchFamily="34" charset="0"/>
              <a:cs typeface="Arial" panose="020B0604020202020204" pitchFamily="34" charset="0"/>
            </a:endParaRPr>
          </a:p>
          <a:p>
            <a:r>
              <a:rPr lang="de-CH" sz="800" dirty="0" smtClean="0">
                <a:latin typeface="Arial" panose="020B0604020202020204" pitchFamily="34" charset="0"/>
                <a:cs typeface="Arial" panose="020B0604020202020204" pitchFamily="34" charset="0"/>
              </a:rPr>
              <a:t>B </a:t>
            </a:r>
            <a:r>
              <a:rPr lang="de-CH" sz="800" dirty="0">
                <a:latin typeface="Arial" panose="020B0604020202020204" pitchFamily="34" charset="0"/>
                <a:cs typeface="Arial" panose="020B0604020202020204" pitchFamily="34" charset="0"/>
              </a:rPr>
              <a:t>S2 </a:t>
            </a:r>
            <a:r>
              <a:rPr lang="de-CH" sz="800" dirty="0" err="1">
                <a:latin typeface="Arial" panose="020B0604020202020204" pitchFamily="34" charset="0"/>
                <a:cs typeface="Arial" panose="020B0604020202020204" pitchFamily="34" charset="0"/>
              </a:rPr>
              <a:t>Silver</a:t>
            </a:r>
            <a:endParaRPr lang="de-CH" sz="800" dirty="0">
              <a:latin typeface="Arial" panose="020B0604020202020204" pitchFamily="34" charset="0"/>
              <a:cs typeface="Arial" panose="020B0604020202020204" pitchFamily="34" charset="0"/>
            </a:endParaRPr>
          </a:p>
          <a:p>
            <a:r>
              <a:rPr lang="de-CH" sz="800" dirty="0">
                <a:latin typeface="Arial" panose="020B0604020202020204" pitchFamily="34" charset="0"/>
                <a:cs typeface="Arial" panose="020B0604020202020204" pitchFamily="34" charset="0"/>
              </a:rPr>
              <a:t>A S1 </a:t>
            </a:r>
            <a:r>
              <a:rPr lang="de-CH" sz="800" dirty="0" smtClean="0">
                <a:latin typeface="Arial" panose="020B0604020202020204" pitchFamily="34" charset="0"/>
                <a:cs typeface="Arial" panose="020B0604020202020204" pitchFamily="34" charset="0"/>
              </a:rPr>
              <a:t>DEHS</a:t>
            </a:r>
            <a:endParaRPr lang="de-CH" sz="800" dirty="0">
              <a:latin typeface="Arial" panose="020B0604020202020204" pitchFamily="34" charset="0"/>
              <a:cs typeface="Arial" panose="020B0604020202020204" pitchFamily="34" charset="0"/>
            </a:endParaRPr>
          </a:p>
          <a:p>
            <a:r>
              <a:rPr lang="de-CH" sz="800" dirty="0">
                <a:latin typeface="Arial" panose="020B0604020202020204" pitchFamily="34" charset="0"/>
                <a:cs typeface="Arial" panose="020B0604020202020204" pitchFamily="34" charset="0"/>
              </a:rPr>
              <a:t>A S2 </a:t>
            </a:r>
            <a:r>
              <a:rPr lang="de-CH" sz="800" dirty="0" smtClean="0">
                <a:latin typeface="Arial" panose="020B0604020202020204" pitchFamily="34" charset="0"/>
                <a:cs typeface="Arial" panose="020B0604020202020204" pitchFamily="34" charset="0"/>
              </a:rPr>
              <a:t>DEHS</a:t>
            </a:r>
            <a:endParaRPr lang="de-CH" sz="800" dirty="0">
              <a:latin typeface="Arial" panose="020B0604020202020204" pitchFamily="34" charset="0"/>
              <a:cs typeface="Arial" panose="020B0604020202020204" pitchFamily="34" charset="0"/>
            </a:endParaRPr>
          </a:p>
          <a:p>
            <a:r>
              <a:rPr lang="de-CH" sz="800" dirty="0">
                <a:latin typeface="Arial" panose="020B0604020202020204" pitchFamily="34" charset="0"/>
                <a:cs typeface="Arial" panose="020B0604020202020204" pitchFamily="34" charset="0"/>
              </a:rPr>
              <a:t>A S3 </a:t>
            </a:r>
            <a:r>
              <a:rPr lang="de-CH" sz="800" dirty="0" smtClean="0">
                <a:latin typeface="Arial" panose="020B0604020202020204" pitchFamily="34" charset="0"/>
                <a:cs typeface="Arial" panose="020B0604020202020204" pitchFamily="34" charset="0"/>
              </a:rPr>
              <a:t>DEHS</a:t>
            </a:r>
            <a:endParaRPr lang="de-CH" sz="800" dirty="0">
              <a:latin typeface="Arial" panose="020B0604020202020204" pitchFamily="34" charset="0"/>
              <a:cs typeface="Arial" panose="020B0604020202020204" pitchFamily="34" charset="0"/>
            </a:endParaRPr>
          </a:p>
          <a:p>
            <a:r>
              <a:rPr lang="de-CH" sz="800" dirty="0">
                <a:latin typeface="Arial" panose="020B0604020202020204" pitchFamily="34" charset="0"/>
                <a:cs typeface="Arial" panose="020B0604020202020204" pitchFamily="34" charset="0"/>
              </a:rPr>
              <a:t>C S1 </a:t>
            </a:r>
            <a:r>
              <a:rPr lang="de-CH" sz="800" dirty="0" smtClean="0">
                <a:latin typeface="Arial" panose="020B0604020202020204" pitchFamily="34" charset="0"/>
                <a:cs typeface="Arial" panose="020B0604020202020204" pitchFamily="34" charset="0"/>
              </a:rPr>
              <a:t>DEHS</a:t>
            </a:r>
            <a:endParaRPr lang="de-CH" sz="800" dirty="0">
              <a:latin typeface="Arial" panose="020B0604020202020204" pitchFamily="34" charset="0"/>
              <a:cs typeface="Arial" panose="020B0604020202020204" pitchFamily="34" charset="0"/>
            </a:endParaRPr>
          </a:p>
          <a:p>
            <a:r>
              <a:rPr lang="de-CH" sz="800" dirty="0">
                <a:latin typeface="Arial" panose="020B0604020202020204" pitchFamily="34" charset="0"/>
                <a:cs typeface="Arial" panose="020B0604020202020204" pitchFamily="34" charset="0"/>
              </a:rPr>
              <a:t>C S2 </a:t>
            </a:r>
            <a:r>
              <a:rPr lang="de-CH" sz="800" dirty="0" smtClean="0">
                <a:latin typeface="Arial" panose="020B0604020202020204" pitchFamily="34" charset="0"/>
                <a:cs typeface="Arial" panose="020B0604020202020204" pitchFamily="34" charset="0"/>
              </a:rPr>
              <a:t>DEHS</a:t>
            </a:r>
            <a:endParaRPr lang="de-CH" sz="800" dirty="0">
              <a:latin typeface="Arial" panose="020B0604020202020204" pitchFamily="34" charset="0"/>
              <a:cs typeface="Arial" panose="020B0604020202020204" pitchFamily="34" charset="0"/>
            </a:endParaRPr>
          </a:p>
          <a:p>
            <a:r>
              <a:rPr lang="de-CH" sz="800" dirty="0">
                <a:latin typeface="Arial" panose="020B0604020202020204" pitchFamily="34" charset="0"/>
                <a:cs typeface="Arial" panose="020B0604020202020204" pitchFamily="34" charset="0"/>
              </a:rPr>
              <a:t>C S3 </a:t>
            </a:r>
            <a:r>
              <a:rPr lang="de-CH" sz="800" dirty="0" smtClean="0">
                <a:latin typeface="Arial" panose="020B0604020202020204" pitchFamily="34" charset="0"/>
                <a:cs typeface="Arial" panose="020B0604020202020204" pitchFamily="34" charset="0"/>
              </a:rPr>
              <a:t>DEHS</a:t>
            </a:r>
            <a:endParaRPr lang="de-CH" sz="800" dirty="0">
              <a:latin typeface="Arial" panose="020B0604020202020204" pitchFamily="34" charset="0"/>
              <a:cs typeface="Arial" panose="020B0604020202020204" pitchFamily="34" charset="0"/>
            </a:endParaRPr>
          </a:p>
          <a:p>
            <a:r>
              <a:rPr lang="de-CH" sz="800" dirty="0">
                <a:latin typeface="Arial" panose="020B0604020202020204" pitchFamily="34" charset="0"/>
                <a:cs typeface="Arial" panose="020B0604020202020204" pitchFamily="34" charset="0"/>
              </a:rPr>
              <a:t>B S1 </a:t>
            </a:r>
            <a:r>
              <a:rPr lang="de-CH" sz="800" dirty="0" smtClean="0">
                <a:latin typeface="Arial" panose="020B0604020202020204" pitchFamily="34" charset="0"/>
                <a:cs typeface="Arial" panose="020B0604020202020204" pitchFamily="34" charset="0"/>
              </a:rPr>
              <a:t>DEHS</a:t>
            </a:r>
            <a:endParaRPr lang="de-CH" sz="800" dirty="0">
              <a:latin typeface="Arial" panose="020B0604020202020204" pitchFamily="34" charset="0"/>
              <a:cs typeface="Arial" panose="020B0604020202020204" pitchFamily="34" charset="0"/>
            </a:endParaRPr>
          </a:p>
          <a:p>
            <a:r>
              <a:rPr lang="de-CH" sz="800" dirty="0">
                <a:latin typeface="Arial" panose="020B0604020202020204" pitchFamily="34" charset="0"/>
                <a:cs typeface="Arial" panose="020B0604020202020204" pitchFamily="34" charset="0"/>
              </a:rPr>
              <a:t>B S2 </a:t>
            </a:r>
            <a:r>
              <a:rPr lang="de-CH" sz="800" dirty="0" smtClean="0">
                <a:latin typeface="Arial" panose="020B0604020202020204" pitchFamily="34" charset="0"/>
                <a:cs typeface="Arial" panose="020B0604020202020204" pitchFamily="34" charset="0"/>
              </a:rPr>
              <a:t>DEHS</a:t>
            </a:r>
            <a:endParaRPr lang="de-CH" sz="800" dirty="0">
              <a:latin typeface="Arial" panose="020B0604020202020204" pitchFamily="34" charset="0"/>
              <a:cs typeface="Arial" panose="020B0604020202020204" pitchFamily="34" charset="0"/>
            </a:endParaRPr>
          </a:p>
        </p:txBody>
      </p:sp>
      <p:sp>
        <p:nvSpPr>
          <p:cNvPr id="31" name="Rectangle 30"/>
          <p:cNvSpPr/>
          <p:nvPr/>
        </p:nvSpPr>
        <p:spPr>
          <a:xfrm>
            <a:off x="11968162" y="12374563"/>
            <a:ext cx="762000" cy="152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34" name="TextBox 133"/>
          <p:cNvSpPr txBox="1"/>
          <p:nvPr/>
        </p:nvSpPr>
        <p:spPr>
          <a:xfrm>
            <a:off x="11891961" y="12317413"/>
            <a:ext cx="1114425" cy="1631216"/>
          </a:xfrm>
          <a:prstGeom prst="rect">
            <a:avLst/>
          </a:prstGeom>
          <a:noFill/>
          <a:ln>
            <a:noFill/>
          </a:ln>
        </p:spPr>
        <p:txBody>
          <a:bodyPr wrap="square" rtlCol="0">
            <a:spAutoFit/>
          </a:bodyPr>
          <a:lstStyle/>
          <a:p>
            <a:r>
              <a:rPr lang="de-CH" sz="1000" dirty="0" smtClean="0">
                <a:latin typeface="Arial" panose="020B0604020202020204" pitchFamily="34" charset="0"/>
                <a:cs typeface="Arial" panose="020B0604020202020204" pitchFamily="34" charset="0"/>
              </a:rPr>
              <a:t>A S1 </a:t>
            </a:r>
            <a:r>
              <a:rPr lang="de-CH" sz="1000" dirty="0" err="1" smtClean="0">
                <a:latin typeface="Arial" panose="020B0604020202020204" pitchFamily="34" charset="0"/>
                <a:cs typeface="Arial" panose="020B0604020202020204" pitchFamily="34" charset="0"/>
              </a:rPr>
              <a:t>Silver</a:t>
            </a:r>
            <a:endParaRPr lang="de-CH" sz="1000" dirty="0" smtClean="0">
              <a:latin typeface="Arial" panose="020B0604020202020204" pitchFamily="34" charset="0"/>
              <a:cs typeface="Arial" panose="020B0604020202020204" pitchFamily="34" charset="0"/>
            </a:endParaRPr>
          </a:p>
          <a:p>
            <a:r>
              <a:rPr lang="de-CH" sz="1000" dirty="0">
                <a:latin typeface="Arial" panose="020B0604020202020204" pitchFamily="34" charset="0"/>
                <a:cs typeface="Arial" panose="020B0604020202020204" pitchFamily="34" charset="0"/>
              </a:rPr>
              <a:t>A </a:t>
            </a:r>
            <a:r>
              <a:rPr lang="de-CH" sz="1000" dirty="0" smtClean="0">
                <a:latin typeface="Arial" panose="020B0604020202020204" pitchFamily="34" charset="0"/>
                <a:cs typeface="Arial" panose="020B0604020202020204" pitchFamily="34" charset="0"/>
              </a:rPr>
              <a:t>S2 </a:t>
            </a:r>
            <a:r>
              <a:rPr lang="de-CH" sz="1000" dirty="0" err="1">
                <a:latin typeface="Arial" panose="020B0604020202020204" pitchFamily="34" charset="0"/>
                <a:cs typeface="Arial" panose="020B0604020202020204" pitchFamily="34" charset="0"/>
              </a:rPr>
              <a:t>Silver</a:t>
            </a:r>
            <a:endParaRPr lang="de-CH" sz="1000" dirty="0">
              <a:latin typeface="Arial" panose="020B0604020202020204" pitchFamily="34" charset="0"/>
              <a:cs typeface="Arial" panose="020B0604020202020204" pitchFamily="34" charset="0"/>
            </a:endParaRPr>
          </a:p>
          <a:p>
            <a:r>
              <a:rPr lang="de-CH" sz="1000" dirty="0">
                <a:latin typeface="Arial" panose="020B0604020202020204" pitchFamily="34" charset="0"/>
                <a:cs typeface="Arial" panose="020B0604020202020204" pitchFamily="34" charset="0"/>
              </a:rPr>
              <a:t>A </a:t>
            </a:r>
            <a:r>
              <a:rPr lang="de-CH" sz="1000" dirty="0" smtClean="0">
                <a:latin typeface="Arial" panose="020B0604020202020204" pitchFamily="34" charset="0"/>
                <a:cs typeface="Arial" panose="020B0604020202020204" pitchFamily="34" charset="0"/>
              </a:rPr>
              <a:t>S3 </a:t>
            </a:r>
            <a:r>
              <a:rPr lang="de-CH" sz="1000" dirty="0" err="1" smtClean="0">
                <a:latin typeface="Arial" panose="020B0604020202020204" pitchFamily="34" charset="0"/>
                <a:cs typeface="Arial" panose="020B0604020202020204" pitchFamily="34" charset="0"/>
              </a:rPr>
              <a:t>SilverB</a:t>
            </a:r>
            <a:r>
              <a:rPr lang="de-CH" sz="1000" dirty="0" smtClean="0">
                <a:latin typeface="Arial" panose="020B0604020202020204" pitchFamily="34" charset="0"/>
                <a:cs typeface="Arial" panose="020B0604020202020204" pitchFamily="34" charset="0"/>
              </a:rPr>
              <a:t> </a:t>
            </a:r>
          </a:p>
          <a:p>
            <a:r>
              <a:rPr lang="de-CH" sz="1000" dirty="0" smtClean="0">
                <a:latin typeface="Arial" panose="020B0604020202020204" pitchFamily="34" charset="0"/>
                <a:cs typeface="Arial" panose="020B0604020202020204" pitchFamily="34" charset="0"/>
              </a:rPr>
              <a:t>B S1 </a:t>
            </a:r>
            <a:r>
              <a:rPr lang="de-CH" sz="1000" dirty="0" err="1">
                <a:latin typeface="Arial" panose="020B0604020202020204" pitchFamily="34" charset="0"/>
                <a:cs typeface="Arial" panose="020B0604020202020204" pitchFamily="34" charset="0"/>
              </a:rPr>
              <a:t>Silver</a:t>
            </a:r>
            <a:endParaRPr lang="de-CH" sz="1000" dirty="0">
              <a:latin typeface="Arial" panose="020B0604020202020204" pitchFamily="34" charset="0"/>
              <a:cs typeface="Arial" panose="020B0604020202020204" pitchFamily="34" charset="0"/>
            </a:endParaRPr>
          </a:p>
          <a:p>
            <a:r>
              <a:rPr lang="de-CH" sz="1000" dirty="0" smtClean="0">
                <a:latin typeface="Arial" panose="020B0604020202020204" pitchFamily="34" charset="0"/>
                <a:cs typeface="Arial" panose="020B0604020202020204" pitchFamily="34" charset="0"/>
              </a:rPr>
              <a:t>B </a:t>
            </a:r>
            <a:r>
              <a:rPr lang="de-CH" sz="1000" dirty="0">
                <a:latin typeface="Arial" panose="020B0604020202020204" pitchFamily="34" charset="0"/>
                <a:cs typeface="Arial" panose="020B0604020202020204" pitchFamily="34" charset="0"/>
              </a:rPr>
              <a:t>S2 </a:t>
            </a:r>
            <a:r>
              <a:rPr lang="de-CH" sz="1000" dirty="0" err="1">
                <a:latin typeface="Arial" panose="020B0604020202020204" pitchFamily="34" charset="0"/>
                <a:cs typeface="Arial" panose="020B0604020202020204" pitchFamily="34" charset="0"/>
              </a:rPr>
              <a:t>Silver</a:t>
            </a:r>
            <a:endParaRPr lang="de-CH" sz="1000" dirty="0">
              <a:latin typeface="Arial" panose="020B0604020202020204" pitchFamily="34" charset="0"/>
              <a:cs typeface="Arial" panose="020B0604020202020204" pitchFamily="34" charset="0"/>
            </a:endParaRPr>
          </a:p>
          <a:p>
            <a:r>
              <a:rPr lang="de-CH" sz="1000" dirty="0">
                <a:latin typeface="Arial" panose="020B0604020202020204" pitchFamily="34" charset="0"/>
                <a:cs typeface="Arial" panose="020B0604020202020204" pitchFamily="34" charset="0"/>
              </a:rPr>
              <a:t>A S1 </a:t>
            </a:r>
            <a:r>
              <a:rPr lang="de-CH" sz="1000" dirty="0" smtClean="0">
                <a:latin typeface="Arial" panose="020B0604020202020204" pitchFamily="34" charset="0"/>
                <a:cs typeface="Arial" panose="020B0604020202020204" pitchFamily="34" charset="0"/>
              </a:rPr>
              <a:t>DEHS</a:t>
            </a:r>
            <a:endParaRPr lang="de-CH" sz="1000" dirty="0">
              <a:latin typeface="Arial" panose="020B0604020202020204" pitchFamily="34" charset="0"/>
              <a:cs typeface="Arial" panose="020B0604020202020204" pitchFamily="34" charset="0"/>
            </a:endParaRPr>
          </a:p>
          <a:p>
            <a:r>
              <a:rPr lang="de-CH" sz="1000" dirty="0">
                <a:latin typeface="Arial" panose="020B0604020202020204" pitchFamily="34" charset="0"/>
                <a:cs typeface="Arial" panose="020B0604020202020204" pitchFamily="34" charset="0"/>
              </a:rPr>
              <a:t>A S2 </a:t>
            </a:r>
            <a:r>
              <a:rPr lang="de-CH" sz="1000" dirty="0" smtClean="0">
                <a:latin typeface="Arial" panose="020B0604020202020204" pitchFamily="34" charset="0"/>
                <a:cs typeface="Arial" panose="020B0604020202020204" pitchFamily="34" charset="0"/>
              </a:rPr>
              <a:t>DEHS</a:t>
            </a:r>
            <a:endParaRPr lang="de-CH" sz="1000" dirty="0">
              <a:latin typeface="Arial" panose="020B0604020202020204" pitchFamily="34" charset="0"/>
              <a:cs typeface="Arial" panose="020B0604020202020204" pitchFamily="34" charset="0"/>
            </a:endParaRPr>
          </a:p>
          <a:p>
            <a:r>
              <a:rPr lang="de-CH" sz="1000" dirty="0">
                <a:latin typeface="Arial" panose="020B0604020202020204" pitchFamily="34" charset="0"/>
                <a:cs typeface="Arial" panose="020B0604020202020204" pitchFamily="34" charset="0"/>
              </a:rPr>
              <a:t>A S3 </a:t>
            </a:r>
            <a:r>
              <a:rPr lang="de-CH" sz="1000" dirty="0" smtClean="0">
                <a:latin typeface="Arial" panose="020B0604020202020204" pitchFamily="34" charset="0"/>
                <a:cs typeface="Arial" panose="020B0604020202020204" pitchFamily="34" charset="0"/>
              </a:rPr>
              <a:t>DEHS</a:t>
            </a:r>
            <a:endParaRPr lang="de-CH" sz="1000" dirty="0">
              <a:latin typeface="Arial" panose="020B0604020202020204" pitchFamily="34" charset="0"/>
              <a:cs typeface="Arial" panose="020B0604020202020204" pitchFamily="34" charset="0"/>
            </a:endParaRPr>
          </a:p>
          <a:p>
            <a:r>
              <a:rPr lang="de-CH" sz="1000" dirty="0" smtClean="0">
                <a:latin typeface="Arial" panose="020B0604020202020204" pitchFamily="34" charset="0"/>
                <a:cs typeface="Arial" panose="020B0604020202020204" pitchFamily="34" charset="0"/>
              </a:rPr>
              <a:t>B </a:t>
            </a:r>
            <a:r>
              <a:rPr lang="de-CH" sz="1000" dirty="0">
                <a:latin typeface="Arial" panose="020B0604020202020204" pitchFamily="34" charset="0"/>
                <a:cs typeface="Arial" panose="020B0604020202020204" pitchFamily="34" charset="0"/>
              </a:rPr>
              <a:t>S1 </a:t>
            </a:r>
            <a:r>
              <a:rPr lang="de-CH" sz="1000" dirty="0" smtClean="0">
                <a:latin typeface="Arial" panose="020B0604020202020204" pitchFamily="34" charset="0"/>
                <a:cs typeface="Arial" panose="020B0604020202020204" pitchFamily="34" charset="0"/>
              </a:rPr>
              <a:t>DEHS</a:t>
            </a:r>
            <a:endParaRPr lang="de-CH" sz="1000" dirty="0">
              <a:latin typeface="Arial" panose="020B0604020202020204" pitchFamily="34" charset="0"/>
              <a:cs typeface="Arial" panose="020B0604020202020204" pitchFamily="34" charset="0"/>
            </a:endParaRPr>
          </a:p>
          <a:p>
            <a:r>
              <a:rPr lang="de-CH" sz="1000" dirty="0">
                <a:latin typeface="Arial" panose="020B0604020202020204" pitchFamily="34" charset="0"/>
                <a:cs typeface="Arial" panose="020B0604020202020204" pitchFamily="34" charset="0"/>
              </a:rPr>
              <a:t>B S2 </a:t>
            </a:r>
            <a:r>
              <a:rPr lang="de-CH" sz="1000" dirty="0" smtClean="0">
                <a:latin typeface="Arial" panose="020B0604020202020204" pitchFamily="34" charset="0"/>
                <a:cs typeface="Arial" panose="020B0604020202020204" pitchFamily="34" charset="0"/>
              </a:rPr>
              <a:t>DEHS</a:t>
            </a:r>
            <a:endParaRPr lang="de-CH" sz="1000" dirty="0">
              <a:latin typeface="Arial" panose="020B0604020202020204" pitchFamily="34" charset="0"/>
              <a:cs typeface="Arial" panose="020B0604020202020204" pitchFamily="34" charset="0"/>
            </a:endParaRPr>
          </a:p>
        </p:txBody>
      </p:sp>
      <p:sp>
        <p:nvSpPr>
          <p:cNvPr id="135" name="TextBox 134"/>
          <p:cNvSpPr txBox="1"/>
          <p:nvPr/>
        </p:nvSpPr>
        <p:spPr>
          <a:xfrm>
            <a:off x="2078717" y="16070262"/>
            <a:ext cx="12134392" cy="2893100"/>
          </a:xfrm>
          <a:prstGeom prst="rect">
            <a:avLst/>
          </a:prstGeom>
          <a:grpFill/>
        </p:spPr>
        <p:txBody>
          <a:bodyPr wrap="square">
            <a:spAutoFit/>
          </a:bodyPr>
          <a:lstStyle>
            <a:defPPr>
              <a:defRPr lang="en-US"/>
            </a:defPPr>
            <a:lvl1pPr marL="457200" indent="-457200" algn="just">
              <a:buFont typeface="Arial" panose="020B0604020202020204" pitchFamily="34" charset="0"/>
              <a:buChar char="•"/>
              <a:defRPr sz="3200" b="1">
                <a:latin typeface="ETH Light" pitchFamily="2" charset="0"/>
              </a:defRPr>
            </a:lvl1pPr>
          </a:lstStyle>
          <a:p>
            <a:r>
              <a:rPr lang="en-US" sz="2600" dirty="0"/>
              <a:t>The temperature affects the diffusion coefficient of the particles affecting the filtration efficiency. The variation was not expected to be wide since the </a:t>
            </a:r>
            <a:r>
              <a:rPr lang="en-US" sz="2600" dirty="0" smtClean="0"/>
              <a:t>tests </a:t>
            </a:r>
            <a:r>
              <a:rPr lang="en-US" sz="2600" dirty="0"/>
              <a:t>were at room conditions, thus the temperature effect was expected to be limited. </a:t>
            </a:r>
            <a:r>
              <a:rPr lang="en-US" sz="2600" dirty="0" smtClean="0"/>
              <a:t>The </a:t>
            </a:r>
            <a:r>
              <a:rPr lang="en-US" sz="2600" dirty="0"/>
              <a:t>relative humidity affects the air density, </a:t>
            </a:r>
            <a:r>
              <a:rPr lang="en-US" sz="2600" dirty="0" smtClean="0"/>
              <a:t>thus, it </a:t>
            </a:r>
            <a:r>
              <a:rPr lang="en-US" sz="2600" dirty="0"/>
              <a:t>might also affect the filtration efficiency. </a:t>
            </a:r>
            <a:endParaRPr lang="en-US" sz="2600" dirty="0" smtClean="0"/>
          </a:p>
          <a:p>
            <a:r>
              <a:rPr lang="en-US" sz="2600" dirty="0" smtClean="0"/>
              <a:t>The </a:t>
            </a:r>
            <a:r>
              <a:rPr lang="en-US" sz="2600" dirty="0"/>
              <a:t>range of temperature was about 20-30 ◦C and 7-50 % for relative humidity. </a:t>
            </a:r>
            <a:r>
              <a:rPr lang="en-US" sz="2600" dirty="0" smtClean="0"/>
              <a:t>Results </a:t>
            </a:r>
            <a:r>
              <a:rPr lang="en-US" sz="2600" dirty="0"/>
              <a:t>were analyzed with multiple regression, using the built-in function in Excel, so as to quantify the relationship among the parameters and the filtration </a:t>
            </a:r>
            <a:r>
              <a:rPr lang="en-US" sz="2600" dirty="0" smtClean="0"/>
              <a:t>efficiency. No </a:t>
            </a:r>
            <a:r>
              <a:rPr lang="en-US" sz="2600" dirty="0"/>
              <a:t>definitive indication that temperature and relative humidity affected the filtration efficiency in these ranges, as Kim et al. (2006) and Yang and Lee (2004) concluded as well. </a:t>
            </a:r>
          </a:p>
        </p:txBody>
      </p:sp>
      <p:graphicFrame>
        <p:nvGraphicFramePr>
          <p:cNvPr id="33" name="Table 32"/>
          <p:cNvGraphicFramePr>
            <a:graphicFrameLocks noGrp="1"/>
          </p:cNvGraphicFramePr>
          <p:nvPr>
            <p:extLst>
              <p:ext uri="{D42A27DB-BD31-4B8C-83A1-F6EECF244321}">
                <p14:modId xmlns:p14="http://schemas.microsoft.com/office/powerpoint/2010/main" val="2151337624"/>
              </p:ext>
            </p:extLst>
          </p:nvPr>
        </p:nvGraphicFramePr>
        <p:xfrm>
          <a:off x="6436630" y="19165156"/>
          <a:ext cx="3419539" cy="3017520"/>
        </p:xfrm>
        <a:graphic>
          <a:graphicData uri="http://schemas.openxmlformats.org/drawingml/2006/table">
            <a:tbl>
              <a:tblPr firstRow="1" firstCol="1" bandRow="1"/>
              <a:tblGrid>
                <a:gridCol w="673100"/>
                <a:gridCol w="1876489"/>
                <a:gridCol w="869950"/>
              </a:tblGrid>
              <a:tr h="182290">
                <a:tc>
                  <a:txBody>
                    <a:bodyPr/>
                    <a:lstStyle/>
                    <a:p>
                      <a:pPr algn="r">
                        <a:spcAft>
                          <a:spcPts val="0"/>
                        </a:spcAft>
                      </a:pPr>
                      <a:r>
                        <a:rPr lang="en-US" sz="1800" dirty="0">
                          <a:solidFill>
                            <a:srgbClr val="000000"/>
                          </a:solidFill>
                          <a:effectLst/>
                          <a:latin typeface="Arial"/>
                          <a:ea typeface="Times New Roman"/>
                        </a:rPr>
                        <a:t> </a:t>
                      </a:r>
                      <a:endParaRPr lang="de-CH" sz="1800" dirty="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a:solidFill>
                            <a:srgbClr val="000000"/>
                          </a:solidFill>
                          <a:effectLst/>
                          <a:latin typeface="Arial"/>
                          <a:ea typeface="Times New Roman"/>
                        </a:rPr>
                        <a:t>P-value</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r>
              <a:tr h="190500">
                <a:tc>
                  <a:txBody>
                    <a:bodyPr/>
                    <a:lstStyle/>
                    <a:p>
                      <a:pPr algn="r">
                        <a:spcAft>
                          <a:spcPts val="0"/>
                        </a:spcAft>
                      </a:pPr>
                      <a:r>
                        <a:rPr lang="en-US" sz="1800">
                          <a:solidFill>
                            <a:srgbClr val="000000"/>
                          </a:solidFill>
                          <a:effectLst/>
                          <a:latin typeface="Arial"/>
                          <a:ea typeface="Times New Roman"/>
                        </a:rPr>
                        <a:t> </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solidFill>
                            <a:srgbClr val="000000"/>
                          </a:solidFill>
                          <a:effectLst/>
                          <a:latin typeface="Arial"/>
                          <a:ea typeface="Times New Roman"/>
                        </a:rPr>
                        <a:t>Temperature [°C]</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solidFill>
                            <a:srgbClr val="000000"/>
                          </a:solidFill>
                          <a:effectLst/>
                          <a:latin typeface="Arial"/>
                          <a:ea typeface="Times New Roman"/>
                        </a:rPr>
                        <a:t>RH [%]</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spcAft>
                          <a:spcPts val="0"/>
                        </a:spcAft>
                      </a:pPr>
                      <a:r>
                        <a:rPr lang="en-US" sz="1800">
                          <a:solidFill>
                            <a:srgbClr val="000000"/>
                          </a:solidFill>
                          <a:effectLst/>
                          <a:latin typeface="Arial"/>
                          <a:ea typeface="Times New Roman"/>
                        </a:rPr>
                        <a:t>20</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0.51</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0.96</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spcAft>
                          <a:spcPts val="0"/>
                        </a:spcAft>
                      </a:pPr>
                      <a:r>
                        <a:rPr lang="en-US" sz="1800">
                          <a:solidFill>
                            <a:srgbClr val="000000"/>
                          </a:solidFill>
                          <a:effectLst/>
                          <a:latin typeface="Arial"/>
                          <a:ea typeface="Times New Roman"/>
                        </a:rPr>
                        <a:t>30</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0.43</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0.38</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spcAft>
                          <a:spcPts val="0"/>
                        </a:spcAft>
                      </a:pPr>
                      <a:r>
                        <a:rPr lang="en-US" sz="1800">
                          <a:solidFill>
                            <a:srgbClr val="000000"/>
                          </a:solidFill>
                          <a:effectLst/>
                          <a:latin typeface="Arial"/>
                          <a:ea typeface="Times New Roman"/>
                        </a:rPr>
                        <a:t>45</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0.11</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0.13</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spcAft>
                          <a:spcPts val="0"/>
                        </a:spcAft>
                      </a:pPr>
                      <a:r>
                        <a:rPr lang="en-US" sz="1800">
                          <a:solidFill>
                            <a:srgbClr val="000000"/>
                          </a:solidFill>
                          <a:effectLst/>
                          <a:latin typeface="Arial"/>
                          <a:ea typeface="Times New Roman"/>
                        </a:rPr>
                        <a:t>67</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0.62</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0.99</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spcAft>
                          <a:spcPts val="0"/>
                        </a:spcAft>
                      </a:pPr>
                      <a:r>
                        <a:rPr lang="en-US" sz="1800">
                          <a:solidFill>
                            <a:srgbClr val="000000"/>
                          </a:solidFill>
                          <a:effectLst/>
                          <a:latin typeface="Arial"/>
                          <a:ea typeface="Times New Roman"/>
                        </a:rPr>
                        <a:t>100</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0.92</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0.64</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spcAft>
                          <a:spcPts val="0"/>
                        </a:spcAft>
                      </a:pPr>
                      <a:r>
                        <a:rPr lang="en-US" sz="1800">
                          <a:solidFill>
                            <a:srgbClr val="000000"/>
                          </a:solidFill>
                          <a:effectLst/>
                          <a:latin typeface="Arial"/>
                          <a:ea typeface="Times New Roman"/>
                        </a:rPr>
                        <a:t>150</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0.13</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0.13</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spcAft>
                          <a:spcPts val="0"/>
                        </a:spcAft>
                      </a:pPr>
                      <a:r>
                        <a:rPr lang="en-US" sz="1800">
                          <a:solidFill>
                            <a:srgbClr val="000000"/>
                          </a:solidFill>
                          <a:effectLst/>
                          <a:latin typeface="Arial"/>
                          <a:ea typeface="Times New Roman"/>
                        </a:rPr>
                        <a:t>224</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0.07</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0.23</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spcAft>
                          <a:spcPts val="0"/>
                        </a:spcAft>
                      </a:pPr>
                      <a:r>
                        <a:rPr lang="en-US" sz="1800">
                          <a:solidFill>
                            <a:srgbClr val="000000"/>
                          </a:solidFill>
                          <a:effectLst/>
                          <a:latin typeface="Arial"/>
                          <a:ea typeface="Times New Roman"/>
                        </a:rPr>
                        <a:t>335</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0.92</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0.09</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r">
                        <a:spcAft>
                          <a:spcPts val="0"/>
                        </a:spcAft>
                      </a:pPr>
                      <a:r>
                        <a:rPr lang="en-US" sz="1800">
                          <a:solidFill>
                            <a:srgbClr val="000000"/>
                          </a:solidFill>
                          <a:effectLst/>
                          <a:latin typeface="Arial"/>
                          <a:ea typeface="Times New Roman"/>
                        </a:rPr>
                        <a:t>500</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a:solidFill>
                            <a:srgbClr val="000000"/>
                          </a:solidFill>
                          <a:effectLst/>
                          <a:latin typeface="Arial"/>
                          <a:ea typeface="Times New Roman"/>
                        </a:rPr>
                        <a:t>0.06</a:t>
                      </a:r>
                      <a:endParaRPr lang="de-CH" sz="180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n-US" sz="1800" dirty="0">
                          <a:solidFill>
                            <a:srgbClr val="000000"/>
                          </a:solidFill>
                          <a:effectLst/>
                          <a:latin typeface="Arial"/>
                          <a:ea typeface="Times New Roman"/>
                        </a:rPr>
                        <a:t>0.34</a:t>
                      </a:r>
                      <a:endParaRPr lang="de-CH" sz="1800" dirty="0">
                        <a:effectLst/>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4" name="Rectangle 1"/>
          <p:cNvSpPr>
            <a:spLocks noChangeArrowheads="1"/>
          </p:cNvSpPr>
          <p:nvPr/>
        </p:nvSpPr>
        <p:spPr bwMode="auto">
          <a:xfrm rot="16200000">
            <a:off x="2638914" y="20035681"/>
            <a:ext cx="3505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de-DE"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Indicative regression analysis results ( wire mesh at 5cm/s)</a:t>
            </a:r>
            <a:endParaRPr kumimoji="0" lang="de-CH" altLang="de-DE"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de-CH" altLang="de-DE"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6" name="TextBox 135"/>
          <p:cNvSpPr txBox="1"/>
          <p:nvPr/>
        </p:nvSpPr>
        <p:spPr>
          <a:xfrm>
            <a:off x="1792551" y="23112928"/>
            <a:ext cx="12649197" cy="2092881"/>
          </a:xfrm>
          <a:prstGeom prst="rect">
            <a:avLst/>
          </a:prstGeom>
          <a:grpFill/>
        </p:spPr>
        <p:txBody>
          <a:bodyPr wrap="square">
            <a:spAutoFit/>
          </a:bodyPr>
          <a:lstStyle>
            <a:defPPr>
              <a:defRPr lang="en-US"/>
            </a:defPPr>
            <a:lvl1pPr marL="457200" indent="-457200" algn="just">
              <a:buFont typeface="Arial" panose="020B0604020202020204" pitchFamily="34" charset="0"/>
              <a:buChar char="•"/>
              <a:defRPr sz="3200" b="1">
                <a:latin typeface="ETH Light" pitchFamily="2" charset="0"/>
              </a:defRPr>
            </a:lvl1pPr>
          </a:lstStyle>
          <a:p>
            <a:pPr marL="0" indent="0">
              <a:buNone/>
            </a:pPr>
            <a:r>
              <a:rPr lang="en-US" sz="2600" dirty="0"/>
              <a:t>Concentration may affect the filtration efficiency depending on the range. If the challenging aerosol concentration was too high, there could be particle agglomeration or loading effect on the filter which might affect the filtration efficiency (Kim et al. (2009), </a:t>
            </a:r>
            <a:r>
              <a:rPr lang="en-US" sz="2600" dirty="0" err="1"/>
              <a:t>Buha</a:t>
            </a:r>
            <a:r>
              <a:rPr lang="en-US" sz="2600" dirty="0"/>
              <a:t> et al. (</a:t>
            </a:r>
            <a:r>
              <a:rPr lang="en-US" sz="2600" dirty="0" smtClean="0"/>
              <a:t>2013))</a:t>
            </a:r>
            <a:r>
              <a:rPr lang="en-US" sz="2600" dirty="0"/>
              <a:t>.</a:t>
            </a:r>
            <a:r>
              <a:rPr lang="en-US" sz="2600" dirty="0" smtClean="0"/>
              <a:t>The </a:t>
            </a:r>
            <a:r>
              <a:rPr lang="en-US" sz="2600" dirty="0"/>
              <a:t>correlation coefficient was calculated using the </a:t>
            </a:r>
            <a:r>
              <a:rPr lang="en-US" sz="2600" dirty="0" smtClean="0"/>
              <a:t>correlation </a:t>
            </a:r>
            <a:r>
              <a:rPr lang="en-US" sz="2600" dirty="0"/>
              <a:t>function in </a:t>
            </a:r>
            <a:r>
              <a:rPr lang="en-US" sz="2600" dirty="0" smtClean="0"/>
              <a:t>Excel-&gt; No </a:t>
            </a:r>
            <a:r>
              <a:rPr lang="en-US" sz="2600" dirty="0"/>
              <a:t>clear indication that the challenging particle concentration affected the filtration efficiency in the range of tens to tens of millions particles per </a:t>
            </a:r>
            <a:r>
              <a:rPr lang="en-US" sz="2600" dirty="0" smtClean="0"/>
              <a:t>cc(correlation coefficient below 0.5). </a:t>
            </a:r>
            <a:endParaRPr lang="en-US" sz="2600" dirty="0"/>
          </a:p>
        </p:txBody>
      </p:sp>
      <p:sp>
        <p:nvSpPr>
          <p:cNvPr id="161" name="Rectangle 1"/>
          <p:cNvSpPr>
            <a:spLocks noChangeArrowheads="1"/>
          </p:cNvSpPr>
          <p:nvPr/>
        </p:nvSpPr>
        <p:spPr bwMode="auto">
          <a:xfrm rot="16200000">
            <a:off x="384244" y="26035585"/>
            <a:ext cx="35052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de-DE"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Concentration range</a:t>
            </a:r>
            <a:endParaRPr kumimoji="0" lang="de-CH" altLang="de-DE"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de-CH" altLang="de-DE"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62" name="Rectangle 1"/>
          <p:cNvSpPr>
            <a:spLocks noChangeArrowheads="1"/>
          </p:cNvSpPr>
          <p:nvPr/>
        </p:nvSpPr>
        <p:spPr bwMode="auto">
          <a:xfrm rot="16200000">
            <a:off x="440758" y="29051319"/>
            <a:ext cx="35052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CH" altLang="de-DE" sz="20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Correlation</a:t>
            </a:r>
            <a:r>
              <a:rPr kumimoji="0" lang="de-CH" altLang="de-DE"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de-CH" altLang="de-DE" sz="20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coefficient</a:t>
            </a:r>
            <a:endParaRPr kumimoji="0" lang="de-CH" altLang="de-DE"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de-CH" altLang="de-DE"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66" name="TextBox 165"/>
          <p:cNvSpPr txBox="1"/>
          <p:nvPr/>
        </p:nvSpPr>
        <p:spPr>
          <a:xfrm>
            <a:off x="14219269" y="25366662"/>
            <a:ext cx="12649197" cy="492443"/>
          </a:xfrm>
          <a:prstGeom prst="rect">
            <a:avLst/>
          </a:prstGeom>
          <a:grpFill/>
        </p:spPr>
        <p:txBody>
          <a:bodyPr wrap="square">
            <a:spAutoFit/>
          </a:bodyPr>
          <a:lstStyle>
            <a:defPPr>
              <a:defRPr lang="en-US"/>
            </a:defPPr>
            <a:lvl1pPr marL="457200" indent="-457200" algn="just">
              <a:buFont typeface="Arial" panose="020B0604020202020204" pitchFamily="34" charset="0"/>
              <a:buChar char="•"/>
              <a:defRPr sz="3200" b="1">
                <a:latin typeface="ETH Light" pitchFamily="2" charset="0"/>
              </a:defRPr>
            </a:lvl1pPr>
          </a:lstStyle>
          <a:p>
            <a:pPr marL="0" indent="0">
              <a:buNone/>
            </a:pPr>
            <a:endParaRPr lang="en-US" sz="2600" dirty="0"/>
          </a:p>
        </p:txBody>
      </p:sp>
      <p:graphicFrame>
        <p:nvGraphicFramePr>
          <p:cNvPr id="39" name="Table 38"/>
          <p:cNvGraphicFramePr>
            <a:graphicFrameLocks noGrp="1"/>
          </p:cNvGraphicFramePr>
          <p:nvPr>
            <p:extLst>
              <p:ext uri="{D42A27DB-BD31-4B8C-83A1-F6EECF244321}">
                <p14:modId xmlns:p14="http://schemas.microsoft.com/office/powerpoint/2010/main" val="1697302606"/>
              </p:ext>
            </p:extLst>
          </p:nvPr>
        </p:nvGraphicFramePr>
        <p:xfrm>
          <a:off x="2441721" y="25208757"/>
          <a:ext cx="11810882" cy="2297430"/>
        </p:xfrm>
        <a:graphic>
          <a:graphicData uri="http://schemas.openxmlformats.org/drawingml/2006/table">
            <a:tbl>
              <a:tblPr/>
              <a:tblGrid>
                <a:gridCol w="267060"/>
                <a:gridCol w="365125"/>
                <a:gridCol w="809435"/>
                <a:gridCol w="365125"/>
                <a:gridCol w="887222"/>
                <a:gridCol w="365125"/>
                <a:gridCol w="510777"/>
                <a:gridCol w="352901"/>
                <a:gridCol w="467355"/>
                <a:gridCol w="365125"/>
                <a:gridCol w="574277"/>
                <a:gridCol w="352901"/>
                <a:gridCol w="588486"/>
                <a:gridCol w="352901"/>
                <a:gridCol w="524582"/>
                <a:gridCol w="365125"/>
                <a:gridCol w="442912"/>
                <a:gridCol w="442912"/>
                <a:gridCol w="676275"/>
                <a:gridCol w="365125"/>
                <a:gridCol w="442912"/>
                <a:gridCol w="442912"/>
                <a:gridCol w="676275"/>
                <a:gridCol w="365125"/>
                <a:gridCol w="442912"/>
              </a:tblGrid>
              <a:tr h="0">
                <a:tc>
                  <a:txBody>
                    <a:bodyPr/>
                    <a:lstStyle/>
                    <a:p>
                      <a:pPr algn="l" fontAlgn="b"/>
                      <a:r>
                        <a:rPr lang="de-CH" sz="110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de-CH" sz="1200" b="0" i="0" u="none" strike="noStrike" dirty="0" err="1">
                          <a:solidFill>
                            <a:srgbClr val="000000"/>
                          </a:solidFill>
                          <a:effectLst/>
                          <a:latin typeface="Calibri"/>
                        </a:rPr>
                        <a:t>Wire</a:t>
                      </a:r>
                      <a:r>
                        <a:rPr lang="de-CH" sz="1200" b="0" i="0" u="none" strike="noStrike" dirty="0">
                          <a:solidFill>
                            <a:srgbClr val="000000"/>
                          </a:solidFill>
                          <a:effectLst/>
                          <a:latin typeface="Calibri"/>
                        </a:rPr>
                        <a:t> </a:t>
                      </a:r>
                      <a:r>
                        <a:rPr lang="de-CH" sz="1200" b="0" i="0" u="none" strike="noStrike" dirty="0" err="1">
                          <a:solidFill>
                            <a:srgbClr val="000000"/>
                          </a:solidFill>
                          <a:effectLst/>
                          <a:latin typeface="Calibri"/>
                        </a:rPr>
                        <a:t>mesh</a:t>
                      </a:r>
                      <a:r>
                        <a:rPr lang="de-CH" sz="1200" b="0" i="0" u="none" strike="noStrike" dirty="0">
                          <a:solidFill>
                            <a:srgbClr val="000000"/>
                          </a:solidFill>
                          <a:effectLst/>
                          <a:latin typeface="Calibri"/>
                        </a:rPr>
                        <a:t> 5 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dirty="0" err="1">
                          <a:solidFill>
                            <a:srgbClr val="000000"/>
                          </a:solidFill>
                          <a:effectLst/>
                          <a:latin typeface="Calibri"/>
                        </a:rPr>
                        <a:t>Wire</a:t>
                      </a:r>
                      <a:r>
                        <a:rPr lang="de-CH" sz="1200" b="0" i="0" u="none" strike="noStrike" dirty="0">
                          <a:solidFill>
                            <a:srgbClr val="000000"/>
                          </a:solidFill>
                          <a:effectLst/>
                          <a:latin typeface="Calibri"/>
                        </a:rPr>
                        <a:t> </a:t>
                      </a:r>
                      <a:r>
                        <a:rPr lang="de-CH" sz="1200" b="0" i="0" u="none" strike="noStrike" dirty="0" err="1">
                          <a:solidFill>
                            <a:srgbClr val="000000"/>
                          </a:solidFill>
                          <a:effectLst/>
                          <a:latin typeface="Calibri"/>
                        </a:rPr>
                        <a:t>mesh</a:t>
                      </a:r>
                      <a:r>
                        <a:rPr lang="de-CH" sz="1200" b="0" i="0" u="none" strike="noStrike" dirty="0">
                          <a:solidFill>
                            <a:srgbClr val="000000"/>
                          </a:solidFill>
                          <a:effectLst/>
                          <a:latin typeface="Calibri"/>
                        </a:rPr>
                        <a:t> 10 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dirty="0">
                          <a:solidFill>
                            <a:srgbClr val="000000"/>
                          </a:solidFill>
                          <a:effectLst/>
                          <a:latin typeface="Calibri"/>
                        </a:rPr>
                        <a:t>F7 PET 5cm/s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a:solidFill>
                            <a:srgbClr val="000000"/>
                          </a:solidFill>
                          <a:effectLst/>
                          <a:latin typeface="Calibri"/>
                        </a:rPr>
                        <a:t>F7 PET 10cm/s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dirty="0">
                          <a:solidFill>
                            <a:srgbClr val="000000"/>
                          </a:solidFill>
                          <a:effectLst/>
                          <a:latin typeface="Calibri"/>
                        </a:rPr>
                        <a:t>F7 </a:t>
                      </a:r>
                      <a:r>
                        <a:rPr lang="de-CH" sz="1200" b="0" i="0" u="none" strike="noStrike" dirty="0" err="1">
                          <a:solidFill>
                            <a:srgbClr val="000000"/>
                          </a:solidFill>
                          <a:effectLst/>
                          <a:latin typeface="Calibri"/>
                        </a:rPr>
                        <a:t>glass</a:t>
                      </a:r>
                      <a:r>
                        <a:rPr lang="de-CH" sz="1200" b="0" i="0" u="none" strike="noStrike" dirty="0">
                          <a:solidFill>
                            <a:srgbClr val="000000"/>
                          </a:solidFill>
                          <a:effectLst/>
                          <a:latin typeface="Calibri"/>
                        </a:rPr>
                        <a:t> 5cm/s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dirty="0">
                          <a:solidFill>
                            <a:srgbClr val="000000"/>
                          </a:solidFill>
                          <a:effectLst/>
                          <a:latin typeface="Calibri"/>
                        </a:rPr>
                        <a:t>F7 </a:t>
                      </a:r>
                      <a:r>
                        <a:rPr lang="de-CH" sz="1200" b="0" i="0" u="none" strike="noStrike" dirty="0" err="1">
                          <a:solidFill>
                            <a:srgbClr val="000000"/>
                          </a:solidFill>
                          <a:effectLst/>
                          <a:latin typeface="Calibri"/>
                        </a:rPr>
                        <a:t>glass</a:t>
                      </a:r>
                      <a:r>
                        <a:rPr lang="de-CH" sz="1200" b="0" i="0" u="none" strike="noStrike" dirty="0">
                          <a:solidFill>
                            <a:srgbClr val="000000"/>
                          </a:solidFill>
                          <a:effectLst/>
                          <a:latin typeface="Calibri"/>
                        </a:rPr>
                        <a:t> 10cm/s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dirty="0">
                          <a:solidFill>
                            <a:srgbClr val="000000"/>
                          </a:solidFill>
                          <a:effectLst/>
                          <a:latin typeface="Calibri"/>
                        </a:rPr>
                        <a:t>F9 5 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dirty="0">
                          <a:solidFill>
                            <a:srgbClr val="000000"/>
                          </a:solidFill>
                          <a:effectLst/>
                          <a:latin typeface="Calibri"/>
                        </a:rPr>
                        <a:t>F9 10 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dirty="0">
                          <a:solidFill>
                            <a:srgbClr val="000000"/>
                          </a:solidFill>
                          <a:effectLst/>
                          <a:latin typeface="Calibri"/>
                        </a:rPr>
                        <a:t>E11 2 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dirty="0">
                          <a:solidFill>
                            <a:srgbClr val="000000"/>
                          </a:solidFill>
                          <a:effectLst/>
                          <a:latin typeface="Calibri"/>
                        </a:rPr>
                        <a:t>E11 5 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dirty="0">
                          <a:solidFill>
                            <a:srgbClr val="000000"/>
                          </a:solidFill>
                          <a:effectLst/>
                          <a:latin typeface="Calibri"/>
                        </a:rPr>
                        <a:t>H13 2cm/s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ctr"/>
                      <a:r>
                        <a:rPr lang="de-CH" sz="1200" b="0" i="0" u="none" strike="noStrike" dirty="0">
                          <a:solidFill>
                            <a:srgbClr val="000000"/>
                          </a:solidFill>
                          <a:effectLst/>
                          <a:latin typeface="Calibri"/>
                        </a:rPr>
                        <a:t>H13 5 cm/s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r>
              <a:tr h="190500">
                <a:tc>
                  <a:txBody>
                    <a:bodyPr/>
                    <a:lstStyle/>
                    <a:p>
                      <a:pPr algn="l" fontAlgn="b"/>
                      <a:r>
                        <a:rPr lang="de-CH" sz="11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dirty="0" err="1">
                          <a:solidFill>
                            <a:srgbClr val="000000"/>
                          </a:solidFill>
                          <a:effectLst/>
                          <a:latin typeface="Calibri"/>
                        </a:rPr>
                        <a:t>max</a:t>
                      </a:r>
                      <a:endParaRPr lang="de-CH" sz="11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dirty="0">
                          <a:solidFill>
                            <a:srgbClr val="000000"/>
                          </a:solidFill>
                          <a:effectLst/>
                          <a:latin typeface="Calibri"/>
                        </a:rPr>
                        <a:t>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100" b="0" i="0" u="none" strike="noStrike">
                          <a:solidFill>
                            <a:srgbClr val="000000"/>
                          </a:solidFill>
                          <a:effectLst/>
                          <a:latin typeface="Calibri"/>
                        </a:rPr>
                        <a:t>max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100" b="0" i="0" u="none" strike="noStrike">
                          <a:solidFill>
                            <a:srgbClr val="000000"/>
                          </a:solidFill>
                          <a:effectLst/>
                          <a:latin typeface="Calibri"/>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141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18019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7611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1884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5588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2521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7074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2521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1576341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8753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1576341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5959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100" b="0" i="0" u="none" strike="noStrike">
                          <a:solidFill>
                            <a:srgbClr val="000000"/>
                          </a:solidFill>
                          <a:effectLst/>
                          <a:latin typeface="Calibri"/>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11856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101202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20109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8602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24542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8279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793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19222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9938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3824784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764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21589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795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3824784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727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18578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100" b="0" i="0" u="none" strike="noStrike">
                          <a:solidFill>
                            <a:srgbClr val="000000"/>
                          </a:solidFill>
                          <a:effectLst/>
                          <a:latin typeface="Calibri"/>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1538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51569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347868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5426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35418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27437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3033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60091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1463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27734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34020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30264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7334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9047887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4123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37781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6684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9047887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3981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36640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100" b="0" i="0" u="none" strike="noStrike">
                          <a:solidFill>
                            <a:srgbClr val="000000"/>
                          </a:solidFill>
                          <a:effectLst/>
                          <a:latin typeface="Calibri"/>
                        </a:rPr>
                        <a:t>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2626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118583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4532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637926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8297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46759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6330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35399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6949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46414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2177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40807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4671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44936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8299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31245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23368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11264414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9113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46329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21617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11264414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7454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47356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100" b="0" i="0" u="none" strike="noStrike">
                          <a:solidFill>
                            <a:srgbClr val="000000"/>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1067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155967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3886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473329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5093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43415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2749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44390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6424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40444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1871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44925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17632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5030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39441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32765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4866278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3084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49584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32004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4866278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1744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46300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100" b="0" i="0" u="none" strike="noStrike">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83695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1755276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22492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20287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23589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8598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21844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5749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55606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31778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5749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56627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25658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100" b="0" i="0" u="none" strike="noStrike">
                          <a:solidFill>
                            <a:srgbClr val="000000"/>
                          </a:solidFill>
                          <a:effectLst/>
                          <a:latin typeface="Calibri"/>
                        </a:rPr>
                        <a:t>224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37473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707953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39430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23256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34175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14556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37591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27504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3686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124200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40995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5317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65583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39567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100" b="0" i="0" u="none" strike="noStrike">
                          <a:solidFill>
                            <a:srgbClr val="000000"/>
                          </a:solidFill>
                          <a:effectLst/>
                          <a:latin typeface="Calibri"/>
                        </a:rPr>
                        <a:t>335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15326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109787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16102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7604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13496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4348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15471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8190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46040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16412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913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24601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138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16602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100" b="0" i="0" u="none" strike="noStrike">
                          <a:solidFill>
                            <a:srgbClr val="000000"/>
                          </a:solidFill>
                          <a:effectLst/>
                          <a:latin typeface="Calibri"/>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6967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15257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3723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4044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2711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714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4634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1861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186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9960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3618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204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5218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a:solidFill>
                            <a:srgbClr val="000000"/>
                          </a:solidFill>
                          <a:effectLst/>
                          <a:latin typeface="Calibri"/>
                        </a:rPr>
                        <a:t>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200" b="0" i="0" u="none" strike="noStrike" dirty="0">
                          <a:solidFill>
                            <a:srgbClr val="000000"/>
                          </a:solidFill>
                          <a:effectLst/>
                          <a:latin typeface="Calibri"/>
                        </a:rPr>
                        <a:t>4101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0" name="Table 39"/>
          <p:cNvGraphicFramePr>
            <a:graphicFrameLocks noGrp="1"/>
          </p:cNvGraphicFramePr>
          <p:nvPr>
            <p:extLst>
              <p:ext uri="{D42A27DB-BD31-4B8C-83A1-F6EECF244321}">
                <p14:modId xmlns:p14="http://schemas.microsoft.com/office/powerpoint/2010/main" val="2384131020"/>
              </p:ext>
            </p:extLst>
          </p:nvPr>
        </p:nvGraphicFramePr>
        <p:xfrm>
          <a:off x="2840866" y="27728862"/>
          <a:ext cx="10882241" cy="3518535"/>
        </p:xfrm>
        <a:graphic>
          <a:graphicData uri="http://schemas.openxmlformats.org/drawingml/2006/table">
            <a:tbl>
              <a:tblPr/>
              <a:tblGrid>
                <a:gridCol w="265776"/>
                <a:gridCol w="711900"/>
                <a:gridCol w="711900"/>
                <a:gridCol w="550536"/>
                <a:gridCol w="590360"/>
                <a:gridCol w="539560"/>
                <a:gridCol w="590360"/>
                <a:gridCol w="539560"/>
                <a:gridCol w="913665"/>
                <a:gridCol w="539560"/>
                <a:gridCol w="590360"/>
                <a:gridCol w="539560"/>
                <a:gridCol w="590360"/>
                <a:gridCol w="539560"/>
                <a:gridCol w="590360"/>
                <a:gridCol w="499872"/>
                <a:gridCol w="539560"/>
                <a:gridCol w="499872"/>
                <a:gridCol w="539560"/>
              </a:tblGrid>
              <a:tr h="222885">
                <a:tc>
                  <a:txBody>
                    <a:bodyPr/>
                    <a:lstStyle/>
                    <a:p>
                      <a:pPr algn="l" fontAlgn="b"/>
                      <a:r>
                        <a:rPr lang="de-CH" sz="140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de-CH" sz="1400" b="0" i="0" u="none" strike="noStrike">
                          <a:solidFill>
                            <a:srgbClr val="000000"/>
                          </a:solidFill>
                          <a:effectLst/>
                          <a:latin typeface="Calibri"/>
                        </a:rPr>
                        <a:t>wire mesh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b"/>
                      <a:r>
                        <a:rPr lang="de-CH" sz="1400" b="0" i="0" u="none" strike="noStrike">
                          <a:solidFill>
                            <a:srgbClr val="000000"/>
                          </a:solidFill>
                          <a:effectLst/>
                          <a:latin typeface="Calibri"/>
                        </a:rPr>
                        <a:t>NP 3 </a:t>
                      </a:r>
                      <a:r>
                        <a:rPr lang="el-GR" sz="1400" b="0" i="0" u="none" strike="noStrike">
                          <a:solidFill>
                            <a:srgbClr val="000000"/>
                          </a:solidFill>
                          <a:effectLst/>
                          <a:latin typeface="Calibri"/>
                        </a:rPr>
                        <a:t>μ</a:t>
                      </a:r>
                      <a:r>
                        <a:rPr lang="de-CH" sz="1400" b="0" i="0" u="none" strike="noStrike">
                          <a:solidFill>
                            <a:srgbClr val="000000"/>
                          </a:solidFill>
                          <a:effectLst/>
                          <a:latin typeface="Calibri"/>
                        </a:rPr>
                        <a:t>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b"/>
                      <a:r>
                        <a:rPr lang="de-CH" sz="1400" b="0" i="0" u="none" strike="noStrike">
                          <a:solidFill>
                            <a:srgbClr val="000000"/>
                          </a:solidFill>
                          <a:effectLst/>
                          <a:latin typeface="Calibri"/>
                        </a:rPr>
                        <a:t>F7 PET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b"/>
                      <a:r>
                        <a:rPr lang="de-CH" sz="1400" b="0" i="0" u="none" strike="noStrike">
                          <a:solidFill>
                            <a:srgbClr val="000000"/>
                          </a:solidFill>
                          <a:effectLst/>
                          <a:latin typeface="Calibri"/>
                        </a:rPr>
                        <a:t>F7 PET discharged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b"/>
                      <a:r>
                        <a:rPr lang="de-CH" sz="1400" b="0" i="0" u="none" strike="noStrike">
                          <a:solidFill>
                            <a:srgbClr val="000000"/>
                          </a:solidFill>
                          <a:effectLst/>
                          <a:latin typeface="Calibri"/>
                        </a:rPr>
                        <a:t>M5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b"/>
                      <a:r>
                        <a:rPr lang="de-CH" sz="1400" b="0" i="0" u="none" strike="noStrike">
                          <a:solidFill>
                            <a:srgbClr val="000000"/>
                          </a:solidFill>
                          <a:effectLst/>
                          <a:latin typeface="Calibri"/>
                        </a:rPr>
                        <a:t>F9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b"/>
                      <a:r>
                        <a:rPr lang="de-CH" sz="1400" b="0" i="0" u="none" strike="noStrike">
                          <a:solidFill>
                            <a:srgbClr val="000000"/>
                          </a:solidFill>
                          <a:effectLst/>
                          <a:latin typeface="Calibri"/>
                        </a:rPr>
                        <a:t>F7 glass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b"/>
                      <a:r>
                        <a:rPr lang="de-CH" sz="1400" b="0" i="0" u="none" strike="noStrike">
                          <a:solidFill>
                            <a:srgbClr val="000000"/>
                          </a:solidFill>
                          <a:effectLst/>
                          <a:latin typeface="Calibri"/>
                        </a:rPr>
                        <a:t>E11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fontAlgn="b"/>
                      <a:r>
                        <a:rPr lang="de-CH" sz="1400" b="0" i="0" u="none" strike="noStrike">
                          <a:solidFill>
                            <a:srgbClr val="000000"/>
                          </a:solidFill>
                          <a:effectLst/>
                          <a:latin typeface="Calibri"/>
                        </a:rPr>
                        <a:t>H13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CH"/>
                    </a:p>
                  </a:txBody>
                  <a:tcPr/>
                </a:tc>
              </a:tr>
              <a:tr h="190500">
                <a:tc>
                  <a:txBody>
                    <a:bodyPr/>
                    <a:lstStyle/>
                    <a:p>
                      <a:pPr algn="l" fontAlgn="b"/>
                      <a:r>
                        <a:rPr lang="de-CH" sz="14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5 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10cm/s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5 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10cm/s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5 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10cm/s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5 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10cm/s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5 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10cm/s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5 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10cm/s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5 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10cm/s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2cm/s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5 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2cm/s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0" i="0" u="none" strike="noStrike">
                          <a:solidFill>
                            <a:srgbClr val="000000"/>
                          </a:solidFill>
                          <a:effectLst/>
                          <a:latin typeface="Calibri"/>
                        </a:rPr>
                        <a:t>5 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400" b="0" i="0" u="none" strike="noStrike">
                          <a:solidFill>
                            <a:srgbClr val="000000"/>
                          </a:solidFill>
                          <a:effectLst/>
                          <a:latin typeface="Calibri"/>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90500">
                <a:tc>
                  <a:txBody>
                    <a:bodyPr/>
                    <a:lstStyle/>
                    <a:p>
                      <a:pPr algn="r" fontAlgn="b"/>
                      <a:r>
                        <a:rPr lang="de-CH" sz="1400" b="0" i="0" u="none" strike="noStrike">
                          <a:solidFill>
                            <a:srgbClr val="000000"/>
                          </a:solidFill>
                          <a:effectLst/>
                          <a:latin typeface="Calibri"/>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dirty="0">
                          <a:solidFill>
                            <a:srgbClr val="000000"/>
                          </a:solidFill>
                          <a:effectLst/>
                          <a:latin typeface="Calibri"/>
                        </a:rPr>
                        <a:t>-0.10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90500">
                <a:tc>
                  <a:txBody>
                    <a:bodyPr/>
                    <a:lstStyle/>
                    <a:p>
                      <a:pPr algn="r" fontAlgn="b"/>
                      <a:r>
                        <a:rPr lang="de-CH" sz="1400" b="0" i="0" u="none" strike="noStrike">
                          <a:solidFill>
                            <a:srgbClr val="000000"/>
                          </a:solidFill>
                          <a:effectLst/>
                          <a:latin typeface="Calibri"/>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dirty="0">
                          <a:solidFill>
                            <a:srgbClr val="000000"/>
                          </a:solidFill>
                          <a:effectLst/>
                          <a:latin typeface="Calibri"/>
                        </a:rPr>
                        <a:t>-0.10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90500">
                <a:tc>
                  <a:txBody>
                    <a:bodyPr/>
                    <a:lstStyle/>
                    <a:p>
                      <a:pPr algn="r" fontAlgn="b"/>
                      <a:r>
                        <a:rPr lang="de-CH" sz="1400" b="0" i="0" u="none" strike="noStrike">
                          <a:solidFill>
                            <a:srgbClr val="000000"/>
                          </a:solidFill>
                          <a:effectLst/>
                          <a:latin typeface="Calibri"/>
                        </a:rPr>
                        <a:t>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90500">
                <a:tc>
                  <a:txBody>
                    <a:bodyPr/>
                    <a:lstStyle/>
                    <a:p>
                      <a:pPr algn="r" fontAlgn="b"/>
                      <a:r>
                        <a:rPr lang="de-CH" sz="1400" b="0" i="0" u="none" strike="noStrike">
                          <a:solidFill>
                            <a:srgbClr val="000000"/>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90500">
                <a:tc>
                  <a:txBody>
                    <a:bodyPr/>
                    <a:lstStyle/>
                    <a:p>
                      <a:pPr algn="r" fontAlgn="b"/>
                      <a:r>
                        <a:rPr lang="de-CH" sz="1400" b="0" i="0" u="none" strike="noStrike">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r" fontAlgn="b"/>
                      <a:r>
                        <a:rPr lang="de-CH" sz="1400" b="0" i="0" u="none" strike="noStrike">
                          <a:solidFill>
                            <a:srgbClr val="000000"/>
                          </a:solidFill>
                          <a:effectLst/>
                          <a:latin typeface="Calibri"/>
                        </a:rPr>
                        <a:t>224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90500">
                <a:tc>
                  <a:txBody>
                    <a:bodyPr/>
                    <a:lstStyle/>
                    <a:p>
                      <a:pPr algn="r" fontAlgn="b"/>
                      <a:r>
                        <a:rPr lang="de-CH" sz="1400" b="0" i="0" u="none" strike="noStrike">
                          <a:solidFill>
                            <a:srgbClr val="000000"/>
                          </a:solidFill>
                          <a:effectLst/>
                          <a:latin typeface="Calibri"/>
                        </a:rPr>
                        <a:t>335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Calibri"/>
                        </a:rPr>
                        <a:t>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90500">
                <a:tc>
                  <a:txBody>
                    <a:bodyPr/>
                    <a:lstStyle/>
                    <a:p>
                      <a:pPr algn="r" fontAlgn="b"/>
                      <a:r>
                        <a:rPr lang="de-CH" sz="1400" b="0" i="0" u="none" strike="noStrike">
                          <a:solidFill>
                            <a:srgbClr val="000000"/>
                          </a:solidFill>
                          <a:effectLst/>
                          <a:latin typeface="Calibri"/>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Calibri"/>
                        </a:rPr>
                        <a:t>-0.10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a:solidFill>
                            <a:srgbClr val="000000"/>
                          </a:solidFill>
                          <a:effectLst/>
                          <a:latin typeface="Calibri"/>
                        </a:rPr>
                        <a:t>0.27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r" fontAlgn="b"/>
                      <a:r>
                        <a:rPr lang="de-CH" sz="1400" b="0" i="0" u="none" strike="noStrike" dirty="0">
                          <a:solidFill>
                            <a:srgbClr val="000000"/>
                          </a:solidFill>
                          <a:effectLst/>
                          <a:latin typeface="Calibri"/>
                        </a:rPr>
                        <a:t>0.44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bl>
          </a:graphicData>
        </a:graphic>
      </p:graphicFrame>
      <p:sp>
        <p:nvSpPr>
          <p:cNvPr id="167" name="Text Box 224"/>
          <p:cNvSpPr txBox="1">
            <a:spLocks noChangeArrowheads="1"/>
          </p:cNvSpPr>
          <p:nvPr/>
        </p:nvSpPr>
        <p:spPr bwMode="auto">
          <a:xfrm>
            <a:off x="2067594" y="31386462"/>
            <a:ext cx="12344400" cy="369332"/>
          </a:xfrm>
          <a:prstGeom prst="rect">
            <a:avLst/>
          </a:prstGeom>
          <a:grp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defPPr>
              <a:defRPr lang="en-US"/>
            </a:defPPr>
            <a:lvl1pPr algn="ctr" defTabSz="4054475">
              <a:defRPr sz="4000" b="1">
                <a:solidFill>
                  <a:schemeClr val="accent1"/>
                </a:solidFill>
                <a:latin typeface="ETH Light" pitchFamily="2"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marL="0" lvl="2" algn="ctr"/>
            <a:r>
              <a:rPr lang="en-US" b="1" dirty="0" smtClean="0"/>
              <a:t>Flow distribution</a:t>
            </a:r>
            <a:endParaRPr lang="de-CH" b="1" dirty="0"/>
          </a:p>
        </p:txBody>
      </p:sp>
      <p:pic>
        <p:nvPicPr>
          <p:cNvPr id="168" name="Picture 167"/>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45395" y="33005455"/>
            <a:ext cx="5013099" cy="4287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9" name="Rectangle 168"/>
          <p:cNvSpPr/>
          <p:nvPr/>
        </p:nvSpPr>
        <p:spPr>
          <a:xfrm rot="16200000">
            <a:off x="788126" y="34537533"/>
            <a:ext cx="3591207" cy="923330"/>
          </a:xfrm>
          <a:prstGeom prst="rect">
            <a:avLst/>
          </a:prstGeom>
        </p:spPr>
        <p:txBody>
          <a:bodyPr wrap="square">
            <a:spAutoFit/>
          </a:bodyPr>
          <a:lstStyle/>
          <a:p>
            <a:pPr algn="ctr"/>
            <a:r>
              <a:rPr lang="de-CH" sz="1800" b="1" dirty="0" smtClean="0"/>
              <a:t>Filtration </a:t>
            </a:r>
            <a:r>
              <a:rPr lang="de-CH" sz="1800" b="1" dirty="0" err="1" smtClean="0"/>
              <a:t>efficiency</a:t>
            </a:r>
            <a:r>
              <a:rPr lang="de-CH" sz="1800" b="1" dirty="0" smtClean="0"/>
              <a:t> </a:t>
            </a:r>
            <a:r>
              <a:rPr lang="de-CH" sz="1800" b="1" dirty="0" err="1" smtClean="0"/>
              <a:t>of</a:t>
            </a:r>
            <a:r>
              <a:rPr lang="de-CH" sz="1800" b="1" dirty="0" smtClean="0"/>
              <a:t> </a:t>
            </a:r>
            <a:r>
              <a:rPr lang="de-CH" sz="1800" b="1" dirty="0" err="1" smtClean="0"/>
              <a:t>the</a:t>
            </a:r>
            <a:r>
              <a:rPr lang="de-CH" sz="1800" b="1" dirty="0" smtClean="0"/>
              <a:t> </a:t>
            </a:r>
            <a:r>
              <a:rPr lang="de-CH" sz="1800" b="1" dirty="0" err="1" smtClean="0"/>
              <a:t>wire</a:t>
            </a:r>
            <a:r>
              <a:rPr lang="de-CH" sz="1800" b="1" dirty="0" smtClean="0"/>
              <a:t> </a:t>
            </a:r>
            <a:r>
              <a:rPr lang="de-CH" sz="1800" b="1" dirty="0" err="1" smtClean="0"/>
              <a:t>mesh</a:t>
            </a:r>
            <a:r>
              <a:rPr lang="de-CH" sz="1800" b="1" dirty="0" smtClean="0"/>
              <a:t> at 5 cm/s </a:t>
            </a:r>
            <a:r>
              <a:rPr lang="de-CH" sz="1800" b="1" dirty="0" err="1" smtClean="0"/>
              <a:t>measured</a:t>
            </a:r>
            <a:r>
              <a:rPr lang="de-CH" sz="1800" b="1" dirty="0" smtClean="0"/>
              <a:t> in </a:t>
            </a:r>
            <a:r>
              <a:rPr lang="de-CH" sz="1800" b="1" dirty="0" err="1"/>
              <a:t>filter</a:t>
            </a:r>
            <a:r>
              <a:rPr lang="de-CH" sz="1800" b="1" dirty="0"/>
              <a:t> </a:t>
            </a:r>
            <a:r>
              <a:rPr lang="de-CH" sz="1800" b="1" dirty="0" err="1"/>
              <a:t>holders</a:t>
            </a:r>
            <a:r>
              <a:rPr lang="de-CH" sz="1800" b="1" dirty="0"/>
              <a:t> </a:t>
            </a:r>
            <a:r>
              <a:rPr lang="de-CH" sz="1800" b="1" dirty="0" err="1"/>
              <a:t>with</a:t>
            </a:r>
            <a:r>
              <a:rPr lang="de-CH" sz="1800" b="1" dirty="0"/>
              <a:t> different </a:t>
            </a:r>
            <a:r>
              <a:rPr lang="de-CH" sz="1800" b="1" dirty="0" err="1" smtClean="0"/>
              <a:t>areas</a:t>
            </a:r>
            <a:endParaRPr lang="de-CH" sz="1800" b="1" dirty="0"/>
          </a:p>
        </p:txBody>
      </p:sp>
      <p:sp>
        <p:nvSpPr>
          <p:cNvPr id="170" name="Rectangle 169"/>
          <p:cNvSpPr/>
          <p:nvPr/>
        </p:nvSpPr>
        <p:spPr>
          <a:xfrm>
            <a:off x="2067594" y="31910932"/>
            <a:ext cx="12344400" cy="1292662"/>
          </a:xfrm>
          <a:prstGeom prst="rect">
            <a:avLst/>
          </a:prstGeom>
          <a:grpFill/>
        </p:spPr>
        <p:txBody>
          <a:bodyPr wrap="square">
            <a:spAutoFit/>
          </a:bodyPr>
          <a:lstStyle/>
          <a:p>
            <a:pPr algn="just">
              <a:buFont typeface="Arial" panose="020B0604020202020204" pitchFamily="34" charset="0"/>
              <a:buNone/>
            </a:pPr>
            <a:r>
              <a:rPr lang="en-US" sz="2600" b="1" dirty="0">
                <a:latin typeface="ETH Light" pitchFamily="2" charset="0"/>
              </a:rPr>
              <a:t>Flow distribution depends on the filter holder geometry, thus the filter holder size and shape could possibly affect the flow velocity distribution. </a:t>
            </a:r>
            <a:r>
              <a:rPr lang="en-US" sz="2600" b="1" dirty="0" smtClean="0">
                <a:latin typeface="ETH Light" pitchFamily="2" charset="0"/>
              </a:rPr>
              <a:t>No </a:t>
            </a:r>
            <a:r>
              <a:rPr lang="en-US" sz="2600" b="1" dirty="0">
                <a:latin typeface="ETH Light" pitchFamily="2" charset="0"/>
              </a:rPr>
              <a:t>obvious link between the filter surface area and filtration efficiency if the filter medium was highly </a:t>
            </a:r>
            <a:r>
              <a:rPr lang="en-US" sz="2600" b="1" dirty="0" smtClean="0">
                <a:latin typeface="ETH Light" pitchFamily="2" charset="0"/>
              </a:rPr>
              <a:t>uniform according to the  experimental and CFD results (Sachinidou et al. (2017). </a:t>
            </a:r>
            <a:endParaRPr lang="de-CH" sz="2600" b="1" dirty="0">
              <a:latin typeface="ETH Light" pitchFamily="2" charset="0"/>
            </a:endParaRPr>
          </a:p>
        </p:txBody>
      </p:sp>
      <p:pic>
        <p:nvPicPr>
          <p:cNvPr id="171" name="Picture 170"/>
          <p:cNvPicPr/>
          <p:nvPr/>
        </p:nvPicPr>
        <p:blipFill rotWithShape="1">
          <a:blip r:embed="rId10" cstate="print">
            <a:extLst>
              <a:ext uri="{28A0092B-C50C-407E-A947-70E740481C1C}">
                <a14:useLocalDpi xmlns:a14="http://schemas.microsoft.com/office/drawing/2010/main" val="0"/>
              </a:ext>
            </a:extLst>
          </a:blip>
          <a:srcRect l="9362" r="9148" b="5289"/>
          <a:stretch/>
        </p:blipFill>
        <p:spPr bwMode="auto">
          <a:xfrm>
            <a:off x="9577387" y="33318084"/>
            <a:ext cx="4382317" cy="3662701"/>
          </a:xfrm>
          <a:prstGeom prst="rect">
            <a:avLst/>
          </a:prstGeom>
          <a:noFill/>
          <a:ln>
            <a:noFill/>
          </a:ln>
          <a:extLst>
            <a:ext uri="{53640926-AAD7-44D8-BBD7-CCE9431645EC}">
              <a14:shadowObscured xmlns:a14="http://schemas.microsoft.com/office/drawing/2010/main"/>
            </a:ext>
          </a:extLst>
        </p:spPr>
      </p:pic>
      <p:sp>
        <p:nvSpPr>
          <p:cNvPr id="172" name="Rectangle 171"/>
          <p:cNvSpPr/>
          <p:nvPr/>
        </p:nvSpPr>
        <p:spPr>
          <a:xfrm rot="16200000">
            <a:off x="6772751" y="34260536"/>
            <a:ext cx="3591207" cy="1477328"/>
          </a:xfrm>
          <a:prstGeom prst="rect">
            <a:avLst/>
          </a:prstGeom>
        </p:spPr>
        <p:txBody>
          <a:bodyPr wrap="square">
            <a:spAutoFit/>
          </a:bodyPr>
          <a:lstStyle/>
          <a:p>
            <a:pPr algn="ctr"/>
            <a:r>
              <a:rPr lang="en-US" sz="1800" b="1" dirty="0"/>
              <a:t>Profile of the face velocity distribution immediately upstream the </a:t>
            </a:r>
            <a:r>
              <a:rPr lang="en-US" sz="1800" b="1" dirty="0" smtClean="0"/>
              <a:t>filter (CFD analysis`). </a:t>
            </a:r>
            <a:r>
              <a:rPr lang="en-US" sz="1800" b="1" dirty="0"/>
              <a:t>X is the radial distance from the filter center.</a:t>
            </a:r>
            <a:endParaRPr lang="de-CH" sz="1800" b="1" dirty="0"/>
          </a:p>
        </p:txBody>
      </p:sp>
      <p:sp>
        <p:nvSpPr>
          <p:cNvPr id="173" name="Text Box 224"/>
          <p:cNvSpPr txBox="1">
            <a:spLocks noChangeArrowheads="1"/>
          </p:cNvSpPr>
          <p:nvPr/>
        </p:nvSpPr>
        <p:spPr bwMode="auto">
          <a:xfrm>
            <a:off x="15547976" y="19108863"/>
            <a:ext cx="12344399" cy="369332"/>
          </a:xfrm>
          <a:prstGeom prst="rect">
            <a:avLst/>
          </a:prstGeom>
          <a:no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defPPr>
              <a:defRPr lang="en-US"/>
            </a:defPPr>
            <a:lvl1pPr defTabSz="4054475">
              <a:defRPr sz="2400">
                <a:solidFill>
                  <a:schemeClr val="tx1"/>
                </a:solidFill>
                <a:latin typeface="Times New Roman" pitchFamily="18" charset="0"/>
              </a:defRPr>
            </a:lvl1pPr>
            <a:lvl2pPr marL="1974850" defTabSz="4054475">
              <a:defRPr sz="2400">
                <a:solidFill>
                  <a:schemeClr val="tx1"/>
                </a:solidFill>
                <a:latin typeface="Times New Roman" pitchFamily="18" charset="0"/>
              </a:defRPr>
            </a:lvl2pPr>
            <a:lvl3pPr marL="0" lvl="2" algn="ctr" defTabSz="4054475">
              <a:defRPr sz="2400" b="1">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lvl="2"/>
            <a:r>
              <a:rPr lang="en-US" dirty="0"/>
              <a:t>Challenging particle size distribution, SAFR and neutralization efficiency</a:t>
            </a:r>
            <a:endParaRPr lang="de-CH" dirty="0"/>
          </a:p>
        </p:txBody>
      </p:sp>
      <p:sp>
        <p:nvSpPr>
          <p:cNvPr id="174" name="TextBox 173"/>
          <p:cNvSpPr txBox="1"/>
          <p:nvPr/>
        </p:nvSpPr>
        <p:spPr>
          <a:xfrm>
            <a:off x="15582692" y="19727862"/>
            <a:ext cx="12344400" cy="2893100"/>
          </a:xfrm>
          <a:prstGeom prst="rect">
            <a:avLst/>
          </a:prstGeom>
          <a:grpFill/>
        </p:spPr>
        <p:txBody>
          <a:bodyPr wrap="square">
            <a:spAutoFit/>
          </a:bodyPr>
          <a:lstStyle>
            <a:defPPr>
              <a:defRPr lang="en-US"/>
            </a:defPPr>
            <a:lvl1pPr marL="457200" indent="-457200" algn="just">
              <a:buFont typeface="Arial" panose="020B0604020202020204" pitchFamily="34" charset="0"/>
              <a:buChar char="•"/>
              <a:defRPr sz="3200" b="1">
                <a:latin typeface="ETH Light" pitchFamily="2" charset="0"/>
              </a:defRPr>
            </a:lvl1pPr>
          </a:lstStyle>
          <a:p>
            <a:r>
              <a:rPr lang="en-US" sz="2600" dirty="0" smtClean="0"/>
              <a:t>When </a:t>
            </a:r>
            <a:r>
              <a:rPr lang="en-US" sz="2600" dirty="0"/>
              <a:t>the DMA is used as a classifier, its set parameters should be studied to ensure the minimization of the measurement artifacts</a:t>
            </a:r>
            <a:r>
              <a:rPr lang="en-US" sz="2600" dirty="0" smtClean="0"/>
              <a:t>.</a:t>
            </a:r>
          </a:p>
          <a:p>
            <a:r>
              <a:rPr lang="en-US" sz="2600" dirty="0" smtClean="0"/>
              <a:t>Sheath </a:t>
            </a:r>
            <a:r>
              <a:rPr lang="en-US" sz="2600" dirty="0"/>
              <a:t>to aerosol flow ratio (SAFR) could affect the </a:t>
            </a:r>
            <a:r>
              <a:rPr lang="en-US" sz="2600" dirty="0" err="1"/>
              <a:t>monodispersity</a:t>
            </a:r>
            <a:r>
              <a:rPr lang="en-US" sz="2600" dirty="0"/>
              <a:t> of the challenging particle flow based on the generated particle size distribution. According to Sachinidou et al. (2017), a SAFR ratio above five could minimize the artifacts due to this factor for the investigated filtration tests. In addition, neutralization efficiency for the particles entering the DMA was crucial so as to avoid bigger multiply charged particles to enter the challenging particle flow</a:t>
            </a:r>
            <a:r>
              <a:rPr lang="en-US" sz="2600" dirty="0" smtClean="0"/>
              <a:t>. Challenging particle distribution can affect the results for a SFAR below 5.</a:t>
            </a:r>
            <a:endParaRPr lang="en-US" sz="2600" dirty="0"/>
          </a:p>
        </p:txBody>
      </p:sp>
      <p:pic>
        <p:nvPicPr>
          <p:cNvPr id="175" name="Picture 174"/>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8949987" y="22421459"/>
            <a:ext cx="8229600" cy="4926403"/>
          </a:xfrm>
          <a:prstGeom prst="rect">
            <a:avLst/>
          </a:prstGeom>
          <a:noFill/>
          <a:ln>
            <a:noFill/>
          </a:ln>
          <a:effectLst/>
          <a:extLst/>
        </p:spPr>
      </p:pic>
      <p:sp>
        <p:nvSpPr>
          <p:cNvPr id="176" name="Rectangle 175"/>
          <p:cNvSpPr/>
          <p:nvPr/>
        </p:nvSpPr>
        <p:spPr>
          <a:xfrm rot="16200000">
            <a:off x="15934398" y="24271677"/>
            <a:ext cx="4538367" cy="1200329"/>
          </a:xfrm>
          <a:prstGeom prst="rect">
            <a:avLst/>
          </a:prstGeom>
        </p:spPr>
        <p:txBody>
          <a:bodyPr wrap="square">
            <a:spAutoFit/>
          </a:bodyPr>
          <a:lstStyle/>
          <a:p>
            <a:pPr algn="ctr"/>
            <a:r>
              <a:rPr lang="en-US" sz="1800" b="1" dirty="0" smtClean="0"/>
              <a:t>Integrative model  developed in MATLAB to study challenging particle distribution, SFAR and neutralization efficiency in filtration efficiency</a:t>
            </a:r>
            <a:endParaRPr lang="de-CH" sz="1800" b="1" dirty="0"/>
          </a:p>
        </p:txBody>
      </p:sp>
      <p:pic>
        <p:nvPicPr>
          <p:cNvPr id="177" name="Picture 176"/>
          <p:cNvPicPr/>
          <p:nvPr/>
        </p:nvPicPr>
        <p:blipFill rotWithShape="1">
          <a:blip r:embed="rId12" cstate="print">
            <a:extLst>
              <a:ext uri="{28A0092B-C50C-407E-A947-70E740481C1C}">
                <a14:useLocalDpi xmlns:a14="http://schemas.microsoft.com/office/drawing/2010/main" val="0"/>
              </a:ext>
            </a:extLst>
          </a:blip>
          <a:srcRect l="7222" t="2185" b="5091"/>
          <a:stretch/>
        </p:blipFill>
        <p:spPr bwMode="auto">
          <a:xfrm>
            <a:off x="17225974" y="27324980"/>
            <a:ext cx="4889801" cy="3746906"/>
          </a:xfrm>
          <a:prstGeom prst="rect">
            <a:avLst/>
          </a:prstGeom>
          <a:noFill/>
          <a:ln>
            <a:noFill/>
          </a:ln>
          <a:effectLst/>
          <a:extLst>
            <a:ext uri="{53640926-AAD7-44D8-BBD7-CCE9431645EC}">
              <a14:shadowObscured xmlns:a14="http://schemas.microsoft.com/office/drawing/2010/main"/>
            </a:ext>
          </a:extLst>
        </p:spPr>
      </p:pic>
      <p:pic>
        <p:nvPicPr>
          <p:cNvPr id="178" name="Picture 177"/>
          <p:cNvPicPr/>
          <p:nvPr/>
        </p:nvPicPr>
        <p:blipFill rotWithShape="1">
          <a:blip r:embed="rId13" cstate="print">
            <a:extLst>
              <a:ext uri="{28A0092B-C50C-407E-A947-70E740481C1C}">
                <a14:useLocalDpi xmlns:a14="http://schemas.microsoft.com/office/drawing/2010/main" val="0"/>
              </a:ext>
            </a:extLst>
          </a:blip>
          <a:srcRect l="5000" r="11422" b="5455"/>
          <a:stretch/>
        </p:blipFill>
        <p:spPr bwMode="auto">
          <a:xfrm>
            <a:off x="22051065" y="27245065"/>
            <a:ext cx="5017710" cy="3906735"/>
          </a:xfrm>
          <a:prstGeom prst="rect">
            <a:avLst/>
          </a:prstGeom>
          <a:noFill/>
          <a:ln>
            <a:noFill/>
          </a:ln>
          <a:effectLst/>
          <a:extLst>
            <a:ext uri="{53640926-AAD7-44D8-BBD7-CCE9431645EC}">
              <a14:shadowObscured xmlns:a14="http://schemas.microsoft.com/office/drawing/2010/main"/>
            </a:ext>
          </a:extLst>
        </p:spPr>
      </p:pic>
      <p:sp>
        <p:nvSpPr>
          <p:cNvPr id="179" name="Rectangle 178"/>
          <p:cNvSpPr/>
          <p:nvPr/>
        </p:nvSpPr>
        <p:spPr>
          <a:xfrm rot="16200000">
            <a:off x="15286623" y="29013766"/>
            <a:ext cx="3363584" cy="369332"/>
          </a:xfrm>
          <a:prstGeom prst="rect">
            <a:avLst/>
          </a:prstGeom>
        </p:spPr>
        <p:txBody>
          <a:bodyPr wrap="square">
            <a:spAutoFit/>
          </a:bodyPr>
          <a:lstStyle/>
          <a:p>
            <a:pPr algn="ctr"/>
            <a:r>
              <a:rPr lang="de-CH" sz="1800" b="1" dirty="0" err="1" smtClean="0"/>
              <a:t>Results</a:t>
            </a:r>
            <a:endParaRPr lang="de-CH" sz="1800" b="1" dirty="0"/>
          </a:p>
        </p:txBody>
      </p:sp>
      <p:sp>
        <p:nvSpPr>
          <p:cNvPr id="180" name="Text Box 224"/>
          <p:cNvSpPr txBox="1">
            <a:spLocks noChangeArrowheads="1"/>
          </p:cNvSpPr>
          <p:nvPr/>
        </p:nvSpPr>
        <p:spPr bwMode="auto">
          <a:xfrm>
            <a:off x="15520988" y="31538862"/>
            <a:ext cx="12344400" cy="369332"/>
          </a:xfrm>
          <a:prstGeom prst="rect">
            <a:avLst/>
          </a:prstGeom>
          <a:grp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defPPr>
              <a:defRPr lang="en-US"/>
            </a:defPPr>
            <a:lvl1pPr algn="ctr" defTabSz="4054475">
              <a:defRPr sz="4000" b="1">
                <a:solidFill>
                  <a:schemeClr val="accent1"/>
                </a:solidFill>
                <a:latin typeface="ETH Light" pitchFamily="2"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marL="0" lvl="2" algn="ctr"/>
            <a:r>
              <a:rPr lang="en-US" b="1" dirty="0" smtClean="0"/>
              <a:t>Charge </a:t>
            </a:r>
            <a:r>
              <a:rPr lang="en-US" b="1" dirty="0"/>
              <a:t>on the filter</a:t>
            </a:r>
            <a:endParaRPr lang="de-CH" b="1" dirty="0"/>
          </a:p>
        </p:txBody>
      </p:sp>
      <p:pic>
        <p:nvPicPr>
          <p:cNvPr id="181" name="Picture 180"/>
          <p:cNvPicPr/>
          <p:nvPr/>
        </p:nvPicPr>
        <p:blipFill rotWithShape="1">
          <a:blip r:embed="rId14" cstate="print">
            <a:extLst>
              <a:ext uri="{28A0092B-C50C-407E-A947-70E740481C1C}">
                <a14:useLocalDpi xmlns:a14="http://schemas.microsoft.com/office/drawing/2010/main" val="0"/>
              </a:ext>
            </a:extLst>
          </a:blip>
          <a:srcRect l="8353" t="12431" r="7889"/>
          <a:stretch/>
        </p:blipFill>
        <p:spPr bwMode="auto">
          <a:xfrm>
            <a:off x="19404304" y="32822596"/>
            <a:ext cx="4879683" cy="4089819"/>
          </a:xfrm>
          <a:prstGeom prst="rect">
            <a:avLst/>
          </a:prstGeom>
          <a:noFill/>
          <a:ln>
            <a:noFill/>
          </a:ln>
          <a:effectLst/>
          <a:extLst>
            <a:ext uri="{53640926-AAD7-44D8-BBD7-CCE9431645EC}">
              <a14:shadowObscured xmlns:a14="http://schemas.microsoft.com/office/drawing/2010/main"/>
            </a:ext>
          </a:extLst>
        </p:spPr>
      </p:pic>
      <p:sp>
        <p:nvSpPr>
          <p:cNvPr id="182" name="Text Box 224"/>
          <p:cNvSpPr txBox="1">
            <a:spLocks noChangeArrowheads="1"/>
          </p:cNvSpPr>
          <p:nvPr/>
        </p:nvSpPr>
        <p:spPr bwMode="auto">
          <a:xfrm>
            <a:off x="15551605" y="32088395"/>
            <a:ext cx="12344399" cy="369332"/>
          </a:xfrm>
          <a:prstGeom prst="rect">
            <a:avLst/>
          </a:prstGeom>
          <a:solidFill>
            <a:schemeClr val="bg1"/>
          </a:solidFill>
          <a:ln>
            <a:no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lvl1pPr defTabSz="4054475">
              <a:defRPr sz="2400">
                <a:solidFill>
                  <a:schemeClr val="tx1"/>
                </a:solidFill>
                <a:latin typeface="Times New Roman" pitchFamily="18"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algn="just"/>
            <a:r>
              <a:rPr lang="en-US" b="1" dirty="0" smtClean="0">
                <a:latin typeface="ETH Light" pitchFamily="2" charset="0"/>
              </a:rPr>
              <a:t>Filtration efficiency is highly reduced by discharging the filter when diffusion is not the main filtration mechanism.</a:t>
            </a:r>
          </a:p>
        </p:txBody>
      </p:sp>
    </p:spTree>
    <p:extLst>
      <p:ext uri="{BB962C8B-B14F-4D97-AF65-F5344CB8AC3E}">
        <p14:creationId xmlns:p14="http://schemas.microsoft.com/office/powerpoint/2010/main" val="17314617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2132</Words>
  <Application>Microsoft Office PowerPoint</Application>
  <PresentationFormat>Custom</PresentationFormat>
  <Paragraphs>781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Sachinidou, Panagiota</dc:creator>
  <cp:lastModifiedBy>Sachinidou, Panagiota</cp:lastModifiedBy>
  <cp:revision>118</cp:revision>
  <cp:lastPrinted>2017-05-05T10:46:29Z</cp:lastPrinted>
  <dcterms:created xsi:type="dcterms:W3CDTF">2006-08-16T00:00:00Z</dcterms:created>
  <dcterms:modified xsi:type="dcterms:W3CDTF">2017-05-05T11:12:19Z</dcterms:modified>
</cp:coreProperties>
</file>