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79975" cy="42808525"/>
  <p:notesSz cx="6858000" cy="9144000"/>
  <p:defaultText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64" autoAdjust="0"/>
    <p:restoredTop sz="96800" autoAdjust="0"/>
  </p:normalViewPr>
  <p:slideViewPr>
    <p:cSldViewPr>
      <p:cViewPr>
        <p:scale>
          <a:sx n="66" d="100"/>
          <a:sy n="66" d="100"/>
        </p:scale>
        <p:origin x="1134" y="12948"/>
      </p:cViewPr>
      <p:guideLst>
        <p:guide orient="horz" pos="23611"/>
        <p:guide pos="9537"/>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66EFD3-ADD4-4F1E-BC8B-4E861FF3B3DB}" type="datetimeFigureOut">
              <a:rPr lang="de-CH" smtClean="0"/>
              <a:t>05.05.2017</a:t>
            </a:fld>
            <a:endParaRPr lang="de-CH"/>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4ED1B9-FC5F-4F73-B66B-4D79B09D662B}" type="slidenum">
              <a:rPr lang="de-CH" smtClean="0"/>
              <a:t>‹#›</a:t>
            </a:fld>
            <a:endParaRPr lang="de-CH"/>
          </a:p>
        </p:txBody>
      </p:sp>
    </p:spTree>
    <p:extLst>
      <p:ext uri="{BB962C8B-B14F-4D97-AF65-F5344CB8AC3E}">
        <p14:creationId xmlns:p14="http://schemas.microsoft.com/office/powerpoint/2010/main" val="54160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2B4ED1B9-FC5F-4F73-B66B-4D79B09D662B}" type="slidenum">
              <a:rPr lang="de-CH" smtClean="0"/>
              <a:t>1</a:t>
            </a:fld>
            <a:endParaRPr lang="de-CH"/>
          </a:p>
        </p:txBody>
      </p:sp>
    </p:spTree>
    <p:extLst>
      <p:ext uri="{BB962C8B-B14F-4D97-AF65-F5344CB8AC3E}">
        <p14:creationId xmlns:p14="http://schemas.microsoft.com/office/powerpoint/2010/main" val="1884355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13298392"/>
            <a:ext cx="25737979" cy="9176087"/>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1714329"/>
            <a:ext cx="6812994" cy="3652597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13999" y="1714329"/>
            <a:ext cx="19934317" cy="3652597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9" y="27508444"/>
            <a:ext cx="25737979" cy="8502249"/>
          </a:xfrm>
        </p:spPr>
        <p:txBody>
          <a:bodyPr anchor="t"/>
          <a:lstStyle>
            <a:lvl1pPr algn="l">
              <a:defRPr sz="18300" b="1" cap="all"/>
            </a:lvl1pPr>
          </a:lstStyle>
          <a:p>
            <a:r>
              <a:rPr lang="en-US" smtClean="0"/>
              <a:t>Click to edit Master title style</a:t>
            </a:r>
            <a:endParaRPr lang="en-US"/>
          </a:p>
        </p:txBody>
      </p:sp>
      <p:sp>
        <p:nvSpPr>
          <p:cNvPr id="3" name="Text Placeholder 2"/>
          <p:cNvSpPr>
            <a:spLocks noGrp="1"/>
          </p:cNvSpPr>
          <p:nvPr>
            <p:ph type="body" idx="1"/>
          </p:nvPr>
        </p:nvSpPr>
        <p:spPr>
          <a:xfrm>
            <a:off x="2391909" y="18144082"/>
            <a:ext cx="25737979" cy="9364362"/>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13999"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92320"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3999" y="9582375"/>
            <a:ext cx="13378914"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3999" y="13575852"/>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81808" y="9582375"/>
            <a:ext cx="13384170"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81808" y="13575852"/>
            <a:ext cx="13384170"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0" y="1704413"/>
            <a:ext cx="9961903" cy="7253667"/>
          </a:xfrm>
        </p:spPr>
        <p:txBody>
          <a:bodyPr anchor="b"/>
          <a:lstStyle>
            <a:lvl1pPr algn="l">
              <a:defRPr sz="9100" b="1"/>
            </a:lvl1pPr>
          </a:lstStyle>
          <a:p>
            <a:r>
              <a:rPr lang="en-US" smtClean="0"/>
              <a:t>Click to edit Master title style</a:t>
            </a:r>
            <a:endParaRPr lang="en-US"/>
          </a:p>
        </p:txBody>
      </p:sp>
      <p:sp>
        <p:nvSpPr>
          <p:cNvPr id="3" name="Content Placeholder 2"/>
          <p:cNvSpPr>
            <a:spLocks noGrp="1"/>
          </p:cNvSpPr>
          <p:nvPr>
            <p:ph idx="1"/>
          </p:nvPr>
        </p:nvSpPr>
        <p:spPr>
          <a:xfrm>
            <a:off x="11838629" y="1704417"/>
            <a:ext cx="16927347" cy="3653589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4000" y="8958084"/>
            <a:ext cx="9961903" cy="2928222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7" y="29965968"/>
            <a:ext cx="18167985" cy="3537652"/>
          </a:xfrm>
        </p:spPr>
        <p:txBody>
          <a:bodyPr anchor="b"/>
          <a:lstStyle>
            <a:lvl1pPr algn="l">
              <a:defRPr sz="9100" b="1"/>
            </a:lvl1pPr>
          </a:lstStyle>
          <a:p>
            <a:r>
              <a:rPr lang="en-US" smtClean="0"/>
              <a:t>Click to edit Master title style</a:t>
            </a:r>
            <a:endParaRPr lang="en-US"/>
          </a:p>
        </p:txBody>
      </p:sp>
      <p:sp>
        <p:nvSpPr>
          <p:cNvPr id="3" name="Picture Placeholder 2"/>
          <p:cNvSpPr>
            <a:spLocks noGrp="1"/>
          </p:cNvSpPr>
          <p:nvPr>
            <p:ph type="pic" idx="1"/>
          </p:nvPr>
        </p:nvSpPr>
        <p:spPr>
          <a:xfrm>
            <a:off x="5935087" y="3825021"/>
            <a:ext cx="18167985" cy="25685115"/>
          </a:xfrm>
        </p:spPr>
        <p:txBody>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endParaRPr lang="en-US"/>
          </a:p>
        </p:txBody>
      </p:sp>
      <p:sp>
        <p:nvSpPr>
          <p:cNvPr id="4" name="Text Placeholder 3"/>
          <p:cNvSpPr>
            <a:spLocks noGrp="1"/>
          </p:cNvSpPr>
          <p:nvPr>
            <p:ph type="body" sz="half" idx="2"/>
          </p:nvPr>
        </p:nvSpPr>
        <p:spPr>
          <a:xfrm>
            <a:off x="5935087" y="33503620"/>
            <a:ext cx="18167985" cy="502405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999" y="1714326"/>
            <a:ext cx="27251978" cy="7134754"/>
          </a:xfrm>
          <a:prstGeom prst="rect">
            <a:avLst/>
          </a:prstGeom>
        </p:spPr>
        <p:txBody>
          <a:bodyPr vert="horz" lIns="417643" tIns="208822" rIns="417643" bIns="20882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3999" y="9988659"/>
            <a:ext cx="27251978" cy="28251648"/>
          </a:xfrm>
          <a:prstGeom prst="rect">
            <a:avLst/>
          </a:prstGeom>
        </p:spPr>
        <p:txBody>
          <a:bodyPr vert="horz" lIns="417643" tIns="208822" rIns="417643" bIns="20882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13999" y="39677164"/>
            <a:ext cx="7065328" cy="2279158"/>
          </a:xfrm>
          <a:prstGeom prst="rect">
            <a:avLst/>
          </a:prstGeom>
        </p:spPr>
        <p:txBody>
          <a:bodyPr vert="horz" lIns="417643" tIns="208822" rIns="417643" bIns="208822" rtlCol="0" anchor="ctr"/>
          <a:lstStyle>
            <a:lvl1pPr algn="l">
              <a:defRPr sz="5500">
                <a:solidFill>
                  <a:schemeClr val="tx1">
                    <a:tint val="75000"/>
                  </a:schemeClr>
                </a:solidFill>
              </a:defRPr>
            </a:lvl1pPr>
          </a:lstStyle>
          <a:p>
            <a:fld id="{1D8BD707-D9CF-40AE-B4C6-C98DA3205C09}" type="datetimeFigureOut">
              <a:rPr lang="en-US" smtClean="0"/>
              <a:pPr/>
              <a:t>5/5/2017</a:t>
            </a:fld>
            <a:endParaRPr lang="en-US"/>
          </a:p>
        </p:txBody>
      </p:sp>
      <p:sp>
        <p:nvSpPr>
          <p:cNvPr id="5" name="Footer Placeholder 4"/>
          <p:cNvSpPr>
            <a:spLocks noGrp="1"/>
          </p:cNvSpPr>
          <p:nvPr>
            <p:ph type="ftr" sz="quarter" idx="3"/>
          </p:nvPr>
        </p:nvSpPr>
        <p:spPr>
          <a:xfrm>
            <a:off x="10345658" y="39677164"/>
            <a:ext cx="9588659" cy="2279158"/>
          </a:xfrm>
          <a:prstGeom prst="rect">
            <a:avLst/>
          </a:prstGeom>
        </p:spPr>
        <p:txBody>
          <a:bodyPr vert="horz" lIns="417643" tIns="208822" rIns="417643" bIns="208822"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700649" y="39677164"/>
            <a:ext cx="7065328" cy="2279158"/>
          </a:xfrm>
          <a:prstGeom prst="rect">
            <a:avLst/>
          </a:prstGeom>
        </p:spPr>
        <p:txBody>
          <a:bodyPr vert="horz" lIns="417643" tIns="208822" rIns="417643" bIns="208822" rtlCol="0" anchor="ctr"/>
          <a:lstStyle>
            <a:lvl1pPr algn="r">
              <a:defRPr sz="55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431" rtl="0" eaLnBrk="1" latinLnBrk="0" hangingPunct="1">
        <a:spcBef>
          <a:spcPct val="0"/>
        </a:spcBef>
        <a:buNone/>
        <a:defRPr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18" Type="http://schemas.openxmlformats.org/officeDocument/2006/relationships/image" Target="../media/image15.emf"/><Relationship Id="rId3" Type="http://schemas.openxmlformats.org/officeDocument/2006/relationships/image" Target="../media/image1.wmf"/><Relationship Id="rId21" Type="http://schemas.openxmlformats.org/officeDocument/2006/relationships/image" Target="../media/image18.emf"/><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4.png"/><Relationship Id="rId2" Type="http://schemas.openxmlformats.org/officeDocument/2006/relationships/notesSlide" Target="../notesSlides/notesSlide1.xml"/><Relationship Id="rId16" Type="http://schemas.openxmlformats.org/officeDocument/2006/relationships/image" Target="../media/image13.png"/><Relationship Id="rId20" Type="http://schemas.openxmlformats.org/officeDocument/2006/relationships/image" Target="../media/image17.emf"/><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https://www1.ethz.ch/ifu/images/foot_unitlogo_EN.gif" TargetMode="External"/><Relationship Id="rId15" Type="http://schemas.openxmlformats.org/officeDocument/2006/relationships/image" Target="../media/image12.png"/><Relationship Id="rId23" Type="http://schemas.openxmlformats.org/officeDocument/2006/relationships/image" Target="../media/image20.emf"/><Relationship Id="rId10" Type="http://schemas.openxmlformats.org/officeDocument/2006/relationships/image" Target="../media/image7.png"/><Relationship Id="rId19" Type="http://schemas.openxmlformats.org/officeDocument/2006/relationships/image" Target="../media/image16.emf"/><Relationship Id="rId4" Type="http://schemas.openxmlformats.org/officeDocument/2006/relationships/image" Target="../media/image2.gif"/><Relationship Id="rId9" Type="http://schemas.openxmlformats.org/officeDocument/2006/relationships/image" Target="../media/image6.png"/><Relationship Id="rId14" Type="http://schemas.openxmlformats.org/officeDocument/2006/relationships/image" Target="../media/image11.png"/><Relationship Id="rId22" Type="http://schemas.openxmlformats.org/officeDocument/2006/relationships/image" Target="../media/image1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20"/>
          <p:cNvSpPr>
            <a:spLocks noChangeArrowheads="1"/>
          </p:cNvSpPr>
          <p:nvPr/>
        </p:nvSpPr>
        <p:spPr bwMode="auto">
          <a:xfrm>
            <a:off x="2185988" y="1135062"/>
            <a:ext cx="25679400" cy="4331367"/>
          </a:xfrm>
          <a:prstGeom prst="rect">
            <a:avLst/>
          </a:prstGeom>
          <a:gradFill rotWithShape="1">
            <a:gsLst>
              <a:gs pos="0">
                <a:srgbClr val="33CCFF"/>
              </a:gs>
              <a:gs pos="100000">
                <a:schemeClr val="tx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11" name="Rectangle 222"/>
          <p:cNvSpPr>
            <a:spLocks noChangeArrowheads="1"/>
          </p:cNvSpPr>
          <p:nvPr/>
        </p:nvSpPr>
        <p:spPr bwMode="auto">
          <a:xfrm>
            <a:off x="3453660" y="1610689"/>
            <a:ext cx="23431499" cy="2133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algn="ctr" defTabSz="3054992">
              <a:lnSpc>
                <a:spcPts val="8000"/>
              </a:lnSpc>
            </a:pPr>
            <a:r>
              <a:rPr lang="en-US" sz="8800" b="1" dirty="0">
                <a:solidFill>
                  <a:srgbClr val="FFFFFF"/>
                </a:solidFill>
                <a:latin typeface="ETH Light" pitchFamily="2" charset="0"/>
              </a:rPr>
              <a:t>Test method to measure the efficiency of air filtration media against spherical nanomaterials from 3 to 500 nm</a:t>
            </a:r>
            <a:endParaRPr lang="en-US" sz="8800" baseline="30000" dirty="0">
              <a:solidFill>
                <a:srgbClr val="FFFFFF"/>
              </a:solidFill>
              <a:latin typeface="ETH Light" pitchFamily="2" charset="0"/>
            </a:endParaRPr>
          </a:p>
        </p:txBody>
      </p:sp>
      <p:sp>
        <p:nvSpPr>
          <p:cNvPr id="19" name="Rectangle 18"/>
          <p:cNvSpPr/>
          <p:nvPr/>
        </p:nvSpPr>
        <p:spPr>
          <a:xfrm>
            <a:off x="3428997" y="3499715"/>
            <a:ext cx="23456161" cy="757900"/>
          </a:xfrm>
          <a:prstGeom prst="rect">
            <a:avLst/>
          </a:prstGeom>
        </p:spPr>
        <p:txBody>
          <a:bodyPr wrap="square">
            <a:spAutoFit/>
          </a:bodyPr>
          <a:lstStyle/>
          <a:p>
            <a:pPr algn="ctr">
              <a:lnSpc>
                <a:spcPts val="5000"/>
              </a:lnSpc>
            </a:pPr>
            <a:r>
              <a:rPr lang="en-US" sz="4800" dirty="0">
                <a:solidFill>
                  <a:srgbClr val="FFFFFF"/>
                </a:solidFill>
                <a:latin typeface="ETH Light" pitchFamily="2" charset="0"/>
              </a:rPr>
              <a:t>Panagiota Sachinidou</a:t>
            </a:r>
            <a:r>
              <a:rPr lang="en-US" sz="4800" baseline="30000" dirty="0">
                <a:solidFill>
                  <a:srgbClr val="FFFFFF"/>
                </a:solidFill>
                <a:latin typeface="ETH Light" pitchFamily="2" charset="0"/>
              </a:rPr>
              <a:t>1,2</a:t>
            </a:r>
            <a:r>
              <a:rPr lang="en-US" sz="4800" dirty="0">
                <a:solidFill>
                  <a:srgbClr val="FFFFFF"/>
                </a:solidFill>
                <a:latin typeface="ETH Light" pitchFamily="2" charset="0"/>
              </a:rPr>
              <a:t>, Shawn S.C. Chen</a:t>
            </a:r>
            <a:r>
              <a:rPr lang="en-US" sz="4800" baseline="30000" dirty="0">
                <a:solidFill>
                  <a:srgbClr val="FFFFFF"/>
                </a:solidFill>
                <a:latin typeface="ETH Light" pitchFamily="2" charset="0"/>
              </a:rPr>
              <a:t>3</a:t>
            </a:r>
            <a:r>
              <a:rPr lang="en-US" sz="4800" dirty="0">
                <a:solidFill>
                  <a:srgbClr val="FFFFFF"/>
                </a:solidFill>
                <a:latin typeface="ETH Light" pitchFamily="2" charset="0"/>
              </a:rPr>
              <a:t>, David Y.H. Pui</a:t>
            </a:r>
            <a:r>
              <a:rPr lang="en-US" sz="4800" baseline="30000" dirty="0">
                <a:solidFill>
                  <a:srgbClr val="FFFFFF"/>
                </a:solidFill>
                <a:latin typeface="ETH Light" pitchFamily="2" charset="0"/>
              </a:rPr>
              <a:t>3</a:t>
            </a:r>
            <a:r>
              <a:rPr lang="en-US" sz="4800" dirty="0">
                <a:solidFill>
                  <a:srgbClr val="FFFFFF"/>
                </a:solidFill>
                <a:latin typeface="ETH Light" pitchFamily="2" charset="0"/>
              </a:rPr>
              <a:t>, Paolo </a:t>
            </a:r>
            <a:r>
              <a:rPr lang="en-US" sz="4800" dirty="0" smtClean="0">
                <a:solidFill>
                  <a:srgbClr val="FFFFFF"/>
                </a:solidFill>
                <a:latin typeface="ETH Light" pitchFamily="2" charset="0"/>
              </a:rPr>
              <a:t>Tronville</a:t>
            </a:r>
            <a:r>
              <a:rPr lang="en-US" sz="4800" baseline="30000" dirty="0" smtClean="0">
                <a:solidFill>
                  <a:srgbClr val="FFFFFF"/>
                </a:solidFill>
                <a:latin typeface="ETH Light" pitchFamily="2" charset="0"/>
              </a:rPr>
              <a:t>4</a:t>
            </a:r>
            <a:r>
              <a:rPr lang="en-US" sz="4800" dirty="0" smtClean="0">
                <a:solidFill>
                  <a:srgbClr val="FFFFFF"/>
                </a:solidFill>
                <a:latin typeface="ETH Light" pitchFamily="2" charset="0"/>
              </a:rPr>
              <a:t>, Thomas </a:t>
            </a:r>
            <a:r>
              <a:rPr lang="en-US" sz="4800" dirty="0" smtClean="0">
                <a:solidFill>
                  <a:srgbClr val="FFFFFF"/>
                </a:solidFill>
                <a:latin typeface="ETH Light" pitchFamily="2" charset="0"/>
              </a:rPr>
              <a:t>Mosimann</a:t>
            </a:r>
            <a:r>
              <a:rPr lang="en-US" sz="4800" baseline="30000" dirty="0" smtClean="0">
                <a:solidFill>
                  <a:srgbClr val="FFFFFF"/>
                </a:solidFill>
                <a:latin typeface="ETH Light" pitchFamily="2" charset="0"/>
              </a:rPr>
              <a:t>5</a:t>
            </a:r>
            <a:r>
              <a:rPr lang="en-US" sz="4800" dirty="0" smtClean="0">
                <a:solidFill>
                  <a:srgbClr val="FFFFFF"/>
                </a:solidFill>
                <a:latin typeface="ETH Light" pitchFamily="2" charset="0"/>
              </a:rPr>
              <a:t>, </a:t>
            </a:r>
            <a:r>
              <a:rPr lang="en-US" sz="4800" dirty="0" smtClean="0">
                <a:solidFill>
                  <a:srgbClr val="FFFFFF"/>
                </a:solidFill>
                <a:latin typeface="ETH Light" pitchFamily="2" charset="0"/>
              </a:rPr>
              <a:t>Mikael Eriksson</a:t>
            </a:r>
            <a:r>
              <a:rPr lang="en-US" sz="4800" baseline="30000" dirty="0" smtClean="0">
                <a:solidFill>
                  <a:srgbClr val="FFFFFF"/>
                </a:solidFill>
                <a:latin typeface="ETH Light" pitchFamily="2" charset="0"/>
              </a:rPr>
              <a:t>6</a:t>
            </a:r>
            <a:r>
              <a:rPr lang="en-US" sz="4800" dirty="0" smtClean="0">
                <a:solidFill>
                  <a:srgbClr val="FFFFFF"/>
                </a:solidFill>
                <a:latin typeface="ETH Light" pitchFamily="2" charset="0"/>
              </a:rPr>
              <a:t> </a:t>
            </a:r>
            <a:r>
              <a:rPr lang="en-US" sz="4800" dirty="0">
                <a:solidFill>
                  <a:srgbClr val="FFFFFF"/>
                </a:solidFill>
                <a:latin typeface="ETH Light" pitchFamily="2" charset="0"/>
              </a:rPr>
              <a:t>, Jing Wang</a:t>
            </a:r>
            <a:r>
              <a:rPr lang="en-US" sz="4800" baseline="30000" dirty="0">
                <a:solidFill>
                  <a:srgbClr val="FFFFFF"/>
                </a:solidFill>
                <a:latin typeface="ETH Light" pitchFamily="2" charset="0"/>
              </a:rPr>
              <a:t>1,2</a:t>
            </a:r>
            <a:endParaRPr lang="de-CH" sz="4800" dirty="0"/>
          </a:p>
        </p:txBody>
      </p:sp>
      <p:sp>
        <p:nvSpPr>
          <p:cNvPr id="20" name="Text Box 225"/>
          <p:cNvSpPr txBox="1">
            <a:spLocks noChangeArrowheads="1"/>
          </p:cNvSpPr>
          <p:nvPr/>
        </p:nvSpPr>
        <p:spPr bwMode="auto">
          <a:xfrm>
            <a:off x="3453660" y="4261715"/>
            <a:ext cx="23431499" cy="1128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4054475">
              <a:defRPr sz="2400">
                <a:solidFill>
                  <a:schemeClr val="tx1"/>
                </a:solidFill>
                <a:latin typeface="Times New Roman" pitchFamily="18"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algn="ctr">
              <a:lnSpc>
                <a:spcPts val="4400"/>
              </a:lnSpc>
            </a:pPr>
            <a:r>
              <a:rPr lang="en-GB" sz="2800" baseline="30000" dirty="0" smtClean="0">
                <a:solidFill>
                  <a:schemeClr val="bg1"/>
                </a:solidFill>
              </a:rPr>
              <a:t>1</a:t>
            </a:r>
            <a:r>
              <a:rPr lang="en-GB" sz="2800" dirty="0" smtClean="0">
                <a:solidFill>
                  <a:schemeClr val="bg1"/>
                </a:solidFill>
              </a:rPr>
              <a:t>Advanced Analytical Technologies </a:t>
            </a:r>
            <a:r>
              <a:rPr lang="en-GB" sz="2800" dirty="0" err="1" smtClean="0">
                <a:solidFill>
                  <a:schemeClr val="bg1"/>
                </a:solidFill>
              </a:rPr>
              <a:t>Empa</a:t>
            </a:r>
            <a:r>
              <a:rPr lang="en-GB" sz="2800" dirty="0">
                <a:solidFill>
                  <a:schemeClr val="bg1"/>
                </a:solidFill>
              </a:rPr>
              <a:t>, </a:t>
            </a:r>
            <a:r>
              <a:rPr lang="en-GB" sz="2800" dirty="0" err="1">
                <a:solidFill>
                  <a:schemeClr val="bg1"/>
                </a:solidFill>
              </a:rPr>
              <a:t>Dubendorf</a:t>
            </a:r>
            <a:r>
              <a:rPr lang="en-GB" sz="2800" dirty="0">
                <a:solidFill>
                  <a:schemeClr val="bg1"/>
                </a:solidFill>
              </a:rPr>
              <a:t>, 8600, Switzerland, </a:t>
            </a:r>
            <a:r>
              <a:rPr lang="en-GB" sz="2800" baseline="30000" dirty="0">
                <a:solidFill>
                  <a:schemeClr val="bg1"/>
                </a:solidFill>
              </a:rPr>
              <a:t>2</a:t>
            </a:r>
            <a:r>
              <a:rPr lang="en-GB" sz="2800" dirty="0">
                <a:solidFill>
                  <a:schemeClr val="bg1"/>
                </a:solidFill>
              </a:rPr>
              <a:t>Institute of Environmental Engineering, ETH Zurich, Zurich, 8093, Switzerland, </a:t>
            </a:r>
            <a:r>
              <a:rPr lang="en-US" sz="2800" baseline="30000" dirty="0">
                <a:solidFill>
                  <a:schemeClr val="bg1"/>
                </a:solidFill>
              </a:rPr>
              <a:t>3</a:t>
            </a:r>
            <a:r>
              <a:rPr lang="en-US" sz="2800" dirty="0">
                <a:solidFill>
                  <a:schemeClr val="bg1"/>
                </a:solidFill>
              </a:rPr>
              <a:t>University of Minnesota, USA, </a:t>
            </a:r>
            <a:r>
              <a:rPr lang="en-US" sz="2800" baseline="30000" dirty="0">
                <a:solidFill>
                  <a:schemeClr val="bg1"/>
                </a:solidFill>
              </a:rPr>
              <a:t>4</a:t>
            </a:r>
            <a:r>
              <a:rPr lang="en-US" sz="2800" dirty="0">
                <a:solidFill>
                  <a:schemeClr val="bg1"/>
                </a:solidFill>
              </a:rPr>
              <a:t>Politecnico di Torino, Italy, </a:t>
            </a:r>
            <a:r>
              <a:rPr lang="en-US" sz="2800" baseline="30000" dirty="0" smtClean="0">
                <a:solidFill>
                  <a:schemeClr val="bg1"/>
                </a:solidFill>
              </a:rPr>
              <a:t>5</a:t>
            </a:r>
            <a:r>
              <a:rPr lang="en-GB" sz="2800" dirty="0" err="1" smtClean="0">
                <a:solidFill>
                  <a:schemeClr val="bg1"/>
                </a:solidFill>
              </a:rPr>
              <a:t>Unifil</a:t>
            </a:r>
            <a:r>
              <a:rPr lang="en-GB" sz="2800" dirty="0">
                <a:solidFill>
                  <a:schemeClr val="bg1"/>
                </a:solidFill>
              </a:rPr>
              <a:t>, Switzerland, </a:t>
            </a:r>
            <a:r>
              <a:rPr lang="en-GB" sz="2800" baseline="30000" dirty="0">
                <a:solidFill>
                  <a:schemeClr val="bg1"/>
                </a:solidFill>
              </a:rPr>
              <a:t>6</a:t>
            </a:r>
            <a:r>
              <a:rPr lang="en-GB" sz="2800" dirty="0">
                <a:solidFill>
                  <a:schemeClr val="bg1"/>
                </a:solidFill>
              </a:rPr>
              <a:t>Camfil, Sweden </a:t>
            </a:r>
            <a:endParaRPr lang="en-US" sz="2800" dirty="0">
              <a:solidFill>
                <a:schemeClr val="bg1"/>
              </a:solidFill>
              <a:latin typeface="ETH Light" pitchFamily="2" charset="0"/>
            </a:endParaRPr>
          </a:p>
        </p:txBody>
      </p:sp>
      <p:sp>
        <p:nvSpPr>
          <p:cNvPr id="21" name="Rectangle 220"/>
          <p:cNvSpPr>
            <a:spLocks noChangeArrowheads="1"/>
          </p:cNvSpPr>
          <p:nvPr/>
        </p:nvSpPr>
        <p:spPr bwMode="auto">
          <a:xfrm flipH="1">
            <a:off x="2185988" y="39059957"/>
            <a:ext cx="25949526" cy="3511235"/>
          </a:xfrm>
          <a:prstGeom prst="rect">
            <a:avLst/>
          </a:prstGeom>
          <a:gradFill rotWithShape="1">
            <a:gsLst>
              <a:gs pos="0">
                <a:srgbClr val="33CCFF"/>
              </a:gs>
              <a:gs pos="100000">
                <a:schemeClr val="tx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5731" y="39103207"/>
            <a:ext cx="6536397" cy="1653473"/>
          </a:xfrm>
          <a:prstGeom prst="rect">
            <a:avLst/>
          </a:prstGeom>
        </p:spPr>
      </p:pic>
      <p:sp>
        <p:nvSpPr>
          <p:cNvPr id="23" name="Rectangle 172"/>
          <p:cNvSpPr>
            <a:spLocks noChangeArrowheads="1"/>
          </p:cNvSpPr>
          <p:nvPr/>
        </p:nvSpPr>
        <p:spPr bwMode="auto">
          <a:xfrm>
            <a:off x="3408386" y="40951943"/>
            <a:ext cx="10043589"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lIns="0" tIns="0" rIns="0" bIns="0">
            <a:spAutoFit/>
          </a:bodyPr>
          <a:lstStyle/>
          <a:p>
            <a:pPr defTabSz="1892300"/>
            <a:r>
              <a:rPr lang="en-US" sz="3700" b="1" dirty="0" smtClean="0">
                <a:solidFill>
                  <a:schemeClr val="bg1"/>
                </a:solidFill>
                <a:latin typeface="ETH Light" pitchFamily="2" charset="0"/>
              </a:rPr>
              <a:t>Professor Dr. Jing Wang</a:t>
            </a:r>
          </a:p>
          <a:p>
            <a:pPr defTabSz="1892300"/>
            <a:r>
              <a:rPr lang="en-US" sz="3700" b="1" dirty="0" smtClean="0">
                <a:solidFill>
                  <a:schemeClr val="bg1"/>
                </a:solidFill>
                <a:latin typeface="ETH Light" pitchFamily="2" charset="0"/>
              </a:rPr>
              <a:t>Chair </a:t>
            </a:r>
            <a:r>
              <a:rPr lang="en-US" sz="3700" b="1" dirty="0">
                <a:solidFill>
                  <a:schemeClr val="bg1"/>
                </a:solidFill>
                <a:latin typeface="ETH Light" pitchFamily="2" charset="0"/>
              </a:rPr>
              <a:t>of Air Quality &amp; Particle </a:t>
            </a:r>
            <a:r>
              <a:rPr lang="en-US" sz="3700" b="1" dirty="0" smtClean="0">
                <a:solidFill>
                  <a:schemeClr val="bg1"/>
                </a:solidFill>
                <a:latin typeface="ETH Light" pitchFamily="2" charset="0"/>
              </a:rPr>
              <a:t>Technology</a:t>
            </a:r>
            <a:endParaRPr lang="en-US" sz="3700" b="1" dirty="0">
              <a:solidFill>
                <a:schemeClr val="bg1"/>
              </a:solidFill>
              <a:latin typeface="ETH Light" pitchFamily="2" charset="0"/>
            </a:endParaRPr>
          </a:p>
        </p:txBody>
      </p:sp>
      <p:pic>
        <p:nvPicPr>
          <p:cNvPr id="24" name="Picture 23" descr="foot_unitlogo  IfU (EN)"/>
          <p:cNvPicPr>
            <a:picLocks noChangeAspect="1"/>
          </p:cNvPicPr>
          <p:nvPr/>
        </p:nvPicPr>
        <p:blipFill>
          <a:blip r:embed="rId4" r:link="rId5" cstate="print">
            <a:lum bright="-22000" contrast="-38000"/>
            <a:extLst>
              <a:ext uri="{28A0092B-C50C-407E-A947-70E740481C1C}">
                <a14:useLocalDpi xmlns:a14="http://schemas.microsoft.com/office/drawing/2010/main" val="0"/>
              </a:ext>
            </a:extLst>
          </a:blip>
          <a:srcRect/>
          <a:stretch>
            <a:fillRect/>
          </a:stretch>
        </p:blipFill>
        <p:spPr bwMode="auto">
          <a:xfrm>
            <a:off x="12857186" y="39574712"/>
            <a:ext cx="4690872" cy="2215134"/>
          </a:xfrm>
          <a:prstGeom prst="rect">
            <a:avLst/>
          </a:prstGeom>
          <a:noFill/>
          <a:ln>
            <a:noFill/>
          </a:ln>
        </p:spPr>
      </p:pic>
      <p:pic>
        <p:nvPicPr>
          <p:cNvPr id="25" name="Picture 5" descr="H:\5.eth\department evaluation\Picture2.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10815"/>
          <a:stretch/>
        </p:blipFill>
        <p:spPr bwMode="auto">
          <a:xfrm>
            <a:off x="20294618" y="39059957"/>
            <a:ext cx="6111893" cy="2729889"/>
          </a:xfrm>
          <a:prstGeom prst="rect">
            <a:avLst/>
          </a:prstGeom>
          <a:noFill/>
          <a:extLst>
            <a:ext uri="{909E8E84-426E-40DD-AFC4-6F175D3DCCD1}">
              <a14:hiddenFill xmlns:a14="http://schemas.microsoft.com/office/drawing/2010/main">
                <a:solidFill>
                  <a:srgbClr val="FFFFFF"/>
                </a:solidFill>
              </a14:hiddenFill>
            </a:ext>
          </a:extLst>
        </p:spPr>
      </p:pic>
      <p:sp>
        <p:nvSpPr>
          <p:cNvPr id="58" name="Rectangle 57"/>
          <p:cNvSpPr/>
          <p:nvPr/>
        </p:nvSpPr>
        <p:spPr>
          <a:xfrm>
            <a:off x="2185988" y="5758308"/>
            <a:ext cx="25679399" cy="3323987"/>
          </a:xfrm>
          <a:prstGeom prst="rect">
            <a:avLst/>
          </a:prstGeom>
        </p:spPr>
        <p:txBody>
          <a:bodyPr wrap="square">
            <a:spAutoFit/>
          </a:bodyPr>
          <a:lstStyle/>
          <a:p>
            <a:pPr algn="just"/>
            <a:r>
              <a:rPr lang="en-US" sz="3000" dirty="0">
                <a:latin typeface="ETH Light" pitchFamily="2" charset="0"/>
              </a:rPr>
              <a:t>The filtration of airborne nanoparticles is </a:t>
            </a:r>
            <a:r>
              <a:rPr lang="en-US" sz="3000" dirty="0" smtClean="0">
                <a:latin typeface="ETH Light" pitchFamily="2" charset="0"/>
              </a:rPr>
              <a:t>becoming </a:t>
            </a:r>
            <a:r>
              <a:rPr lang="en-US" sz="3000" dirty="0">
                <a:latin typeface="ETH Light" pitchFamily="2" charset="0"/>
              </a:rPr>
              <a:t>an important issue as they are produced in large quantities from material synthesis and </a:t>
            </a:r>
            <a:r>
              <a:rPr lang="en-US" sz="3000" dirty="0" smtClean="0">
                <a:latin typeface="ETH Light" pitchFamily="2" charset="0"/>
              </a:rPr>
              <a:t>combustion </a:t>
            </a:r>
            <a:r>
              <a:rPr lang="en-US" sz="3000" dirty="0">
                <a:latin typeface="ETH Light" pitchFamily="2" charset="0"/>
              </a:rPr>
              <a:t>emission. Current international standards dealing with efficiency test for filters and filter media focus on measurement of the minimum efficiency at the most penetrating particle size. The available knowledge and instruments provide a solid base for development of test methods to determine the effectiveness of filtration media against airborne nanoparticles down to single-digit nanometer range. An </a:t>
            </a:r>
            <a:r>
              <a:rPr lang="en-US" sz="3000" dirty="0" err="1">
                <a:latin typeface="ETH Light" pitchFamily="2" charset="0"/>
              </a:rPr>
              <a:t>interlaboratory</a:t>
            </a:r>
            <a:r>
              <a:rPr lang="en-US" sz="3000" dirty="0">
                <a:latin typeface="ETH Light" pitchFamily="2" charset="0"/>
              </a:rPr>
              <a:t> evaluation is performed under the Technical Committee 195 of European Committee for Standardization (CEN/TC195) for the development of the methodology to determine </a:t>
            </a:r>
            <a:r>
              <a:rPr lang="en-US" sz="3000" dirty="0" smtClean="0">
                <a:latin typeface="ETH Light" pitchFamily="2" charset="0"/>
              </a:rPr>
              <a:t>effectiveness </a:t>
            </a:r>
            <a:r>
              <a:rPr lang="en-US" sz="3000" dirty="0">
                <a:latin typeface="ETH Light" pitchFamily="2" charset="0"/>
              </a:rPr>
              <a:t>of filtration media against air-borne particles in the 3 – 500 nm range. </a:t>
            </a:r>
            <a:r>
              <a:rPr lang="en-US" sz="3000" dirty="0" smtClean="0">
                <a:latin typeface="ETH Light" pitchFamily="2" charset="0"/>
              </a:rPr>
              <a:t>Five </a:t>
            </a:r>
            <a:r>
              <a:rPr lang="en-US" sz="3000" dirty="0">
                <a:latin typeface="ETH Light" pitchFamily="2" charset="0"/>
              </a:rPr>
              <a:t>different laboratories, ETH/</a:t>
            </a:r>
            <a:r>
              <a:rPr lang="en-US" sz="3000" dirty="0" err="1">
                <a:latin typeface="ETH Light" pitchFamily="2" charset="0"/>
              </a:rPr>
              <a:t>Empa</a:t>
            </a:r>
            <a:r>
              <a:rPr lang="en-US" sz="3000" dirty="0">
                <a:latin typeface="ETH Light" pitchFamily="2" charset="0"/>
              </a:rPr>
              <a:t>, University of </a:t>
            </a:r>
            <a:r>
              <a:rPr lang="en-US" sz="3000" dirty="0" smtClean="0">
                <a:latin typeface="ETH Light" pitchFamily="2" charset="0"/>
              </a:rPr>
              <a:t>Minnesota (UMN), </a:t>
            </a:r>
            <a:r>
              <a:rPr lang="en-US" sz="3000" dirty="0" err="1">
                <a:latin typeface="ETH Light" pitchFamily="2" charset="0"/>
              </a:rPr>
              <a:t>Politecnico</a:t>
            </a:r>
            <a:r>
              <a:rPr lang="en-US" sz="3000" dirty="0">
                <a:latin typeface="ETH Light" pitchFamily="2" charset="0"/>
              </a:rPr>
              <a:t> di </a:t>
            </a:r>
            <a:r>
              <a:rPr lang="en-US" sz="3000" dirty="0" smtClean="0">
                <a:latin typeface="ETH Light" pitchFamily="2" charset="0"/>
              </a:rPr>
              <a:t>Torino (</a:t>
            </a:r>
            <a:r>
              <a:rPr lang="en-US" sz="3000" dirty="0" err="1" smtClean="0">
                <a:latin typeface="ETH Light" pitchFamily="2" charset="0"/>
              </a:rPr>
              <a:t>Polito</a:t>
            </a:r>
            <a:r>
              <a:rPr lang="en-US" sz="3000" dirty="0" smtClean="0">
                <a:latin typeface="ETH Light" pitchFamily="2" charset="0"/>
              </a:rPr>
              <a:t>), </a:t>
            </a:r>
            <a:r>
              <a:rPr lang="en-US" sz="3000" dirty="0" err="1">
                <a:latin typeface="ETH Light" pitchFamily="2" charset="0"/>
              </a:rPr>
              <a:t>Unifil</a:t>
            </a:r>
            <a:r>
              <a:rPr lang="en-US" sz="3000" dirty="0">
                <a:latin typeface="ETH Light" pitchFamily="2" charset="0"/>
              </a:rPr>
              <a:t> </a:t>
            </a:r>
            <a:r>
              <a:rPr lang="en-US" sz="3000" dirty="0" smtClean="0">
                <a:latin typeface="ETH Light" pitchFamily="2" charset="0"/>
              </a:rPr>
              <a:t>and </a:t>
            </a:r>
            <a:r>
              <a:rPr lang="en-US" sz="3000" dirty="0" err="1">
                <a:latin typeface="ETH Light" pitchFamily="2" charset="0"/>
              </a:rPr>
              <a:t>C</a:t>
            </a:r>
            <a:r>
              <a:rPr lang="en-US" sz="3000" dirty="0" err="1" smtClean="0">
                <a:latin typeface="ETH Light" pitchFamily="2" charset="0"/>
              </a:rPr>
              <a:t>amfil</a:t>
            </a:r>
            <a:r>
              <a:rPr lang="en-US" sz="3000" dirty="0" smtClean="0">
                <a:latin typeface="ETH Light" pitchFamily="2" charset="0"/>
              </a:rPr>
              <a:t> </a:t>
            </a:r>
            <a:r>
              <a:rPr lang="en-US" sz="3000" dirty="0">
                <a:latin typeface="ETH Light" pitchFamily="2" charset="0"/>
              </a:rPr>
              <a:t>participate in the round robin test in order to ensure the accuracy of the test </a:t>
            </a:r>
            <a:r>
              <a:rPr lang="en-US" sz="3000" dirty="0" smtClean="0">
                <a:latin typeface="ETH Light" pitchFamily="2" charset="0"/>
              </a:rPr>
              <a:t>method and provide a characterization of the filter media filtration efficiency by performing statistical analysis according to ISO 5725-2. </a:t>
            </a:r>
            <a:endParaRPr lang="en-US" sz="3000" dirty="0">
              <a:latin typeface="ETH Light" pitchFamily="2" charset="0"/>
            </a:endParaRPr>
          </a:p>
          <a:p>
            <a:pPr algn="ctr"/>
            <a:endParaRPr lang="en-US" sz="3000" b="1" dirty="0">
              <a:latin typeface="ETH Light" pitchFamily="2" charset="0"/>
            </a:endParaRPr>
          </a:p>
        </p:txBody>
      </p:sp>
      <p:sp>
        <p:nvSpPr>
          <p:cNvPr id="81" name="Rectangle 80"/>
          <p:cNvSpPr/>
          <p:nvPr/>
        </p:nvSpPr>
        <p:spPr>
          <a:xfrm>
            <a:off x="4802145" y="37680046"/>
            <a:ext cx="20293073" cy="1228786"/>
          </a:xfrm>
          <a:prstGeom prst="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ts val="3400"/>
              </a:lnSpc>
            </a:pPr>
            <a:endParaRPr lang="en-GB" sz="7200" dirty="0">
              <a:noFill/>
              <a:latin typeface="ETH Light" pitchFamily="2" charset="0"/>
            </a:endParaRPr>
          </a:p>
        </p:txBody>
      </p:sp>
      <p:sp>
        <p:nvSpPr>
          <p:cNvPr id="82" name="Rectangle 81"/>
          <p:cNvSpPr/>
          <p:nvPr/>
        </p:nvSpPr>
        <p:spPr>
          <a:xfrm>
            <a:off x="4939574" y="37680046"/>
            <a:ext cx="20159664" cy="1631216"/>
          </a:xfrm>
          <a:prstGeom prst="rect">
            <a:avLst/>
          </a:prstGeom>
        </p:spPr>
        <p:txBody>
          <a:bodyPr wrap="square">
            <a:spAutoFit/>
          </a:bodyPr>
          <a:lstStyle/>
          <a:p>
            <a:r>
              <a:rPr lang="en-US" sz="2000" b="1" dirty="0">
                <a:latin typeface="ETH Light" pitchFamily="2" charset="0"/>
              </a:rPr>
              <a:t>References: </a:t>
            </a:r>
            <a:endParaRPr lang="en-US" sz="2000" b="1" dirty="0" smtClean="0">
              <a:latin typeface="ETH Light" pitchFamily="2" charset="0"/>
            </a:endParaRPr>
          </a:p>
          <a:p>
            <a:r>
              <a:rPr lang="en-US" sz="2000" dirty="0">
                <a:latin typeface="ETH Light" pitchFamily="2" charset="0"/>
              </a:rPr>
              <a:t>[1] International Organization for Standardization (1994) ISO 5725-2:1994(E) “Accuracy (trueness and precision) of </a:t>
            </a:r>
            <a:r>
              <a:rPr lang="en-US" sz="2000" dirty="0" err="1">
                <a:latin typeface="ETH Light" pitchFamily="2" charset="0"/>
              </a:rPr>
              <a:t>meas-urement</a:t>
            </a:r>
            <a:r>
              <a:rPr lang="en-US" sz="2000" dirty="0">
                <a:latin typeface="ETH Light" pitchFamily="2" charset="0"/>
              </a:rPr>
              <a:t> methods and results -- Part 1: General principles and definitions</a:t>
            </a:r>
            <a:r>
              <a:rPr lang="en-US" sz="2000" dirty="0" smtClean="0">
                <a:latin typeface="ETH Light" pitchFamily="2" charset="0"/>
              </a:rPr>
              <a:t>”.</a:t>
            </a:r>
          </a:p>
          <a:p>
            <a:r>
              <a:rPr lang="en-US" sz="2000" dirty="0" smtClean="0">
                <a:latin typeface="ETH Light" pitchFamily="2" charset="0"/>
              </a:rPr>
              <a:t>[</a:t>
            </a:r>
            <a:r>
              <a:rPr lang="en-US" sz="2000" dirty="0">
                <a:latin typeface="ETH Light" pitchFamily="2" charset="0"/>
              </a:rPr>
              <a:t>2] International Organization for Standardization (1994) ISO 5725-2:1994(E) “Accuracy (trueness and precision) of </a:t>
            </a:r>
            <a:r>
              <a:rPr lang="en-US" sz="2000" dirty="0" err="1">
                <a:latin typeface="ETH Light" pitchFamily="2" charset="0"/>
              </a:rPr>
              <a:t>meas-urement</a:t>
            </a:r>
            <a:r>
              <a:rPr lang="en-US" sz="2000" dirty="0">
                <a:latin typeface="ETH Light" pitchFamily="2" charset="0"/>
              </a:rPr>
              <a:t> methods and results -- Part 2: Basic method for de-termination of repeatability and reproducibility of a standard measurement method</a:t>
            </a:r>
            <a:r>
              <a:rPr lang="en-US" sz="2000" dirty="0" smtClean="0">
                <a:latin typeface="ETH Light" pitchFamily="2" charset="0"/>
              </a:rPr>
              <a:t>”.</a:t>
            </a:r>
          </a:p>
          <a:p>
            <a:r>
              <a:rPr lang="en-US" sz="2000" dirty="0">
                <a:latin typeface="ETH Light" pitchFamily="2" charset="0"/>
              </a:rPr>
              <a:t>[3] International Organization for Standardization (2016) ISO/FDIS 16890-2:2016(E)“ Air filters for general ventilation -- Part 4: Conditioning method to determine the minimum fractional test efficiency ”.</a:t>
            </a:r>
          </a:p>
          <a:p>
            <a:endParaRPr lang="en-US" sz="2000" dirty="0">
              <a:latin typeface="ETH Light" pitchFamily="2" charset="0"/>
            </a:endParaRPr>
          </a:p>
        </p:txBody>
      </p:sp>
      <p:sp>
        <p:nvSpPr>
          <p:cNvPr id="61" name="Text Box 224"/>
          <p:cNvSpPr txBox="1">
            <a:spLocks noChangeArrowheads="1"/>
          </p:cNvSpPr>
          <p:nvPr/>
        </p:nvSpPr>
        <p:spPr bwMode="auto">
          <a:xfrm>
            <a:off x="2185988" y="8520421"/>
            <a:ext cx="12649198" cy="1231106"/>
          </a:xfrm>
          <a:prstGeom prst="rect">
            <a:avLst/>
          </a:prstGeom>
          <a:grp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defPPr>
              <a:defRPr lang="en-US"/>
            </a:defPPr>
            <a:lvl1pPr algn="ctr" defTabSz="4054475">
              <a:defRPr sz="4000" b="1">
                <a:solidFill>
                  <a:schemeClr val="accent1"/>
                </a:solidFill>
                <a:latin typeface="ETH Light" pitchFamily="2"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r>
              <a:rPr lang="en-US" dirty="0">
                <a:solidFill>
                  <a:schemeClr val="tx1"/>
                </a:solidFill>
              </a:rPr>
              <a:t>Test setup schematics </a:t>
            </a:r>
            <a:r>
              <a:rPr lang="en-US" dirty="0" smtClean="0">
                <a:solidFill>
                  <a:schemeClr val="tx1"/>
                </a:solidFill>
              </a:rPr>
              <a:t>with </a:t>
            </a:r>
            <a:r>
              <a:rPr lang="en-US" dirty="0">
                <a:solidFill>
                  <a:schemeClr val="tx1"/>
                </a:solidFill>
              </a:rPr>
              <a:t>monodisperse challenging aerosol &amp; </a:t>
            </a:r>
            <a:r>
              <a:rPr lang="en-US" dirty="0" smtClean="0">
                <a:solidFill>
                  <a:schemeClr val="tx1"/>
                </a:solidFill>
              </a:rPr>
              <a:t>with </a:t>
            </a:r>
            <a:r>
              <a:rPr lang="en-US" dirty="0" err="1">
                <a:solidFill>
                  <a:schemeClr val="tx1"/>
                </a:solidFill>
              </a:rPr>
              <a:t>polydisperse</a:t>
            </a:r>
            <a:r>
              <a:rPr lang="en-US" dirty="0">
                <a:solidFill>
                  <a:schemeClr val="tx1"/>
                </a:solidFill>
              </a:rPr>
              <a:t> challenging </a:t>
            </a:r>
            <a:r>
              <a:rPr lang="en-US" dirty="0" smtClean="0">
                <a:solidFill>
                  <a:schemeClr val="tx1"/>
                </a:solidFill>
              </a:rPr>
              <a:t>aerosol</a:t>
            </a:r>
            <a:endParaRPr lang="en-US" dirty="0">
              <a:solidFill>
                <a:schemeClr val="tx1"/>
              </a:solidFill>
            </a:endParaRPr>
          </a:p>
        </p:txBody>
      </p:sp>
      <p:sp>
        <p:nvSpPr>
          <p:cNvPr id="98" name="Rectangle 97"/>
          <p:cNvSpPr/>
          <p:nvPr/>
        </p:nvSpPr>
        <p:spPr>
          <a:xfrm rot="2700000">
            <a:off x="18764777" y="15547320"/>
            <a:ext cx="144000" cy="112155"/>
          </a:xfrm>
          <a:prstGeom prst="rect">
            <a:avLst/>
          </a:prstGeom>
          <a:gradFill flip="none" rotWithShape="1">
            <a:gsLst>
              <a:gs pos="0">
                <a:schemeClr val="tx2">
                  <a:lumMod val="30000"/>
                  <a:lumOff val="70000"/>
                </a:schemeClr>
              </a:gs>
              <a:gs pos="50000">
                <a:schemeClr val="tx2">
                  <a:lumMod val="40000"/>
                  <a:lumOff val="60000"/>
                  <a:tint val="44500"/>
                  <a:satMod val="160000"/>
                </a:schemeClr>
              </a:gs>
              <a:gs pos="100000">
                <a:schemeClr val="tx2">
                  <a:lumMod val="40000"/>
                  <a:lumOff val="6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9" name="Rectangle 98"/>
          <p:cNvSpPr/>
          <p:nvPr/>
        </p:nvSpPr>
        <p:spPr>
          <a:xfrm rot="2700000">
            <a:off x="18764777" y="16134051"/>
            <a:ext cx="144000" cy="112155"/>
          </a:xfrm>
          <a:prstGeom prst="rect">
            <a:avLst/>
          </a:prstGeom>
          <a:gradFill flip="none" rotWithShape="1">
            <a:gsLst>
              <a:gs pos="0">
                <a:schemeClr val="tx2">
                  <a:lumMod val="30000"/>
                  <a:lumOff val="70000"/>
                </a:schemeClr>
              </a:gs>
              <a:gs pos="50000">
                <a:schemeClr val="tx2">
                  <a:lumMod val="40000"/>
                  <a:lumOff val="60000"/>
                  <a:tint val="44500"/>
                  <a:satMod val="160000"/>
                </a:schemeClr>
              </a:gs>
              <a:gs pos="100000">
                <a:schemeClr val="tx2">
                  <a:lumMod val="40000"/>
                  <a:lumOff val="6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mc:AlternateContent xmlns:mc="http://schemas.openxmlformats.org/markup-compatibility/2006" xmlns:a14="http://schemas.microsoft.com/office/drawing/2010/main">
        <mc:Choice Requires="a14">
          <p:sp>
            <p:nvSpPr>
              <p:cNvPr id="100" name="TextBox 99"/>
              <p:cNvSpPr txBox="1"/>
              <p:nvPr/>
            </p:nvSpPr>
            <p:spPr>
              <a:xfrm>
                <a:off x="19052235" y="15260497"/>
                <a:ext cx="1764675" cy="62414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de-CH" sz="1800" b="0" i="1" smtClean="0">
                              <a:latin typeface="Cambria Math"/>
                            </a:rPr>
                          </m:ctrlPr>
                        </m:accPr>
                        <m:e>
                          <m:sSub>
                            <m:sSubPr>
                              <m:ctrlPr>
                                <a:rPr lang="de-CH" sz="1800" i="1">
                                  <a:latin typeface="Cambria Math"/>
                                </a:rPr>
                              </m:ctrlPr>
                            </m:sSubPr>
                            <m:e>
                              <m:r>
                                <a:rPr lang="de-CH" sz="1800" i="1">
                                  <a:latin typeface="Cambria Math"/>
                                </a:rPr>
                                <m:t>𝑦</m:t>
                              </m:r>
                            </m:e>
                            <m:sub>
                              <m:r>
                                <a:rPr lang="de-CH" sz="1800" i="1">
                                  <a:latin typeface="Cambria Math"/>
                                </a:rPr>
                                <m:t>𝑖𝑗</m:t>
                              </m:r>
                            </m:sub>
                          </m:sSub>
                        </m:e>
                      </m:acc>
                      <m:r>
                        <a:rPr lang="de-CH" sz="1800" b="0" i="1" smtClean="0">
                          <a:latin typeface="Cambria Math"/>
                        </a:rPr>
                        <m:t>=</m:t>
                      </m:r>
                      <m:f>
                        <m:fPr>
                          <m:ctrlPr>
                            <a:rPr lang="de-CH" sz="1800" b="0" i="1" smtClean="0">
                              <a:latin typeface="Cambria Math"/>
                            </a:rPr>
                          </m:ctrlPr>
                        </m:fPr>
                        <m:num>
                          <m:nary>
                            <m:naryPr>
                              <m:chr m:val="∑"/>
                              <m:ctrlPr>
                                <a:rPr lang="de-CH" sz="1800" b="0" i="1" smtClean="0">
                                  <a:latin typeface="Cambria Math"/>
                                </a:rPr>
                              </m:ctrlPr>
                            </m:naryPr>
                            <m:sub>
                              <m:r>
                                <m:rPr>
                                  <m:brk m:alnAt="23"/>
                                </m:rPr>
                                <a:rPr lang="de-CH" sz="1800" b="0" i="1" smtClean="0">
                                  <a:latin typeface="Cambria Math"/>
                                </a:rPr>
                                <m:t>1</m:t>
                              </m:r>
                            </m:sub>
                            <m:sup>
                              <m:r>
                                <a:rPr lang="de-CH" sz="1800" b="0" i="1" smtClean="0">
                                  <a:latin typeface="Cambria Math"/>
                                </a:rPr>
                                <m:t>𝑛</m:t>
                              </m:r>
                            </m:sup>
                            <m:e>
                              <m:sSub>
                                <m:sSubPr>
                                  <m:ctrlPr>
                                    <a:rPr lang="de-CH" sz="1800" b="0" i="1" smtClean="0">
                                      <a:latin typeface="Cambria Math"/>
                                    </a:rPr>
                                  </m:ctrlPr>
                                </m:sSubPr>
                                <m:e>
                                  <m:r>
                                    <a:rPr lang="de-CH" sz="1800" b="0" i="1" smtClean="0">
                                      <a:latin typeface="Cambria Math"/>
                                    </a:rPr>
                                    <m:t>(</m:t>
                                  </m:r>
                                  <m:r>
                                    <a:rPr lang="de-CH" sz="1800" b="0" i="1" smtClean="0">
                                      <a:latin typeface="Cambria Math"/>
                                    </a:rPr>
                                    <m:t>𝑦</m:t>
                                  </m:r>
                                </m:e>
                                <m:sub>
                                  <m:r>
                                    <a:rPr lang="de-CH" sz="1800" b="0" i="1" smtClean="0">
                                      <a:latin typeface="Cambria Math"/>
                                    </a:rPr>
                                    <m:t>𝑖𝑗</m:t>
                                  </m:r>
                                </m:sub>
                              </m:sSub>
                              <m:r>
                                <a:rPr lang="de-CH" sz="1800" b="0" i="1" smtClean="0">
                                  <a:latin typeface="Cambria Math"/>
                                </a:rPr>
                                <m:t>)</m:t>
                              </m:r>
                            </m:e>
                          </m:nary>
                        </m:num>
                        <m:den>
                          <m:sSub>
                            <m:sSubPr>
                              <m:ctrlPr>
                                <a:rPr lang="de-CH" sz="1800" b="0" i="1" smtClean="0">
                                  <a:latin typeface="Cambria Math"/>
                                </a:rPr>
                              </m:ctrlPr>
                            </m:sSubPr>
                            <m:e>
                              <m:r>
                                <a:rPr lang="de-CH" sz="1800" i="1">
                                  <a:latin typeface="Cambria Math"/>
                                </a:rPr>
                                <m:t>𝑛</m:t>
                              </m:r>
                            </m:e>
                            <m:sub>
                              <m:r>
                                <a:rPr lang="de-CH" sz="1800" b="0" i="1" smtClean="0">
                                  <a:latin typeface="Cambria Math"/>
                                </a:rPr>
                                <m:t>𝑖𝑗</m:t>
                              </m:r>
                            </m:sub>
                          </m:sSub>
                        </m:den>
                      </m:f>
                    </m:oMath>
                  </m:oMathPara>
                </a14:m>
                <a:endParaRPr lang="de-CH" sz="1800" dirty="0" smtClean="0"/>
              </a:p>
            </p:txBody>
          </p:sp>
        </mc:Choice>
        <mc:Fallback xmlns="">
          <p:sp>
            <p:nvSpPr>
              <p:cNvPr id="100" name="TextBox 99"/>
              <p:cNvSpPr txBox="1">
                <a:spLocks noRot="1" noChangeAspect="1" noMove="1" noResize="1" noEditPoints="1" noAdjustHandles="1" noChangeArrowheads="1" noChangeShapeType="1" noTextEdit="1"/>
              </p:cNvSpPr>
              <p:nvPr/>
            </p:nvSpPr>
            <p:spPr>
              <a:xfrm>
                <a:off x="19052235" y="15260497"/>
                <a:ext cx="1764675" cy="624145"/>
              </a:xfrm>
              <a:prstGeom prst="rect">
                <a:avLst/>
              </a:prstGeom>
              <a:blipFill rotWithShape="1">
                <a:blip r:embed="rId7"/>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02" name="TextBox 101"/>
              <p:cNvSpPr txBox="1"/>
              <p:nvPr/>
            </p:nvSpPr>
            <p:spPr>
              <a:xfrm>
                <a:off x="19247958" y="15972917"/>
                <a:ext cx="2138438" cy="514628"/>
              </a:xfrm>
              <a:prstGeom prst="rect">
                <a:avLst/>
              </a:prstGeom>
              <a:noFill/>
            </p:spPr>
            <p:txBody>
              <a:bodyPr wrap="square" lIns="0" tIns="0" rIns="0" bIns="0" rtlCol="0">
                <a:spAutoFit/>
              </a:bodyPr>
              <a:lstStyle/>
              <a:p>
                <a14:m>
                  <m:oMath xmlns:m="http://schemas.openxmlformats.org/officeDocument/2006/math">
                    <m:sSub>
                      <m:sSubPr>
                        <m:ctrlPr>
                          <a:rPr lang="de-CH" sz="1800" i="1">
                            <a:latin typeface="Cambria Math"/>
                          </a:rPr>
                        </m:ctrlPr>
                      </m:sSubPr>
                      <m:e>
                        <m:r>
                          <a:rPr lang="de-CH" sz="1800" i="1">
                            <a:latin typeface="Cambria Math"/>
                          </a:rPr>
                          <m:t>𝑆</m:t>
                        </m:r>
                      </m:e>
                      <m:sub>
                        <m:r>
                          <a:rPr lang="de-CH" sz="1800" i="1">
                            <a:latin typeface="Cambria Math"/>
                          </a:rPr>
                          <m:t>𝑖𝑗</m:t>
                        </m:r>
                      </m:sub>
                    </m:sSub>
                    <m:r>
                      <a:rPr lang="de-CH" sz="1800" b="0" i="1" smtClean="0">
                        <a:latin typeface="Cambria Math"/>
                      </a:rPr>
                      <m:t>=</m:t>
                    </m:r>
                    <m:f>
                      <m:fPr>
                        <m:ctrlPr>
                          <a:rPr lang="de-CH" sz="1800" b="0" i="1" smtClean="0">
                            <a:latin typeface="Cambria Math"/>
                          </a:rPr>
                        </m:ctrlPr>
                      </m:fPr>
                      <m:num>
                        <m:nary>
                          <m:naryPr>
                            <m:chr m:val="∑"/>
                            <m:ctrlPr>
                              <a:rPr lang="de-CH" sz="1800" b="0" i="1" smtClean="0">
                                <a:latin typeface="Cambria Math"/>
                              </a:rPr>
                            </m:ctrlPr>
                          </m:naryPr>
                          <m:sub>
                            <m:r>
                              <m:rPr>
                                <m:brk m:alnAt="23"/>
                              </m:rPr>
                              <a:rPr lang="de-CH" sz="1800" b="0" i="1" smtClean="0">
                                <a:latin typeface="Cambria Math"/>
                              </a:rPr>
                              <m:t>1</m:t>
                            </m:r>
                          </m:sub>
                          <m:sup>
                            <m:r>
                              <a:rPr lang="de-CH" sz="1800" b="0" i="1" smtClean="0">
                                <a:latin typeface="Cambria Math"/>
                              </a:rPr>
                              <m:t>𝑛</m:t>
                            </m:r>
                          </m:sup>
                          <m:e>
                            <m:sSup>
                              <m:sSupPr>
                                <m:ctrlPr>
                                  <a:rPr lang="de-CH" sz="1800" b="0" i="1" smtClean="0">
                                    <a:latin typeface="Cambria Math"/>
                                  </a:rPr>
                                </m:ctrlPr>
                              </m:sSupPr>
                              <m:e>
                                <m:sSub>
                                  <m:sSubPr>
                                    <m:ctrlPr>
                                      <a:rPr lang="de-CH" sz="1800" i="1">
                                        <a:latin typeface="Cambria Math"/>
                                      </a:rPr>
                                    </m:ctrlPr>
                                  </m:sSubPr>
                                  <m:e>
                                    <m:r>
                                      <a:rPr lang="de-CH" sz="1800" i="1">
                                        <a:latin typeface="Cambria Math"/>
                                      </a:rPr>
                                      <m:t>(</m:t>
                                    </m:r>
                                    <m:r>
                                      <a:rPr lang="de-CH" sz="1800" i="1">
                                        <a:latin typeface="Cambria Math"/>
                                      </a:rPr>
                                      <m:t>𝑦</m:t>
                                    </m:r>
                                  </m:e>
                                  <m:sub>
                                    <m:r>
                                      <a:rPr lang="de-CH" sz="1800" i="1">
                                        <a:latin typeface="Cambria Math"/>
                                      </a:rPr>
                                      <m:t>𝑖𝑗</m:t>
                                    </m:r>
                                  </m:sub>
                                </m:sSub>
                                <m:r>
                                  <a:rPr lang="de-CH" sz="1800" i="1">
                                    <a:latin typeface="Cambria Math"/>
                                  </a:rPr>
                                  <m:t>−</m:t>
                                </m:r>
                                <m:acc>
                                  <m:accPr>
                                    <m:chr m:val="̅"/>
                                    <m:ctrlPr>
                                      <a:rPr lang="de-CH" sz="1800" i="1">
                                        <a:latin typeface="Cambria Math"/>
                                      </a:rPr>
                                    </m:ctrlPr>
                                  </m:accPr>
                                  <m:e>
                                    <m:sSub>
                                      <m:sSubPr>
                                        <m:ctrlPr>
                                          <a:rPr lang="de-CH" sz="1800" i="1">
                                            <a:latin typeface="Cambria Math"/>
                                          </a:rPr>
                                        </m:ctrlPr>
                                      </m:sSubPr>
                                      <m:e>
                                        <m:r>
                                          <a:rPr lang="de-CH" sz="1800" b="0" i="1" smtClean="0">
                                            <a:latin typeface="Cambria Math"/>
                                          </a:rPr>
                                          <m:t>𝑦</m:t>
                                        </m:r>
                                      </m:e>
                                      <m:sub>
                                        <m:r>
                                          <a:rPr lang="de-CH" sz="1800" i="1">
                                            <a:latin typeface="Cambria Math"/>
                                          </a:rPr>
                                          <m:t>𝑖𝑗</m:t>
                                        </m:r>
                                      </m:sub>
                                    </m:sSub>
                                  </m:e>
                                </m:acc>
                                <m:r>
                                  <a:rPr lang="de-CH" sz="1800" b="0" i="1" smtClean="0">
                                    <a:latin typeface="Cambria Math"/>
                                  </a:rPr>
                                  <m:t>)</m:t>
                                </m:r>
                              </m:e>
                              <m:sup>
                                <m:r>
                                  <a:rPr lang="de-CH" sz="1800" b="0" i="1" smtClean="0">
                                    <a:latin typeface="Cambria Math"/>
                                  </a:rPr>
                                  <m:t>2</m:t>
                                </m:r>
                              </m:sup>
                            </m:sSup>
                          </m:e>
                        </m:nary>
                      </m:num>
                      <m:den>
                        <m:sSub>
                          <m:sSubPr>
                            <m:ctrlPr>
                              <a:rPr lang="de-CH" sz="1800" i="1">
                                <a:latin typeface="Cambria Math"/>
                              </a:rPr>
                            </m:ctrlPr>
                          </m:sSubPr>
                          <m:e>
                            <m:r>
                              <a:rPr lang="de-CH" sz="1800" i="1">
                                <a:latin typeface="Cambria Math"/>
                              </a:rPr>
                              <m:t>𝑛</m:t>
                            </m:r>
                          </m:e>
                          <m:sub>
                            <m:r>
                              <a:rPr lang="de-CH" sz="1800" i="1">
                                <a:latin typeface="Cambria Math"/>
                              </a:rPr>
                              <m:t>𝑖𝑗</m:t>
                            </m:r>
                          </m:sub>
                        </m:sSub>
                        <m:r>
                          <a:rPr lang="de-CH" sz="1800" b="0" i="1" smtClean="0">
                            <a:latin typeface="Cambria Math"/>
                          </a:rPr>
                          <m:t>−1</m:t>
                        </m:r>
                      </m:den>
                    </m:f>
                  </m:oMath>
                </a14:m>
                <a:r>
                  <a:rPr lang="de-CH" sz="1800" dirty="0" smtClean="0"/>
                  <a:t> </a:t>
                </a:r>
              </a:p>
            </p:txBody>
          </p:sp>
        </mc:Choice>
        <mc:Fallback xmlns="">
          <p:sp>
            <p:nvSpPr>
              <p:cNvPr id="102" name="TextBox 101"/>
              <p:cNvSpPr txBox="1">
                <a:spLocks noRot="1" noChangeAspect="1" noMove="1" noResize="1" noEditPoints="1" noAdjustHandles="1" noChangeArrowheads="1" noChangeShapeType="1" noTextEdit="1"/>
              </p:cNvSpPr>
              <p:nvPr/>
            </p:nvSpPr>
            <p:spPr>
              <a:xfrm>
                <a:off x="19247958" y="15972917"/>
                <a:ext cx="2138438" cy="514628"/>
              </a:xfrm>
              <a:prstGeom prst="rect">
                <a:avLst/>
              </a:prstGeom>
              <a:blipFill rotWithShape="1">
                <a:blip r:embed="rId8"/>
                <a:stretch>
                  <a:fillRect/>
                </a:stretch>
              </a:blipFill>
            </p:spPr>
            <p:txBody>
              <a:bodyPr/>
              <a:lstStyle/>
              <a:p>
                <a:r>
                  <a:rPr lang="de-CH">
                    <a:noFill/>
                  </a:rPr>
                  <a:t> </a:t>
                </a:r>
              </a:p>
            </p:txBody>
          </p:sp>
        </mc:Fallback>
      </mc:AlternateContent>
      <p:sp>
        <p:nvSpPr>
          <p:cNvPr id="115" name="TextBox 114"/>
          <p:cNvSpPr txBox="1"/>
          <p:nvPr/>
        </p:nvSpPr>
        <p:spPr>
          <a:xfrm>
            <a:off x="20991780" y="15388317"/>
            <a:ext cx="2981690" cy="1015663"/>
          </a:xfrm>
          <a:prstGeom prst="rect">
            <a:avLst/>
          </a:prstGeom>
          <a:grpFill/>
        </p:spPr>
        <p:txBody>
          <a:bodyPr wrap="square">
            <a:spAutoFit/>
          </a:bodyPr>
          <a:lstStyle>
            <a:defPPr>
              <a:defRPr lang="en-US"/>
            </a:defPPr>
            <a:lvl1pPr indent="0" algn="just">
              <a:buFont typeface="Arial" panose="020B0604020202020204" pitchFamily="34" charset="0"/>
              <a:buNone/>
              <a:defRPr sz="2800" b="1">
                <a:latin typeface="ETH Light" pitchFamily="2" charset="0"/>
              </a:defRPr>
            </a:lvl1pPr>
          </a:lstStyle>
          <a:p>
            <a:r>
              <a:rPr lang="en-US" sz="2000" b="0" dirty="0"/>
              <a:t>The subscript </a:t>
            </a:r>
            <a:r>
              <a:rPr lang="en-US" sz="2000" b="0" dirty="0" err="1"/>
              <a:t>i</a:t>
            </a:r>
            <a:r>
              <a:rPr lang="en-US" sz="2000" b="0" dirty="0"/>
              <a:t> is for the lab, j is for the particle </a:t>
            </a:r>
            <a:r>
              <a:rPr lang="en-US" sz="2000" b="0" dirty="0" err="1" smtClean="0"/>
              <a:t>size.n</a:t>
            </a:r>
            <a:r>
              <a:rPr lang="en-US" sz="2000" b="0" baseline="-25000" dirty="0" err="1" smtClean="0"/>
              <a:t>ij</a:t>
            </a:r>
            <a:r>
              <a:rPr lang="en-US" sz="2000" b="0" dirty="0" smtClean="0"/>
              <a:t> </a:t>
            </a:r>
            <a:r>
              <a:rPr lang="en-US" sz="2000" b="0" dirty="0"/>
              <a:t>represents the number of the tested </a:t>
            </a:r>
            <a:r>
              <a:rPr lang="en-US" sz="2000" b="0" dirty="0" smtClean="0"/>
              <a:t>samples</a:t>
            </a:r>
            <a:r>
              <a:rPr lang="en-US" sz="2000" b="0" dirty="0"/>
              <a:t>.</a:t>
            </a:r>
          </a:p>
        </p:txBody>
      </p:sp>
      <p:sp>
        <p:nvSpPr>
          <p:cNvPr id="138" name="TextBox 137"/>
          <p:cNvSpPr txBox="1"/>
          <p:nvPr/>
        </p:nvSpPr>
        <p:spPr>
          <a:xfrm>
            <a:off x="15597187" y="9593262"/>
            <a:ext cx="11506199" cy="1292662"/>
          </a:xfrm>
          <a:prstGeom prst="rect">
            <a:avLst/>
          </a:prstGeom>
          <a:grpFill/>
        </p:spPr>
        <p:txBody>
          <a:bodyPr wrap="square">
            <a:spAutoFit/>
          </a:bodyPr>
          <a:lstStyle>
            <a:defPPr>
              <a:defRPr lang="en-US"/>
            </a:defPPr>
            <a:lvl1pPr marL="457200" indent="-457200" algn="just">
              <a:buFont typeface="Arial" panose="020B0604020202020204" pitchFamily="34" charset="0"/>
              <a:buChar char="•"/>
              <a:defRPr sz="3200" b="1">
                <a:latin typeface="ETH Light" pitchFamily="2" charset="0"/>
              </a:defRPr>
            </a:lvl1pPr>
          </a:lstStyle>
          <a:p>
            <a:pPr marL="0" indent="0">
              <a:buNone/>
            </a:pPr>
            <a:r>
              <a:rPr lang="en-US" sz="2600" dirty="0"/>
              <a:t>Statistical analysis is performed based on ISO 5725-2. In the beginning, statistical tests, to note the stragglers and/or outliers, are implicated. Into more details, three different tests are used; Mandel’s h &amp; k statistics, </a:t>
            </a:r>
            <a:r>
              <a:rPr lang="en-US" sz="2600" dirty="0" err="1"/>
              <a:t>Cohran’s</a:t>
            </a:r>
            <a:r>
              <a:rPr lang="en-US" sz="2600" dirty="0"/>
              <a:t> and Grubb’s test. </a:t>
            </a:r>
          </a:p>
        </p:txBody>
      </p:sp>
      <p:sp>
        <p:nvSpPr>
          <p:cNvPr id="139" name="Rectangle 138"/>
          <p:cNvSpPr/>
          <p:nvPr/>
        </p:nvSpPr>
        <p:spPr>
          <a:xfrm>
            <a:off x="18441561" y="10702114"/>
            <a:ext cx="2487349" cy="830997"/>
          </a:xfrm>
          <a:prstGeom prst="rect">
            <a:avLst/>
          </a:prstGeom>
        </p:spPr>
        <p:txBody>
          <a:bodyPr wrap="none">
            <a:spAutoFit/>
          </a:bodyPr>
          <a:lstStyle/>
          <a:p>
            <a:pPr algn="ctr"/>
            <a:r>
              <a:rPr lang="en-US" sz="1600" b="1" dirty="0" smtClean="0"/>
              <a:t>Compute: </a:t>
            </a:r>
          </a:p>
          <a:p>
            <a:pPr algn="ctr"/>
            <a:r>
              <a:rPr lang="en-US" sz="1600" b="1" dirty="0" smtClean="0"/>
              <a:t>Mandel’s </a:t>
            </a:r>
            <a:r>
              <a:rPr lang="en-US" sz="1600" b="1" dirty="0"/>
              <a:t>h &amp; k </a:t>
            </a:r>
            <a:r>
              <a:rPr lang="en-US" sz="1600" b="1" dirty="0" smtClean="0"/>
              <a:t>statistics</a:t>
            </a:r>
          </a:p>
          <a:p>
            <a:pPr algn="ctr"/>
            <a:r>
              <a:rPr lang="en-US" sz="1600" b="1" dirty="0" err="1" smtClean="0"/>
              <a:t>Cohran’s</a:t>
            </a:r>
            <a:r>
              <a:rPr lang="en-US" sz="1600" b="1" dirty="0" smtClean="0"/>
              <a:t> &amp; Grub’s statistics</a:t>
            </a:r>
            <a:endParaRPr lang="de-CH" sz="1600" dirty="0"/>
          </a:p>
        </p:txBody>
      </p:sp>
      <p:sp>
        <p:nvSpPr>
          <p:cNvPr id="140" name="Rectangle 139"/>
          <p:cNvSpPr/>
          <p:nvPr/>
        </p:nvSpPr>
        <p:spPr>
          <a:xfrm>
            <a:off x="18746361" y="12016743"/>
            <a:ext cx="1859976" cy="584775"/>
          </a:xfrm>
          <a:prstGeom prst="rect">
            <a:avLst/>
          </a:prstGeom>
        </p:spPr>
        <p:txBody>
          <a:bodyPr wrap="square">
            <a:spAutoFit/>
          </a:bodyPr>
          <a:lstStyle/>
          <a:p>
            <a:pPr algn="ctr"/>
            <a:r>
              <a:rPr lang="en-US" sz="1600" b="1" dirty="0" smtClean="0"/>
              <a:t>Test statistics</a:t>
            </a:r>
          </a:p>
          <a:p>
            <a:pPr algn="ctr"/>
            <a:r>
              <a:rPr lang="en-US" sz="1600" b="1" dirty="0" smtClean="0"/>
              <a:t> ≤ </a:t>
            </a:r>
            <a:r>
              <a:rPr lang="en-US" sz="1600" b="1" dirty="0"/>
              <a:t>h</a:t>
            </a:r>
            <a:r>
              <a:rPr lang="en-US" sz="1600" b="1" baseline="-25000" dirty="0" smtClean="0"/>
              <a:t>5%,</a:t>
            </a:r>
            <a:r>
              <a:rPr lang="en-US" sz="1600" b="1" dirty="0" smtClean="0"/>
              <a:t>k</a:t>
            </a:r>
            <a:r>
              <a:rPr lang="en-US" sz="1600" b="1" baseline="-25000" dirty="0" smtClean="0"/>
              <a:t>5% </a:t>
            </a:r>
            <a:r>
              <a:rPr lang="en-US" sz="1600" b="1" dirty="0" smtClean="0"/>
              <a:t>,C</a:t>
            </a:r>
            <a:r>
              <a:rPr lang="en-US" sz="1600" b="1" baseline="-25000" dirty="0" smtClean="0"/>
              <a:t>5% </a:t>
            </a:r>
            <a:r>
              <a:rPr lang="en-US" sz="1600" b="1" dirty="0" smtClean="0"/>
              <a:t>,G</a:t>
            </a:r>
            <a:r>
              <a:rPr lang="en-US" sz="1600" b="1" baseline="-25000" dirty="0" smtClean="0"/>
              <a:t>5%</a:t>
            </a:r>
            <a:endParaRPr lang="de-CH" sz="1600" baseline="-25000" dirty="0"/>
          </a:p>
        </p:txBody>
      </p:sp>
      <p:cxnSp>
        <p:nvCxnSpPr>
          <p:cNvPr id="141" name="Straight Arrow Connector 140"/>
          <p:cNvCxnSpPr>
            <a:stCxn id="143" idx="2"/>
            <a:endCxn id="142" idx="0"/>
          </p:cNvCxnSpPr>
          <p:nvPr/>
        </p:nvCxnSpPr>
        <p:spPr>
          <a:xfrm flipH="1">
            <a:off x="19684574" y="11502862"/>
            <a:ext cx="1757" cy="209137"/>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2" name="Flowchart: Decision 141"/>
          <p:cNvSpPr/>
          <p:nvPr/>
        </p:nvSpPr>
        <p:spPr>
          <a:xfrm>
            <a:off x="18365361" y="11711999"/>
            <a:ext cx="2638425" cy="1224647"/>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dirty="0"/>
          </a:p>
        </p:txBody>
      </p:sp>
      <p:sp>
        <p:nvSpPr>
          <p:cNvPr id="143" name="Rectangle 142"/>
          <p:cNvSpPr/>
          <p:nvPr/>
        </p:nvSpPr>
        <p:spPr>
          <a:xfrm>
            <a:off x="18416161" y="10732365"/>
            <a:ext cx="2540339" cy="77049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44" name="Straight Arrow Connector 143"/>
          <p:cNvCxnSpPr>
            <a:stCxn id="142" idx="2"/>
          </p:cNvCxnSpPr>
          <p:nvPr/>
        </p:nvCxnSpPr>
        <p:spPr>
          <a:xfrm flipH="1">
            <a:off x="19684573" y="12936646"/>
            <a:ext cx="1" cy="47916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5" name="Straight Arrow Connector 144"/>
          <p:cNvCxnSpPr/>
          <p:nvPr/>
        </p:nvCxnSpPr>
        <p:spPr>
          <a:xfrm>
            <a:off x="21011925" y="12324322"/>
            <a:ext cx="486706" cy="1"/>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7" name="Rectangle 146"/>
          <p:cNvSpPr/>
          <p:nvPr/>
        </p:nvSpPr>
        <p:spPr>
          <a:xfrm>
            <a:off x="19127361" y="13408135"/>
            <a:ext cx="1092994" cy="830997"/>
          </a:xfrm>
          <a:prstGeom prst="rect">
            <a:avLst/>
          </a:prstGeom>
        </p:spPr>
        <p:txBody>
          <a:bodyPr wrap="square">
            <a:spAutoFit/>
          </a:bodyPr>
          <a:lstStyle/>
          <a:p>
            <a:pPr algn="ctr"/>
            <a:r>
              <a:rPr lang="de-CH" sz="1600" b="1" dirty="0" smtClean="0"/>
              <a:t>Test item </a:t>
            </a:r>
            <a:r>
              <a:rPr lang="de-CH" sz="1600" b="1" dirty="0" err="1" smtClean="0"/>
              <a:t>accepted</a:t>
            </a:r>
            <a:r>
              <a:rPr lang="de-CH" sz="1600" b="1" dirty="0" smtClean="0"/>
              <a:t> </a:t>
            </a:r>
            <a:r>
              <a:rPr lang="de-CH" sz="1600" b="1" dirty="0" err="1" smtClean="0"/>
              <a:t>as</a:t>
            </a:r>
            <a:r>
              <a:rPr lang="de-CH" sz="1600" b="1" dirty="0" smtClean="0"/>
              <a:t> </a:t>
            </a:r>
            <a:r>
              <a:rPr lang="de-CH" sz="1600" b="1" dirty="0" err="1" smtClean="0"/>
              <a:t>correct</a:t>
            </a:r>
            <a:endParaRPr lang="de-CH" sz="1600" b="1" dirty="0"/>
          </a:p>
        </p:txBody>
      </p:sp>
      <p:sp>
        <p:nvSpPr>
          <p:cNvPr id="146" name="Rectangle 145"/>
          <p:cNvSpPr/>
          <p:nvPr/>
        </p:nvSpPr>
        <p:spPr>
          <a:xfrm>
            <a:off x="19138076" y="13415811"/>
            <a:ext cx="1092994" cy="82332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dirty="0"/>
          </a:p>
        </p:txBody>
      </p:sp>
      <p:sp>
        <p:nvSpPr>
          <p:cNvPr id="148" name="Flowchart: Decision 147"/>
          <p:cNvSpPr/>
          <p:nvPr/>
        </p:nvSpPr>
        <p:spPr>
          <a:xfrm>
            <a:off x="21490685" y="11661143"/>
            <a:ext cx="1675276" cy="1327934"/>
          </a:xfrm>
          <a:prstGeom prst="flowChartDecis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dirty="0"/>
          </a:p>
        </p:txBody>
      </p:sp>
      <p:sp>
        <p:nvSpPr>
          <p:cNvPr id="149" name="Rectangle 148"/>
          <p:cNvSpPr/>
          <p:nvPr/>
        </p:nvSpPr>
        <p:spPr>
          <a:xfrm>
            <a:off x="21641961" y="11991343"/>
            <a:ext cx="1371145" cy="830997"/>
          </a:xfrm>
          <a:prstGeom prst="rect">
            <a:avLst/>
          </a:prstGeom>
        </p:spPr>
        <p:txBody>
          <a:bodyPr wrap="square">
            <a:spAutoFit/>
          </a:bodyPr>
          <a:lstStyle/>
          <a:p>
            <a:pPr algn="ctr"/>
            <a:r>
              <a:rPr lang="en-US" sz="1600" b="1" dirty="0"/>
              <a:t>Test statistics ≤ </a:t>
            </a:r>
            <a:r>
              <a:rPr lang="en-US" sz="1600" b="1" dirty="0" smtClean="0"/>
              <a:t>h</a:t>
            </a:r>
            <a:r>
              <a:rPr lang="en-US" sz="1600" b="1" baseline="-25000" dirty="0" smtClean="0"/>
              <a:t>1%,</a:t>
            </a:r>
            <a:r>
              <a:rPr lang="en-US" sz="1600" b="1" dirty="0" smtClean="0"/>
              <a:t>k</a:t>
            </a:r>
            <a:r>
              <a:rPr lang="en-US" sz="1600" b="1" baseline="-25000" dirty="0" smtClean="0"/>
              <a:t>1% </a:t>
            </a:r>
            <a:r>
              <a:rPr lang="en-US" sz="1600" b="1" dirty="0"/>
              <a:t>,</a:t>
            </a:r>
            <a:r>
              <a:rPr lang="en-US" sz="1600" b="1" dirty="0" smtClean="0"/>
              <a:t>C</a:t>
            </a:r>
            <a:r>
              <a:rPr lang="en-US" sz="1600" b="1" baseline="-25000" dirty="0" smtClean="0"/>
              <a:t>1% </a:t>
            </a:r>
            <a:r>
              <a:rPr lang="en-US" sz="1600" b="1" dirty="0"/>
              <a:t>,</a:t>
            </a:r>
            <a:r>
              <a:rPr lang="en-US" sz="1600" b="1" dirty="0" smtClean="0"/>
              <a:t>G</a:t>
            </a:r>
            <a:r>
              <a:rPr lang="en-US" sz="1600" b="1" baseline="-25000" dirty="0" smtClean="0"/>
              <a:t>1%</a:t>
            </a:r>
            <a:endParaRPr lang="de-CH" sz="1600" baseline="-25000" dirty="0"/>
          </a:p>
        </p:txBody>
      </p:sp>
      <p:cxnSp>
        <p:nvCxnSpPr>
          <p:cNvPr id="150" name="Straight Arrow Connector 149"/>
          <p:cNvCxnSpPr>
            <a:stCxn id="148" idx="2"/>
            <a:endCxn id="151" idx="0"/>
          </p:cNvCxnSpPr>
          <p:nvPr/>
        </p:nvCxnSpPr>
        <p:spPr>
          <a:xfrm flipH="1">
            <a:off x="22327761" y="12989077"/>
            <a:ext cx="562" cy="298003"/>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1" name="Rectangle 150"/>
          <p:cNvSpPr/>
          <p:nvPr/>
        </p:nvSpPr>
        <p:spPr>
          <a:xfrm>
            <a:off x="21718161" y="13287080"/>
            <a:ext cx="1219200" cy="10156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a:p>
        </p:txBody>
      </p:sp>
      <p:sp>
        <p:nvSpPr>
          <p:cNvPr id="152" name="Rectangle 151"/>
          <p:cNvSpPr/>
          <p:nvPr/>
        </p:nvSpPr>
        <p:spPr>
          <a:xfrm>
            <a:off x="21718161" y="13388343"/>
            <a:ext cx="1219200" cy="830997"/>
          </a:xfrm>
          <a:prstGeom prst="rect">
            <a:avLst/>
          </a:prstGeom>
        </p:spPr>
        <p:txBody>
          <a:bodyPr wrap="square">
            <a:spAutoFit/>
          </a:bodyPr>
          <a:lstStyle/>
          <a:p>
            <a:pPr algn="ctr"/>
            <a:r>
              <a:rPr lang="de-CH" sz="1600" b="1" dirty="0" smtClean="0"/>
              <a:t>Test item </a:t>
            </a:r>
            <a:r>
              <a:rPr lang="de-CH" sz="1600" b="1" dirty="0" err="1" smtClean="0"/>
              <a:t>is</a:t>
            </a:r>
            <a:r>
              <a:rPr lang="de-CH" sz="1600" b="1" dirty="0" smtClean="0"/>
              <a:t> </a:t>
            </a:r>
            <a:r>
              <a:rPr lang="de-CH" sz="1600" b="1" dirty="0" err="1" smtClean="0"/>
              <a:t>called</a:t>
            </a:r>
            <a:r>
              <a:rPr lang="de-CH" sz="1600" b="1" dirty="0" smtClean="0"/>
              <a:t> </a:t>
            </a:r>
            <a:r>
              <a:rPr lang="de-CH" sz="1600" b="1" dirty="0" err="1" smtClean="0"/>
              <a:t>straggler</a:t>
            </a:r>
            <a:endParaRPr lang="de-CH" sz="1600" b="1" dirty="0"/>
          </a:p>
        </p:txBody>
      </p:sp>
      <p:sp>
        <p:nvSpPr>
          <p:cNvPr id="153" name="Rectangle 152"/>
          <p:cNvSpPr/>
          <p:nvPr/>
        </p:nvSpPr>
        <p:spPr>
          <a:xfrm>
            <a:off x="23618863" y="11805204"/>
            <a:ext cx="1617595" cy="10675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600" dirty="0"/>
          </a:p>
        </p:txBody>
      </p:sp>
      <p:sp>
        <p:nvSpPr>
          <p:cNvPr id="154" name="Rectangle 153"/>
          <p:cNvSpPr/>
          <p:nvPr/>
        </p:nvSpPr>
        <p:spPr>
          <a:xfrm>
            <a:off x="23546961" y="11788143"/>
            <a:ext cx="1689498" cy="1077218"/>
          </a:xfrm>
          <a:prstGeom prst="rect">
            <a:avLst/>
          </a:prstGeom>
        </p:spPr>
        <p:txBody>
          <a:bodyPr wrap="square">
            <a:spAutoFit/>
          </a:bodyPr>
          <a:lstStyle/>
          <a:p>
            <a:pPr algn="ctr"/>
            <a:r>
              <a:rPr lang="de-CH" sz="1600" b="1" dirty="0" smtClean="0"/>
              <a:t>Test item is a </a:t>
            </a:r>
            <a:r>
              <a:rPr lang="de-CH" sz="1600" b="1" dirty="0" err="1" smtClean="0"/>
              <a:t>statistical</a:t>
            </a:r>
            <a:r>
              <a:rPr lang="de-CH" sz="1600" b="1" dirty="0" smtClean="0"/>
              <a:t> </a:t>
            </a:r>
            <a:r>
              <a:rPr lang="de-CH" sz="1600" b="1" dirty="0" err="1" smtClean="0"/>
              <a:t>outlier</a:t>
            </a:r>
            <a:r>
              <a:rPr lang="de-CH" sz="1600" b="1" dirty="0" smtClean="0"/>
              <a:t> ; Should be</a:t>
            </a:r>
            <a:r>
              <a:rPr lang="de-CH" sz="1600" b="1" dirty="0"/>
              <a:t> </a:t>
            </a:r>
            <a:r>
              <a:rPr lang="de-CH" sz="1600" b="1" dirty="0" smtClean="0"/>
              <a:t>excluded</a:t>
            </a:r>
            <a:endParaRPr lang="de-CH" sz="1600" b="1" dirty="0"/>
          </a:p>
        </p:txBody>
      </p:sp>
      <p:cxnSp>
        <p:nvCxnSpPr>
          <p:cNvPr id="155" name="Straight Arrow Connector 154"/>
          <p:cNvCxnSpPr/>
          <p:nvPr/>
        </p:nvCxnSpPr>
        <p:spPr>
          <a:xfrm>
            <a:off x="23165961" y="12340651"/>
            <a:ext cx="439805"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6" name="Rectangle 155"/>
          <p:cNvSpPr/>
          <p:nvPr/>
        </p:nvSpPr>
        <p:spPr>
          <a:xfrm>
            <a:off x="19231713" y="12966881"/>
            <a:ext cx="459998" cy="338554"/>
          </a:xfrm>
          <a:prstGeom prst="rect">
            <a:avLst/>
          </a:prstGeom>
        </p:spPr>
        <p:txBody>
          <a:bodyPr wrap="none">
            <a:spAutoFit/>
          </a:bodyPr>
          <a:lstStyle/>
          <a:p>
            <a:r>
              <a:rPr lang="en-US" sz="1600" b="1" dirty="0" smtClean="0"/>
              <a:t>Yes</a:t>
            </a:r>
            <a:endParaRPr lang="en-US" sz="1600" b="1" dirty="0"/>
          </a:p>
        </p:txBody>
      </p:sp>
      <p:sp>
        <p:nvSpPr>
          <p:cNvPr id="157" name="Rectangle 156"/>
          <p:cNvSpPr/>
          <p:nvPr/>
        </p:nvSpPr>
        <p:spPr>
          <a:xfrm>
            <a:off x="21826313" y="12915746"/>
            <a:ext cx="459998" cy="338554"/>
          </a:xfrm>
          <a:prstGeom prst="rect">
            <a:avLst/>
          </a:prstGeom>
        </p:spPr>
        <p:txBody>
          <a:bodyPr wrap="none">
            <a:spAutoFit/>
          </a:bodyPr>
          <a:lstStyle/>
          <a:p>
            <a:r>
              <a:rPr lang="en-US" sz="1600" b="1" dirty="0" smtClean="0"/>
              <a:t>Yes</a:t>
            </a:r>
            <a:endParaRPr lang="en-US" sz="1600" b="1" dirty="0"/>
          </a:p>
        </p:txBody>
      </p:sp>
      <p:sp>
        <p:nvSpPr>
          <p:cNvPr id="158" name="Rectangle 157"/>
          <p:cNvSpPr/>
          <p:nvPr/>
        </p:nvSpPr>
        <p:spPr>
          <a:xfrm>
            <a:off x="21011925" y="11898035"/>
            <a:ext cx="429926" cy="338554"/>
          </a:xfrm>
          <a:prstGeom prst="rect">
            <a:avLst/>
          </a:prstGeom>
        </p:spPr>
        <p:txBody>
          <a:bodyPr wrap="none">
            <a:spAutoFit/>
          </a:bodyPr>
          <a:lstStyle/>
          <a:p>
            <a:r>
              <a:rPr lang="en-US" sz="1600" b="1" dirty="0" smtClean="0"/>
              <a:t>No</a:t>
            </a:r>
            <a:endParaRPr lang="en-US" sz="1600" b="1" dirty="0"/>
          </a:p>
        </p:txBody>
      </p:sp>
      <p:sp>
        <p:nvSpPr>
          <p:cNvPr id="159" name="Rectangle 158"/>
          <p:cNvSpPr/>
          <p:nvPr/>
        </p:nvSpPr>
        <p:spPr>
          <a:xfrm>
            <a:off x="23074088" y="11975629"/>
            <a:ext cx="429926" cy="338554"/>
          </a:xfrm>
          <a:prstGeom prst="rect">
            <a:avLst/>
          </a:prstGeom>
        </p:spPr>
        <p:txBody>
          <a:bodyPr wrap="none">
            <a:spAutoFit/>
          </a:bodyPr>
          <a:lstStyle/>
          <a:p>
            <a:r>
              <a:rPr lang="en-US" sz="1600" b="1" dirty="0" smtClean="0"/>
              <a:t>No</a:t>
            </a:r>
            <a:endParaRPr lang="en-US" sz="1600" b="1" dirty="0"/>
          </a:p>
        </p:txBody>
      </p:sp>
      <mc:AlternateContent xmlns:mc="http://schemas.openxmlformats.org/markup-compatibility/2006" xmlns:a14="http://schemas.microsoft.com/office/drawing/2010/main">
        <mc:Choice Requires="a14">
          <p:sp>
            <p:nvSpPr>
              <p:cNvPr id="56" name="TextBox 55"/>
              <p:cNvSpPr txBox="1"/>
              <p:nvPr/>
            </p:nvSpPr>
            <p:spPr>
              <a:xfrm>
                <a:off x="15597187" y="14464599"/>
                <a:ext cx="11429999" cy="892552"/>
              </a:xfrm>
              <a:prstGeom prst="rect">
                <a:avLst/>
              </a:prstGeom>
              <a:grpFill/>
            </p:spPr>
            <p:txBody>
              <a:bodyPr wrap="square">
                <a:spAutoFit/>
              </a:bodyPr>
              <a:lstStyle>
                <a:defPPr>
                  <a:defRPr lang="en-US"/>
                </a:defPPr>
                <a:lvl1pPr marL="457200" indent="-457200" algn="just">
                  <a:buFont typeface="Arial" panose="020B0604020202020204" pitchFamily="34" charset="0"/>
                  <a:buChar char="•"/>
                  <a:defRPr sz="3200" b="1">
                    <a:latin typeface="ETH Light" pitchFamily="2" charset="0"/>
                  </a:defRPr>
                </a:lvl1pPr>
              </a:lstStyle>
              <a:p>
                <a:pPr marL="0" indent="0">
                  <a:buNone/>
                </a:pPr>
                <a:r>
                  <a:rPr lang="en-US" sz="2600" dirty="0" smtClean="0"/>
                  <a:t>The approved data from the aforementioned tests are applied to calculate the final filtration efficiency </a:t>
                </a:r>
                <a14:m>
                  <m:oMath xmlns:m="http://schemas.openxmlformats.org/officeDocument/2006/math">
                    <m:acc>
                      <m:accPr>
                        <m:chr m:val="̅"/>
                        <m:ctrlPr>
                          <a:rPr lang="de-CH" sz="2400" b="0" i="1">
                            <a:latin typeface="Cambria Math"/>
                          </a:rPr>
                        </m:ctrlPr>
                      </m:accPr>
                      <m:e>
                        <m:sSub>
                          <m:sSubPr>
                            <m:ctrlPr>
                              <a:rPr lang="de-CH" sz="2400" i="1">
                                <a:latin typeface="Cambria Math"/>
                              </a:rPr>
                            </m:ctrlPr>
                          </m:sSubPr>
                          <m:e>
                            <m:r>
                              <a:rPr lang="de-CH" sz="2400" i="1">
                                <a:latin typeface="Cambria Math"/>
                              </a:rPr>
                              <m:t>𝑦</m:t>
                            </m:r>
                          </m:e>
                          <m:sub>
                            <m:r>
                              <a:rPr lang="de-CH" sz="2400" i="1">
                                <a:latin typeface="Cambria Math"/>
                              </a:rPr>
                              <m:t>𝑖𝑗</m:t>
                            </m:r>
                          </m:sub>
                        </m:sSub>
                      </m:e>
                    </m:acc>
                  </m:oMath>
                </a14:m>
                <a:r>
                  <a:rPr lang="en-US" sz="2400" dirty="0" smtClean="0"/>
                  <a:t> </a:t>
                </a:r>
                <a:r>
                  <a:rPr lang="en-US" sz="2600" dirty="0" smtClean="0"/>
                  <a:t>and the standard deviation </a:t>
                </a:r>
                <a14:m>
                  <m:oMath xmlns:m="http://schemas.openxmlformats.org/officeDocument/2006/math">
                    <m:sSub>
                      <m:sSubPr>
                        <m:ctrlPr>
                          <a:rPr lang="de-CH" sz="2400" i="1">
                            <a:latin typeface="Cambria Math"/>
                          </a:rPr>
                        </m:ctrlPr>
                      </m:sSubPr>
                      <m:e>
                        <m:r>
                          <a:rPr lang="de-CH" sz="2400" i="1">
                            <a:latin typeface="Cambria Math"/>
                          </a:rPr>
                          <m:t>𝑆</m:t>
                        </m:r>
                      </m:e>
                      <m:sub>
                        <m:r>
                          <a:rPr lang="de-CH" sz="2400" i="1">
                            <a:latin typeface="Cambria Math"/>
                          </a:rPr>
                          <m:t>𝑖𝑗</m:t>
                        </m:r>
                      </m:sub>
                    </m:sSub>
                  </m:oMath>
                </a14:m>
                <a:r>
                  <a:rPr lang="en-US" sz="2600" dirty="0" smtClean="0"/>
                  <a:t> of each lab. </a:t>
                </a:r>
                <a:endParaRPr lang="en-US" sz="2600" dirty="0"/>
              </a:p>
            </p:txBody>
          </p:sp>
        </mc:Choice>
        <mc:Fallback xmlns="">
          <p:sp>
            <p:nvSpPr>
              <p:cNvPr id="56" name="TextBox 55"/>
              <p:cNvSpPr txBox="1">
                <a:spLocks noRot="1" noChangeAspect="1" noMove="1" noResize="1" noEditPoints="1" noAdjustHandles="1" noChangeArrowheads="1" noChangeShapeType="1" noTextEdit="1"/>
              </p:cNvSpPr>
              <p:nvPr/>
            </p:nvSpPr>
            <p:spPr>
              <a:xfrm>
                <a:off x="15597187" y="14464599"/>
                <a:ext cx="11429999" cy="892552"/>
              </a:xfrm>
              <a:prstGeom prst="rect">
                <a:avLst/>
              </a:prstGeom>
              <a:blipFill rotWithShape="1">
                <a:blip r:embed="rId9"/>
                <a:stretch>
                  <a:fillRect l="-960" t="-2055" r="-960" b="-20548"/>
                </a:stretch>
              </a:blipFill>
            </p:spPr>
            <p:txBody>
              <a:bodyPr/>
              <a:lstStyle/>
              <a:p>
                <a:r>
                  <a:rPr lang="de-CH">
                    <a:noFill/>
                  </a:rPr>
                  <a:t> </a:t>
                </a:r>
              </a:p>
            </p:txBody>
          </p:sp>
        </mc:Fallback>
      </mc:AlternateContent>
      <p:sp>
        <p:nvSpPr>
          <p:cNvPr id="57" name="Rectangle 56"/>
          <p:cNvSpPr/>
          <p:nvPr/>
        </p:nvSpPr>
        <p:spPr>
          <a:xfrm rot="2700000">
            <a:off x="17016685" y="17643625"/>
            <a:ext cx="144000" cy="144000"/>
          </a:xfrm>
          <a:prstGeom prst="rect">
            <a:avLst/>
          </a:prstGeom>
          <a:gradFill flip="none" rotWithShape="1">
            <a:gsLst>
              <a:gs pos="0">
                <a:schemeClr val="tx2">
                  <a:lumMod val="30000"/>
                  <a:lumOff val="70000"/>
                </a:schemeClr>
              </a:gs>
              <a:gs pos="50000">
                <a:schemeClr val="tx2">
                  <a:lumMod val="40000"/>
                  <a:lumOff val="60000"/>
                  <a:tint val="44500"/>
                  <a:satMod val="160000"/>
                </a:schemeClr>
              </a:gs>
              <a:gs pos="100000">
                <a:schemeClr val="tx2">
                  <a:lumMod val="40000"/>
                  <a:lumOff val="6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mc:AlternateContent xmlns:mc="http://schemas.openxmlformats.org/markup-compatibility/2006" xmlns:a14="http://schemas.microsoft.com/office/drawing/2010/main">
        <mc:Choice Requires="a14">
          <p:sp>
            <p:nvSpPr>
              <p:cNvPr id="59" name="TextBox 58"/>
              <p:cNvSpPr txBox="1"/>
              <p:nvPr/>
            </p:nvSpPr>
            <p:spPr>
              <a:xfrm>
                <a:off x="22406845" y="17485394"/>
                <a:ext cx="1159548" cy="511102"/>
              </a:xfrm>
              <a:prstGeom prst="rect">
                <a:avLst/>
              </a:prstGeom>
              <a:noFill/>
            </p:spPr>
            <p:txBody>
              <a:bodyPr wrap="none" lIns="0" tIns="0" rIns="0" bIns="0" rtlCol="0">
                <a:spAutoFit/>
              </a:bodyPr>
              <a:lstStyle/>
              <a:p>
                <a14:m>
                  <m:oMath xmlns:m="http://schemas.openxmlformats.org/officeDocument/2006/math">
                    <m:sSub>
                      <m:sSubPr>
                        <m:ctrlPr>
                          <a:rPr lang="de-CH" sz="1800" i="1" smtClean="0">
                            <a:latin typeface="Cambria Math"/>
                          </a:rPr>
                        </m:ctrlPr>
                      </m:sSubPr>
                      <m:e>
                        <m:sSubSup>
                          <m:sSubSupPr>
                            <m:ctrlPr>
                              <a:rPr lang="de-CH" sz="1800" i="1">
                                <a:latin typeface="Cambria Math"/>
                              </a:rPr>
                            </m:ctrlPr>
                          </m:sSubSupPr>
                          <m:e>
                            <m:r>
                              <a:rPr lang="de-CH" sz="1800" i="1">
                                <a:latin typeface="Cambria Math"/>
                              </a:rPr>
                              <m:t>𝑠</m:t>
                            </m:r>
                          </m:e>
                          <m:sub/>
                          <m:sup>
                            <m:r>
                              <a:rPr lang="de-CH" sz="1800" i="1">
                                <a:latin typeface="Cambria Math"/>
                              </a:rPr>
                              <m:t>2</m:t>
                            </m:r>
                          </m:sup>
                        </m:sSubSup>
                      </m:e>
                      <m:sub>
                        <m:r>
                          <a:rPr lang="de-CH" sz="1800" b="0" i="1" smtClean="0">
                            <a:latin typeface="Cambria Math"/>
                          </a:rPr>
                          <m:t>𝐿</m:t>
                        </m:r>
                      </m:sub>
                    </m:sSub>
                  </m:oMath>
                </a14:m>
                <a:r>
                  <a:rPr lang="de-CH" sz="1800" dirty="0" smtClean="0"/>
                  <a:t>=</a:t>
                </a:r>
                <a14:m>
                  <m:oMath xmlns:m="http://schemas.openxmlformats.org/officeDocument/2006/math">
                    <m:f>
                      <m:fPr>
                        <m:ctrlPr>
                          <a:rPr lang="de-CH" sz="1800" i="1" smtClean="0">
                            <a:latin typeface="Cambria Math"/>
                          </a:rPr>
                        </m:ctrlPr>
                      </m:fPr>
                      <m:num>
                        <m:sSub>
                          <m:sSubPr>
                            <m:ctrlPr>
                              <a:rPr lang="de-CH" sz="1800" i="1">
                                <a:latin typeface="Cambria Math"/>
                              </a:rPr>
                            </m:ctrlPr>
                          </m:sSubPr>
                          <m:e>
                            <m:sSubSup>
                              <m:sSubSupPr>
                                <m:ctrlPr>
                                  <a:rPr lang="de-CH" sz="1800" i="1">
                                    <a:latin typeface="Cambria Math"/>
                                  </a:rPr>
                                </m:ctrlPr>
                              </m:sSubSupPr>
                              <m:e>
                                <m:r>
                                  <a:rPr lang="de-CH" sz="1800" i="1">
                                    <a:latin typeface="Cambria Math"/>
                                  </a:rPr>
                                  <m:t>𝑠</m:t>
                                </m:r>
                              </m:e>
                              <m:sub/>
                              <m:sup>
                                <m:r>
                                  <a:rPr lang="de-CH" sz="1800" i="1">
                                    <a:latin typeface="Cambria Math"/>
                                  </a:rPr>
                                  <m:t>2</m:t>
                                </m:r>
                              </m:sup>
                            </m:sSubSup>
                          </m:e>
                          <m:sub>
                            <m:r>
                              <a:rPr lang="de-CH" sz="1800" b="0" i="1" smtClean="0">
                                <a:latin typeface="Cambria Math"/>
                              </a:rPr>
                              <m:t>𝑑</m:t>
                            </m:r>
                          </m:sub>
                        </m:sSub>
                        <m:r>
                          <a:rPr lang="de-CH" sz="1800" b="0" i="1" smtClean="0">
                            <a:latin typeface="Cambria Math"/>
                          </a:rPr>
                          <m:t>−</m:t>
                        </m:r>
                        <m:sSub>
                          <m:sSubPr>
                            <m:ctrlPr>
                              <a:rPr lang="de-CH" sz="1800" i="1">
                                <a:latin typeface="Cambria Math"/>
                              </a:rPr>
                            </m:ctrlPr>
                          </m:sSubPr>
                          <m:e>
                            <m:sSubSup>
                              <m:sSubSupPr>
                                <m:ctrlPr>
                                  <a:rPr lang="de-CH" sz="1800" i="1">
                                    <a:latin typeface="Cambria Math"/>
                                  </a:rPr>
                                </m:ctrlPr>
                              </m:sSubSupPr>
                              <m:e>
                                <m:r>
                                  <a:rPr lang="de-CH" sz="1800" i="1">
                                    <a:latin typeface="Cambria Math"/>
                                  </a:rPr>
                                  <m:t>𝑠</m:t>
                                </m:r>
                              </m:e>
                              <m:sub/>
                              <m:sup>
                                <m:r>
                                  <a:rPr lang="de-CH" sz="1800" i="1">
                                    <a:latin typeface="Cambria Math"/>
                                  </a:rPr>
                                  <m:t>2</m:t>
                                </m:r>
                              </m:sup>
                            </m:sSubSup>
                          </m:e>
                          <m:sub>
                            <m:r>
                              <a:rPr lang="de-CH" sz="1800" i="1">
                                <a:latin typeface="Cambria Math"/>
                              </a:rPr>
                              <m:t>𝑟</m:t>
                            </m:r>
                          </m:sub>
                        </m:sSub>
                      </m:num>
                      <m:den>
                        <m:acc>
                          <m:accPr>
                            <m:chr m:val="̿"/>
                            <m:ctrlPr>
                              <a:rPr lang="de-CH" sz="1800" i="1" smtClean="0">
                                <a:latin typeface="Cambria Math"/>
                              </a:rPr>
                            </m:ctrlPr>
                          </m:accPr>
                          <m:e>
                            <m:sSub>
                              <m:sSubPr>
                                <m:ctrlPr>
                                  <a:rPr lang="de-CH" sz="1800" i="1" smtClean="0">
                                    <a:latin typeface="Cambria Math"/>
                                  </a:rPr>
                                </m:ctrlPr>
                              </m:sSubPr>
                              <m:e>
                                <m:r>
                                  <a:rPr lang="de-CH" sz="1800" b="0" i="1" smtClean="0">
                                    <a:latin typeface="Cambria Math"/>
                                  </a:rPr>
                                  <m:t>𝑛</m:t>
                                </m:r>
                              </m:e>
                              <m:sub>
                                <m:r>
                                  <a:rPr lang="de-CH" sz="1800" b="0" i="1" smtClean="0">
                                    <a:latin typeface="Cambria Math"/>
                                  </a:rPr>
                                  <m:t>𝑗</m:t>
                                </m:r>
                              </m:sub>
                            </m:sSub>
                          </m:e>
                        </m:acc>
                      </m:den>
                    </m:f>
                    <m:r>
                      <a:rPr lang="de-CH" sz="1800" b="0" i="1" smtClean="0">
                        <a:latin typeface="Cambria Math"/>
                      </a:rPr>
                      <m:t> </m:t>
                    </m:r>
                  </m:oMath>
                </a14:m>
                <a:endParaRPr lang="de-CH" sz="1800" dirty="0" smtClean="0"/>
              </a:p>
            </p:txBody>
          </p:sp>
        </mc:Choice>
        <mc:Fallback xmlns="">
          <p:sp>
            <p:nvSpPr>
              <p:cNvPr id="59" name="TextBox 58"/>
              <p:cNvSpPr txBox="1">
                <a:spLocks noRot="1" noChangeAspect="1" noMove="1" noResize="1" noEditPoints="1" noAdjustHandles="1" noChangeArrowheads="1" noChangeShapeType="1" noTextEdit="1"/>
              </p:cNvSpPr>
              <p:nvPr/>
            </p:nvSpPr>
            <p:spPr>
              <a:xfrm>
                <a:off x="22406845" y="17485394"/>
                <a:ext cx="1159548" cy="511102"/>
              </a:xfrm>
              <a:prstGeom prst="rect">
                <a:avLst/>
              </a:prstGeom>
              <a:blipFill rotWithShape="1">
                <a:blip r:embed="rId10"/>
                <a:stretch>
                  <a:fillRect b="-4762"/>
                </a:stretch>
              </a:blipFill>
            </p:spPr>
            <p:txBody>
              <a:bodyPr/>
              <a:lstStyle/>
              <a:p>
                <a:r>
                  <a:rPr lang="de-CH">
                    <a:noFill/>
                  </a:rPr>
                  <a:t> </a:t>
                </a:r>
              </a:p>
            </p:txBody>
          </p:sp>
        </mc:Fallback>
      </mc:AlternateContent>
      <p:sp>
        <p:nvSpPr>
          <p:cNvPr id="60" name="Rectangle 59"/>
          <p:cNvSpPr/>
          <p:nvPr/>
        </p:nvSpPr>
        <p:spPr>
          <a:xfrm rot="2700000">
            <a:off x="19222387" y="17654557"/>
            <a:ext cx="144000" cy="144000"/>
          </a:xfrm>
          <a:prstGeom prst="rect">
            <a:avLst/>
          </a:prstGeom>
          <a:gradFill flip="none" rotWithShape="1">
            <a:gsLst>
              <a:gs pos="0">
                <a:schemeClr val="tx2">
                  <a:lumMod val="30000"/>
                  <a:lumOff val="70000"/>
                </a:schemeClr>
              </a:gs>
              <a:gs pos="50000">
                <a:schemeClr val="tx2">
                  <a:lumMod val="40000"/>
                  <a:lumOff val="60000"/>
                  <a:tint val="44500"/>
                  <a:satMod val="160000"/>
                </a:schemeClr>
              </a:gs>
              <a:gs pos="100000">
                <a:schemeClr val="tx2">
                  <a:lumMod val="40000"/>
                  <a:lumOff val="6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mc:AlternateContent xmlns:mc="http://schemas.openxmlformats.org/markup-compatibility/2006" xmlns:a14="http://schemas.microsoft.com/office/drawing/2010/main">
        <mc:Choice Requires="a14">
          <p:sp>
            <p:nvSpPr>
              <p:cNvPr id="62" name="TextBox 61"/>
              <p:cNvSpPr txBox="1"/>
              <p:nvPr/>
            </p:nvSpPr>
            <p:spPr>
              <a:xfrm>
                <a:off x="21939861" y="20146001"/>
                <a:ext cx="1716817" cy="498470"/>
              </a:xfrm>
              <a:prstGeom prst="rect">
                <a:avLst/>
              </a:prstGeom>
              <a:noFill/>
            </p:spPr>
            <p:txBody>
              <a:bodyPr wrap="none" lIns="0" tIns="0" rIns="0" bIns="0" rtlCol="0">
                <a:spAutoFit/>
              </a:bodyPr>
              <a:lstStyle/>
              <a:p>
                <a14:m>
                  <m:oMath xmlns:m="http://schemas.openxmlformats.org/officeDocument/2006/math">
                    <m:sSub>
                      <m:sSubPr>
                        <m:ctrlPr>
                          <a:rPr lang="de-CH" sz="1800" i="1" smtClean="0">
                            <a:latin typeface="Cambria Math"/>
                          </a:rPr>
                        </m:ctrlPr>
                      </m:sSubPr>
                      <m:e>
                        <m:sSubSup>
                          <m:sSubSupPr>
                            <m:ctrlPr>
                              <a:rPr lang="de-CH" sz="1800" i="1">
                                <a:latin typeface="Cambria Math"/>
                              </a:rPr>
                            </m:ctrlPr>
                          </m:sSubSupPr>
                          <m:e>
                            <m:r>
                              <a:rPr lang="de-CH" sz="1800" i="1">
                                <a:latin typeface="Cambria Math"/>
                              </a:rPr>
                              <m:t>𝑠</m:t>
                            </m:r>
                          </m:e>
                          <m:sub/>
                          <m:sup>
                            <m:r>
                              <a:rPr lang="de-CH" sz="1800" i="1">
                                <a:latin typeface="Cambria Math"/>
                              </a:rPr>
                              <m:t>2</m:t>
                            </m:r>
                          </m:sup>
                        </m:sSubSup>
                      </m:e>
                      <m:sub>
                        <m:r>
                          <a:rPr lang="de-CH" sz="1800" b="0" i="1" smtClean="0">
                            <a:latin typeface="Cambria Math"/>
                          </a:rPr>
                          <m:t>𝑑</m:t>
                        </m:r>
                      </m:sub>
                    </m:sSub>
                  </m:oMath>
                </a14:m>
                <a:r>
                  <a:rPr lang="de-CH" sz="1800" dirty="0" smtClean="0"/>
                  <a:t>=</a:t>
                </a:r>
                <a14:m>
                  <m:oMath xmlns:m="http://schemas.openxmlformats.org/officeDocument/2006/math">
                    <m:f>
                      <m:fPr>
                        <m:ctrlPr>
                          <a:rPr lang="de-CH" sz="1800" i="1">
                            <a:latin typeface="Cambria Math"/>
                          </a:rPr>
                        </m:ctrlPr>
                      </m:fPr>
                      <m:num>
                        <m:nary>
                          <m:naryPr>
                            <m:chr m:val="∑"/>
                            <m:ctrlPr>
                              <a:rPr lang="de-CH" sz="1800" i="1" smtClean="0">
                                <a:latin typeface="Cambria Math"/>
                              </a:rPr>
                            </m:ctrlPr>
                          </m:naryPr>
                          <m:sub>
                            <m:r>
                              <m:rPr>
                                <m:brk m:alnAt="23"/>
                              </m:rPr>
                              <a:rPr lang="de-CH" sz="1800" i="1">
                                <a:latin typeface="Cambria Math"/>
                              </a:rPr>
                              <m:t>1</m:t>
                            </m:r>
                          </m:sub>
                          <m:sup>
                            <m:r>
                              <a:rPr lang="de-CH" sz="1800" i="1">
                                <a:latin typeface="Cambria Math"/>
                              </a:rPr>
                              <m:t>𝑝</m:t>
                            </m:r>
                          </m:sup>
                          <m:e>
                            <m:sSup>
                              <m:sSupPr>
                                <m:ctrlPr>
                                  <a:rPr lang="de-CH" sz="1800" i="1">
                                    <a:latin typeface="Cambria Math"/>
                                  </a:rPr>
                                </m:ctrlPr>
                              </m:sSupPr>
                              <m:e>
                                <m:sSub>
                                  <m:sSubPr>
                                    <m:ctrlPr>
                                      <a:rPr lang="de-CH" sz="1800" i="1">
                                        <a:latin typeface="Cambria Math"/>
                                      </a:rPr>
                                    </m:ctrlPr>
                                  </m:sSubPr>
                                  <m:e>
                                    <m:r>
                                      <a:rPr lang="de-CH" sz="1800" i="1">
                                        <a:latin typeface="Cambria Math"/>
                                      </a:rPr>
                                      <m:t>𝑛</m:t>
                                    </m:r>
                                  </m:e>
                                  <m:sub>
                                    <m:r>
                                      <a:rPr lang="de-CH" sz="1800" i="1">
                                        <a:latin typeface="Cambria Math"/>
                                      </a:rPr>
                                      <m:t>𝑖𝑗</m:t>
                                    </m:r>
                                  </m:sub>
                                </m:sSub>
                                <m:acc>
                                  <m:accPr>
                                    <m:chr m:val="̅"/>
                                    <m:ctrlPr>
                                      <a:rPr lang="de-CH" sz="1800" i="1">
                                        <a:latin typeface="Cambria Math"/>
                                      </a:rPr>
                                    </m:ctrlPr>
                                  </m:accPr>
                                  <m:e>
                                    <m:sSub>
                                      <m:sSubPr>
                                        <m:ctrlPr>
                                          <a:rPr lang="de-CH" sz="1800" i="1">
                                            <a:latin typeface="Cambria Math"/>
                                          </a:rPr>
                                        </m:ctrlPr>
                                      </m:sSubPr>
                                      <m:e>
                                        <m:r>
                                          <a:rPr lang="de-CH" sz="1800" b="0" i="1" smtClean="0">
                                            <a:latin typeface="Cambria Math"/>
                                          </a:rPr>
                                          <m:t>(</m:t>
                                        </m:r>
                                        <m:r>
                                          <a:rPr lang="de-CH" sz="1800" i="1">
                                            <a:latin typeface="Cambria Math"/>
                                          </a:rPr>
                                          <m:t>𝑦</m:t>
                                        </m:r>
                                      </m:e>
                                      <m:sub>
                                        <m:r>
                                          <a:rPr lang="de-CH" sz="1800" i="1">
                                            <a:latin typeface="Cambria Math"/>
                                          </a:rPr>
                                          <m:t>𝑖𝑗</m:t>
                                        </m:r>
                                      </m:sub>
                                    </m:sSub>
                                  </m:e>
                                </m:acc>
                                <m:r>
                                  <a:rPr lang="de-CH" sz="1800" i="1">
                                    <a:latin typeface="Cambria Math"/>
                                  </a:rPr>
                                  <m:t>−</m:t>
                                </m:r>
                                <m:acc>
                                  <m:accPr>
                                    <m:chr m:val="̿"/>
                                    <m:ctrlPr>
                                      <a:rPr lang="de-CH" sz="1800" i="1">
                                        <a:latin typeface="Cambria Math"/>
                                      </a:rPr>
                                    </m:ctrlPr>
                                  </m:accPr>
                                  <m:e>
                                    <m:sSub>
                                      <m:sSubPr>
                                        <m:ctrlPr>
                                          <a:rPr lang="de-CH" sz="1800" i="1">
                                            <a:latin typeface="Cambria Math"/>
                                          </a:rPr>
                                        </m:ctrlPr>
                                      </m:sSubPr>
                                      <m:e>
                                        <m:r>
                                          <a:rPr lang="de-CH" sz="1800" i="1">
                                            <a:latin typeface="Cambria Math"/>
                                          </a:rPr>
                                          <m:t>𝑦</m:t>
                                        </m:r>
                                      </m:e>
                                      <m:sub>
                                        <m:r>
                                          <a:rPr lang="de-CH" sz="1800" i="1">
                                            <a:latin typeface="Cambria Math"/>
                                          </a:rPr>
                                          <m:t>𝑗</m:t>
                                        </m:r>
                                      </m:sub>
                                    </m:sSub>
                                  </m:e>
                                </m:acc>
                                <m:r>
                                  <a:rPr lang="de-CH" sz="1800" b="0" i="1" smtClean="0">
                                    <a:latin typeface="Cambria Math"/>
                                  </a:rPr>
                                  <m:t>)</m:t>
                                </m:r>
                              </m:e>
                              <m:sup>
                                <m:r>
                                  <a:rPr lang="de-CH" sz="1800" i="1">
                                    <a:latin typeface="Cambria Math"/>
                                  </a:rPr>
                                  <m:t>2</m:t>
                                </m:r>
                              </m:sup>
                            </m:sSup>
                          </m:e>
                        </m:nary>
                      </m:num>
                      <m:den>
                        <m:r>
                          <a:rPr lang="de-CH" sz="1800" i="1">
                            <a:latin typeface="Cambria Math"/>
                          </a:rPr>
                          <m:t>𝑝</m:t>
                        </m:r>
                        <m:r>
                          <a:rPr lang="de-CH" sz="1800" b="0" i="1" smtClean="0">
                            <a:latin typeface="Cambria Math"/>
                          </a:rPr>
                          <m:t>−1</m:t>
                        </m:r>
                      </m:den>
                    </m:f>
                  </m:oMath>
                </a14:m>
                <a:endParaRPr lang="de-CH" sz="1800" dirty="0" smtClean="0"/>
              </a:p>
            </p:txBody>
          </p:sp>
        </mc:Choice>
        <mc:Fallback xmlns="">
          <p:sp>
            <p:nvSpPr>
              <p:cNvPr id="62" name="TextBox 61"/>
              <p:cNvSpPr txBox="1">
                <a:spLocks noRot="1" noChangeAspect="1" noMove="1" noResize="1" noEditPoints="1" noAdjustHandles="1" noChangeArrowheads="1" noChangeShapeType="1" noTextEdit="1"/>
              </p:cNvSpPr>
              <p:nvPr/>
            </p:nvSpPr>
            <p:spPr>
              <a:xfrm>
                <a:off x="21939861" y="20146001"/>
                <a:ext cx="1716817" cy="498470"/>
              </a:xfrm>
              <a:prstGeom prst="rect">
                <a:avLst/>
              </a:prstGeom>
              <a:blipFill rotWithShape="1">
                <a:blip r:embed="rId11"/>
                <a:stretch>
                  <a:fillRect b="-9756"/>
                </a:stretch>
              </a:blipFill>
            </p:spPr>
            <p:txBody>
              <a:bodyPr/>
              <a:lstStyle/>
              <a:p>
                <a:r>
                  <a:rPr lang="de-CH">
                    <a:noFill/>
                  </a:rPr>
                  <a:t> </a:t>
                </a:r>
              </a:p>
            </p:txBody>
          </p:sp>
        </mc:Fallback>
      </mc:AlternateContent>
      <p:sp>
        <p:nvSpPr>
          <p:cNvPr id="63" name="Rectangle 62"/>
          <p:cNvSpPr/>
          <p:nvPr/>
        </p:nvSpPr>
        <p:spPr>
          <a:xfrm rot="2700000">
            <a:off x="22070319" y="17725994"/>
            <a:ext cx="144000" cy="144000"/>
          </a:xfrm>
          <a:prstGeom prst="rect">
            <a:avLst/>
          </a:prstGeom>
          <a:gradFill flip="none" rotWithShape="1">
            <a:gsLst>
              <a:gs pos="0">
                <a:schemeClr val="tx2">
                  <a:lumMod val="30000"/>
                  <a:lumOff val="70000"/>
                </a:schemeClr>
              </a:gs>
              <a:gs pos="50000">
                <a:schemeClr val="tx2">
                  <a:lumMod val="40000"/>
                  <a:lumOff val="60000"/>
                  <a:tint val="44500"/>
                  <a:satMod val="160000"/>
                </a:schemeClr>
              </a:gs>
              <a:gs pos="100000">
                <a:schemeClr val="tx2">
                  <a:lumMod val="40000"/>
                  <a:lumOff val="6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mc:AlternateContent xmlns:mc="http://schemas.openxmlformats.org/markup-compatibility/2006" xmlns:a14="http://schemas.microsoft.com/office/drawing/2010/main">
        <mc:Choice Requires="a14">
          <p:sp>
            <p:nvSpPr>
              <p:cNvPr id="64" name="TextBox 63"/>
              <p:cNvSpPr txBox="1"/>
              <p:nvPr/>
            </p:nvSpPr>
            <p:spPr>
              <a:xfrm>
                <a:off x="17326648" y="17494107"/>
                <a:ext cx="1424364" cy="6716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de-CH" sz="1800" b="0" i="1" smtClean="0">
                              <a:latin typeface="Cambria Math"/>
                            </a:rPr>
                          </m:ctrlPr>
                        </m:accPr>
                        <m:e>
                          <m:r>
                            <a:rPr lang="de-CH" sz="1800" b="0" i="1" smtClean="0">
                              <a:latin typeface="Cambria Math"/>
                            </a:rPr>
                            <m:t>𝑚</m:t>
                          </m:r>
                        </m:e>
                      </m:acc>
                      <m:r>
                        <a:rPr lang="de-CH" sz="1800" b="0" i="1" smtClean="0">
                          <a:latin typeface="Cambria Math"/>
                        </a:rPr>
                        <m:t>=</m:t>
                      </m:r>
                      <m:f>
                        <m:fPr>
                          <m:ctrlPr>
                            <a:rPr lang="de-CH" sz="1800" i="1">
                              <a:latin typeface="Cambria Math"/>
                            </a:rPr>
                          </m:ctrlPr>
                        </m:fPr>
                        <m:num>
                          <m:nary>
                            <m:naryPr>
                              <m:chr m:val="∑"/>
                              <m:ctrlPr>
                                <a:rPr lang="de-CH" sz="1800" i="1">
                                  <a:latin typeface="Cambria Math"/>
                                </a:rPr>
                              </m:ctrlPr>
                            </m:naryPr>
                            <m:sub>
                              <m:r>
                                <m:rPr>
                                  <m:brk m:alnAt="23"/>
                                </m:rPr>
                                <a:rPr lang="de-CH" sz="1800" i="1">
                                  <a:latin typeface="Cambria Math"/>
                                </a:rPr>
                                <m:t>1</m:t>
                              </m:r>
                            </m:sub>
                            <m:sup>
                              <m:r>
                                <a:rPr lang="de-CH" sz="1800" i="1">
                                  <a:latin typeface="Cambria Math"/>
                                </a:rPr>
                                <m:t>𝑝</m:t>
                              </m:r>
                            </m:sup>
                            <m:e>
                              <m:sSub>
                                <m:sSubPr>
                                  <m:ctrlPr>
                                    <a:rPr lang="de-CH" sz="1800" i="1">
                                      <a:latin typeface="Cambria Math"/>
                                    </a:rPr>
                                  </m:ctrlPr>
                                </m:sSubPr>
                                <m:e>
                                  <m:r>
                                    <a:rPr lang="de-CH" sz="1800" i="1">
                                      <a:latin typeface="Cambria Math"/>
                                    </a:rPr>
                                    <m:t>𝑛</m:t>
                                  </m:r>
                                </m:e>
                                <m:sub>
                                  <m:r>
                                    <a:rPr lang="de-CH" sz="1800" i="1">
                                      <a:latin typeface="Cambria Math"/>
                                    </a:rPr>
                                    <m:t>𝑖𝑗</m:t>
                                  </m:r>
                                </m:sub>
                              </m:sSub>
                              <m:acc>
                                <m:accPr>
                                  <m:chr m:val="̅"/>
                                  <m:ctrlPr>
                                    <a:rPr lang="de-CH" sz="1800" i="1">
                                      <a:latin typeface="Cambria Math"/>
                                    </a:rPr>
                                  </m:ctrlPr>
                                </m:accPr>
                                <m:e>
                                  <m:sSub>
                                    <m:sSubPr>
                                      <m:ctrlPr>
                                        <a:rPr lang="de-CH" sz="1800" i="1" smtClean="0">
                                          <a:latin typeface="Cambria Math"/>
                                        </a:rPr>
                                      </m:ctrlPr>
                                    </m:sSubPr>
                                    <m:e>
                                      <m:r>
                                        <a:rPr lang="de-CH" sz="1800" b="0" i="1" smtClean="0">
                                          <a:latin typeface="Cambria Math"/>
                                        </a:rPr>
                                        <m:t>𝑦</m:t>
                                      </m:r>
                                    </m:e>
                                    <m:sub>
                                      <m:r>
                                        <a:rPr lang="de-CH" sz="1800" i="1">
                                          <a:latin typeface="Cambria Math"/>
                                        </a:rPr>
                                        <m:t>𝑖𝑗</m:t>
                                      </m:r>
                                    </m:sub>
                                  </m:sSub>
                                </m:e>
                              </m:acc>
                            </m:e>
                          </m:nary>
                        </m:num>
                        <m:den>
                          <m:nary>
                            <m:naryPr>
                              <m:chr m:val="∑"/>
                              <m:ctrlPr>
                                <a:rPr lang="de-CH" sz="1800" i="1">
                                  <a:latin typeface="Cambria Math"/>
                                </a:rPr>
                              </m:ctrlPr>
                            </m:naryPr>
                            <m:sub>
                              <m:r>
                                <m:rPr>
                                  <m:brk m:alnAt="23"/>
                                </m:rPr>
                                <a:rPr lang="de-CH" sz="1800" i="1">
                                  <a:latin typeface="Cambria Math"/>
                                </a:rPr>
                                <m:t>1</m:t>
                              </m:r>
                            </m:sub>
                            <m:sup>
                              <m:r>
                                <a:rPr lang="de-CH" sz="1800" i="1">
                                  <a:latin typeface="Cambria Math"/>
                                </a:rPr>
                                <m:t>𝑝</m:t>
                              </m:r>
                            </m:sup>
                            <m:e>
                              <m:sSub>
                                <m:sSubPr>
                                  <m:ctrlPr>
                                    <a:rPr lang="de-CH" sz="1800" i="1">
                                      <a:latin typeface="Cambria Math"/>
                                    </a:rPr>
                                  </m:ctrlPr>
                                </m:sSubPr>
                                <m:e>
                                  <m:r>
                                    <a:rPr lang="de-CH" sz="1800" i="1">
                                      <a:latin typeface="Cambria Math"/>
                                    </a:rPr>
                                    <m:t>𝑛</m:t>
                                  </m:r>
                                </m:e>
                                <m:sub>
                                  <m:r>
                                    <a:rPr lang="de-CH" sz="1800" i="1">
                                      <a:latin typeface="Cambria Math"/>
                                    </a:rPr>
                                    <m:t>𝑖𝑗</m:t>
                                  </m:r>
                                </m:sub>
                              </m:sSub>
                            </m:e>
                          </m:nary>
                        </m:den>
                      </m:f>
                    </m:oMath>
                  </m:oMathPara>
                </a14:m>
                <a:endParaRPr lang="de-CH" sz="1800" dirty="0" smtClean="0"/>
              </a:p>
            </p:txBody>
          </p:sp>
        </mc:Choice>
        <mc:Fallback xmlns="">
          <p:sp>
            <p:nvSpPr>
              <p:cNvPr id="64" name="TextBox 63"/>
              <p:cNvSpPr txBox="1">
                <a:spLocks noRot="1" noChangeAspect="1" noMove="1" noResize="1" noEditPoints="1" noAdjustHandles="1" noChangeArrowheads="1" noChangeShapeType="1" noTextEdit="1"/>
              </p:cNvSpPr>
              <p:nvPr/>
            </p:nvSpPr>
            <p:spPr>
              <a:xfrm>
                <a:off x="17326648" y="17494107"/>
                <a:ext cx="1424364" cy="671659"/>
              </a:xfrm>
              <a:prstGeom prst="rect">
                <a:avLst/>
              </a:prstGeom>
              <a:blipFill rotWithShape="1">
                <a:blip r:embed="rId12"/>
                <a:stretch>
                  <a:fillRect/>
                </a:stretch>
              </a:blipFill>
            </p:spPr>
            <p:txBody>
              <a:bodyPr/>
              <a:lstStyle/>
              <a:p>
                <a:r>
                  <a:rPr lang="de-CH">
                    <a:noFill/>
                  </a:rPr>
                  <a:t> </a:t>
                </a:r>
              </a:p>
            </p:txBody>
          </p:sp>
        </mc:Fallback>
      </mc:AlternateContent>
      <p:sp>
        <p:nvSpPr>
          <p:cNvPr id="65" name="Rectangle 64"/>
          <p:cNvSpPr/>
          <p:nvPr/>
        </p:nvSpPr>
        <p:spPr>
          <a:xfrm>
            <a:off x="17354700" y="18227560"/>
            <a:ext cx="1482874" cy="461665"/>
          </a:xfrm>
          <a:prstGeom prst="rect">
            <a:avLst/>
          </a:prstGeom>
          <a:grpFill/>
        </p:spPr>
        <p:txBody>
          <a:bodyPr wrap="square">
            <a:spAutoFit/>
          </a:bodyPr>
          <a:lstStyle/>
          <a:p>
            <a:pPr algn="just">
              <a:buFont typeface="Arial" panose="020B0604020202020204" pitchFamily="34" charset="0"/>
              <a:buNone/>
            </a:pPr>
            <a:r>
              <a:rPr lang="en-US" sz="2400" b="1" dirty="0">
                <a:latin typeface="ETH Light" pitchFamily="2" charset="0"/>
              </a:rPr>
              <a:t>General mean</a:t>
            </a:r>
            <a:endParaRPr lang="de-CH" sz="2400" b="1" dirty="0">
              <a:latin typeface="ETH Light" pitchFamily="2" charset="0"/>
            </a:endParaRPr>
          </a:p>
        </p:txBody>
      </p:sp>
      <mc:AlternateContent xmlns:mc="http://schemas.openxmlformats.org/markup-compatibility/2006" xmlns:a14="http://schemas.microsoft.com/office/drawing/2010/main">
        <mc:Choice Requires="a14">
          <p:sp>
            <p:nvSpPr>
              <p:cNvPr id="66" name="TextBox 65"/>
              <p:cNvSpPr txBox="1"/>
              <p:nvPr/>
            </p:nvSpPr>
            <p:spPr>
              <a:xfrm>
                <a:off x="19488232" y="17409194"/>
                <a:ext cx="2114874" cy="7116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CH" sz="1800" b="0" i="1" smtClean="0">
                              <a:latin typeface="Cambria Math"/>
                            </a:rPr>
                          </m:ctrlPr>
                        </m:sSubPr>
                        <m:e>
                          <m:sSubSup>
                            <m:sSubSupPr>
                              <m:ctrlPr>
                                <a:rPr lang="de-CH" sz="1800" i="1">
                                  <a:latin typeface="Cambria Math"/>
                                </a:rPr>
                              </m:ctrlPr>
                            </m:sSubSupPr>
                            <m:e>
                              <m:r>
                                <a:rPr lang="de-CH" sz="1800" i="1">
                                  <a:latin typeface="Cambria Math"/>
                                </a:rPr>
                                <m:t>𝑠</m:t>
                              </m:r>
                            </m:e>
                            <m:sub/>
                            <m:sup>
                              <m:r>
                                <a:rPr lang="de-CH" sz="1800" i="1">
                                  <a:latin typeface="Cambria Math"/>
                                </a:rPr>
                                <m:t>2</m:t>
                              </m:r>
                            </m:sup>
                          </m:sSubSup>
                        </m:e>
                        <m:sub>
                          <m:r>
                            <a:rPr lang="de-CH" sz="1800" b="0" i="1" smtClean="0">
                              <a:latin typeface="Cambria Math"/>
                            </a:rPr>
                            <m:t>𝑟</m:t>
                          </m:r>
                        </m:sub>
                      </m:sSub>
                      <m:r>
                        <a:rPr lang="de-CH" sz="1800" b="0" i="1" smtClean="0">
                          <a:latin typeface="Cambria Math"/>
                        </a:rPr>
                        <m:t>=</m:t>
                      </m:r>
                      <m:f>
                        <m:fPr>
                          <m:ctrlPr>
                            <a:rPr lang="de-CH" sz="1800" i="1">
                              <a:latin typeface="Cambria Math"/>
                            </a:rPr>
                          </m:ctrlPr>
                        </m:fPr>
                        <m:num>
                          <m:nary>
                            <m:naryPr>
                              <m:chr m:val="∑"/>
                              <m:ctrlPr>
                                <a:rPr lang="de-CH" sz="1800" i="1">
                                  <a:latin typeface="Cambria Math"/>
                                </a:rPr>
                              </m:ctrlPr>
                            </m:naryPr>
                            <m:sub>
                              <m:r>
                                <m:rPr>
                                  <m:brk m:alnAt="23"/>
                                </m:rPr>
                                <a:rPr lang="de-CH" sz="1800" i="1">
                                  <a:latin typeface="Cambria Math"/>
                                </a:rPr>
                                <m:t>1</m:t>
                              </m:r>
                            </m:sub>
                            <m:sup>
                              <m:r>
                                <a:rPr lang="de-CH" sz="1800" i="1">
                                  <a:latin typeface="Cambria Math"/>
                                </a:rPr>
                                <m:t>𝑝</m:t>
                              </m:r>
                            </m:sup>
                            <m:e>
                              <m:sSub>
                                <m:sSubPr>
                                  <m:ctrlPr>
                                    <a:rPr lang="de-CH" sz="1800" i="1">
                                      <a:latin typeface="Cambria Math"/>
                                    </a:rPr>
                                  </m:ctrlPr>
                                </m:sSubPr>
                                <m:e>
                                  <m:r>
                                    <a:rPr lang="de-CH" sz="1800" b="0" i="1" smtClean="0">
                                      <a:latin typeface="Cambria Math"/>
                                    </a:rPr>
                                    <m:t>(</m:t>
                                  </m:r>
                                  <m:r>
                                    <a:rPr lang="de-CH" sz="1800" i="1">
                                      <a:latin typeface="Cambria Math"/>
                                    </a:rPr>
                                    <m:t>𝑛</m:t>
                                  </m:r>
                                </m:e>
                                <m:sub>
                                  <m:r>
                                    <a:rPr lang="de-CH" sz="1800" i="1">
                                      <a:latin typeface="Cambria Math"/>
                                    </a:rPr>
                                    <m:t>𝑖𝑗</m:t>
                                  </m:r>
                                </m:sub>
                              </m:sSub>
                              <m:sSub>
                                <m:sSubPr>
                                  <m:ctrlPr>
                                    <a:rPr lang="de-CH" sz="1800" i="1">
                                      <a:latin typeface="Cambria Math"/>
                                    </a:rPr>
                                  </m:ctrlPr>
                                </m:sSubPr>
                                <m:e>
                                  <m:sSubSup>
                                    <m:sSubSupPr>
                                      <m:ctrlPr>
                                        <a:rPr lang="de-CH" sz="1800" i="1">
                                          <a:latin typeface="Cambria Math"/>
                                        </a:rPr>
                                      </m:ctrlPr>
                                    </m:sSubSupPr>
                                    <m:e>
                                      <m:r>
                                        <a:rPr lang="de-CH" sz="1800" b="0" i="1" smtClean="0">
                                          <a:latin typeface="Cambria Math"/>
                                        </a:rPr>
                                        <m:t>−1)</m:t>
                                      </m:r>
                                      <m:r>
                                        <a:rPr lang="de-CH" sz="1800" i="1">
                                          <a:latin typeface="Cambria Math"/>
                                        </a:rPr>
                                        <m:t>𝑠</m:t>
                                      </m:r>
                                    </m:e>
                                    <m:sub/>
                                    <m:sup>
                                      <m:r>
                                        <a:rPr lang="de-CH" sz="1800" i="1">
                                          <a:latin typeface="Cambria Math"/>
                                        </a:rPr>
                                        <m:t>2</m:t>
                                      </m:r>
                                    </m:sup>
                                  </m:sSubSup>
                                </m:e>
                                <m:sub>
                                  <m:r>
                                    <a:rPr lang="de-CH" sz="1800" b="0" i="1" smtClean="0">
                                      <a:latin typeface="Cambria Math"/>
                                    </a:rPr>
                                    <m:t>𝑖</m:t>
                                  </m:r>
                                  <m:r>
                                    <a:rPr lang="de-CH" sz="1800" i="1">
                                      <a:latin typeface="Cambria Math"/>
                                    </a:rPr>
                                    <m:t>𝑗</m:t>
                                  </m:r>
                                </m:sub>
                              </m:sSub>
                            </m:e>
                          </m:nary>
                        </m:num>
                        <m:den>
                          <m:nary>
                            <m:naryPr>
                              <m:chr m:val="∑"/>
                              <m:ctrlPr>
                                <a:rPr lang="de-CH" sz="1800" i="1">
                                  <a:latin typeface="Cambria Math"/>
                                </a:rPr>
                              </m:ctrlPr>
                            </m:naryPr>
                            <m:sub>
                              <m:r>
                                <m:rPr>
                                  <m:brk m:alnAt="23"/>
                                </m:rPr>
                                <a:rPr lang="de-CH" sz="1800" i="1">
                                  <a:latin typeface="Cambria Math"/>
                                </a:rPr>
                                <m:t>1</m:t>
                              </m:r>
                            </m:sub>
                            <m:sup>
                              <m:r>
                                <a:rPr lang="de-CH" sz="1800" i="1">
                                  <a:latin typeface="Cambria Math"/>
                                </a:rPr>
                                <m:t>𝑝</m:t>
                              </m:r>
                            </m:sup>
                            <m:e>
                              <m:sSub>
                                <m:sSubPr>
                                  <m:ctrlPr>
                                    <a:rPr lang="de-CH" sz="1800" i="1">
                                      <a:latin typeface="Cambria Math"/>
                                    </a:rPr>
                                  </m:ctrlPr>
                                </m:sSubPr>
                                <m:e>
                                  <m:r>
                                    <a:rPr lang="de-CH" sz="1800" b="0" i="1" smtClean="0">
                                      <a:latin typeface="Cambria Math"/>
                                    </a:rPr>
                                    <m:t>(</m:t>
                                  </m:r>
                                  <m:r>
                                    <a:rPr lang="de-CH" sz="1800" i="1">
                                      <a:latin typeface="Cambria Math"/>
                                    </a:rPr>
                                    <m:t>𝑛</m:t>
                                  </m:r>
                                </m:e>
                                <m:sub>
                                  <m:r>
                                    <a:rPr lang="de-CH" sz="1800" i="1">
                                      <a:latin typeface="Cambria Math"/>
                                    </a:rPr>
                                    <m:t>𝑖𝑗</m:t>
                                  </m:r>
                                </m:sub>
                              </m:sSub>
                              <m:r>
                                <a:rPr lang="de-CH" sz="1800" b="0" i="1" smtClean="0">
                                  <a:latin typeface="Cambria Math"/>
                                </a:rPr>
                                <m:t>−1)</m:t>
                              </m:r>
                            </m:e>
                          </m:nary>
                        </m:den>
                      </m:f>
                    </m:oMath>
                  </m:oMathPara>
                </a14:m>
                <a:endParaRPr lang="de-CH" sz="1800" dirty="0" smtClean="0"/>
              </a:p>
            </p:txBody>
          </p:sp>
        </mc:Choice>
        <mc:Fallback xmlns="">
          <p:sp>
            <p:nvSpPr>
              <p:cNvPr id="66" name="TextBox 65"/>
              <p:cNvSpPr txBox="1">
                <a:spLocks noRot="1" noChangeAspect="1" noMove="1" noResize="1" noEditPoints="1" noAdjustHandles="1" noChangeArrowheads="1" noChangeShapeType="1" noTextEdit="1"/>
              </p:cNvSpPr>
              <p:nvPr/>
            </p:nvSpPr>
            <p:spPr>
              <a:xfrm>
                <a:off x="19488232" y="17409194"/>
                <a:ext cx="2114874" cy="711605"/>
              </a:xfrm>
              <a:prstGeom prst="rect">
                <a:avLst/>
              </a:prstGeom>
              <a:blipFill rotWithShape="1">
                <a:blip r:embed="rId13"/>
                <a:stretch>
                  <a:fillRect/>
                </a:stretch>
              </a:blipFill>
            </p:spPr>
            <p:txBody>
              <a:bodyPr/>
              <a:lstStyle/>
              <a:p>
                <a:r>
                  <a:rPr lang="de-CH">
                    <a:noFill/>
                  </a:rPr>
                  <a:t> </a:t>
                </a:r>
              </a:p>
            </p:txBody>
          </p:sp>
        </mc:Fallback>
      </mc:AlternateContent>
      <p:sp>
        <p:nvSpPr>
          <p:cNvPr id="67" name="Rectangle 66"/>
          <p:cNvSpPr/>
          <p:nvPr/>
        </p:nvSpPr>
        <p:spPr>
          <a:xfrm>
            <a:off x="19396211" y="18196782"/>
            <a:ext cx="2387213" cy="1569660"/>
          </a:xfrm>
          <a:prstGeom prst="rect">
            <a:avLst/>
          </a:prstGeom>
          <a:grpFill/>
        </p:spPr>
        <p:txBody>
          <a:bodyPr wrap="square">
            <a:spAutoFit/>
          </a:bodyPr>
          <a:lstStyle/>
          <a:p>
            <a:pPr algn="ctr">
              <a:buFont typeface="Arial" panose="020B0604020202020204" pitchFamily="34" charset="0"/>
              <a:buNone/>
            </a:pPr>
            <a:r>
              <a:rPr lang="en-US" sz="2400" b="1" dirty="0">
                <a:latin typeface="ETH Light" pitchFamily="2" charset="0"/>
              </a:rPr>
              <a:t>Repeatability variance within lab and averaged between all participated labs</a:t>
            </a:r>
            <a:endParaRPr lang="de-CH" sz="2400" b="1" dirty="0">
              <a:latin typeface="ETH Light" pitchFamily="2" charset="0"/>
            </a:endParaRPr>
          </a:p>
        </p:txBody>
      </p:sp>
      <p:sp>
        <p:nvSpPr>
          <p:cNvPr id="68" name="Rectangle 67"/>
          <p:cNvSpPr/>
          <p:nvPr/>
        </p:nvSpPr>
        <p:spPr>
          <a:xfrm>
            <a:off x="22117471" y="18005808"/>
            <a:ext cx="1633481" cy="1200329"/>
          </a:xfrm>
          <a:prstGeom prst="rect">
            <a:avLst/>
          </a:prstGeom>
          <a:grpFill/>
        </p:spPr>
        <p:txBody>
          <a:bodyPr wrap="square">
            <a:spAutoFit/>
          </a:bodyPr>
          <a:lstStyle/>
          <a:p>
            <a:pPr algn="ctr">
              <a:buFont typeface="Arial" panose="020B0604020202020204" pitchFamily="34" charset="0"/>
              <a:buNone/>
            </a:pPr>
            <a:r>
              <a:rPr lang="en-US" sz="2400" dirty="0">
                <a:latin typeface="ETH Light" pitchFamily="2" charset="0"/>
              </a:rPr>
              <a:t>Between laboratory variance</a:t>
            </a:r>
            <a:endParaRPr lang="de-CH" sz="2400" dirty="0">
              <a:latin typeface="ETH Light" pitchFamily="2" charset="0"/>
            </a:endParaRPr>
          </a:p>
        </p:txBody>
      </p:sp>
      <mc:AlternateContent xmlns:mc="http://schemas.openxmlformats.org/markup-compatibility/2006" xmlns:a14="http://schemas.microsoft.com/office/drawing/2010/main">
        <mc:Choice Requires="a14">
          <p:sp>
            <p:nvSpPr>
              <p:cNvPr id="69" name="TextBox 68"/>
              <p:cNvSpPr txBox="1"/>
              <p:nvPr/>
            </p:nvSpPr>
            <p:spPr>
              <a:xfrm>
                <a:off x="21990095" y="19206137"/>
                <a:ext cx="1471557" cy="759119"/>
              </a:xfrm>
              <a:prstGeom prst="rect">
                <a:avLst/>
              </a:prstGeom>
              <a:noFill/>
            </p:spPr>
            <p:txBody>
              <a:bodyPr wrap="none" lIns="0" tIns="0" rIns="0" bIns="0" rtlCol="0">
                <a:spAutoFit/>
              </a:bodyPr>
              <a:lstStyle/>
              <a:p>
                <a14:m>
                  <m:oMath xmlns:m="http://schemas.openxmlformats.org/officeDocument/2006/math">
                    <m:acc>
                      <m:accPr>
                        <m:chr m:val="̿"/>
                        <m:ctrlPr>
                          <a:rPr lang="de-CH" sz="1800" i="1" smtClean="0">
                            <a:latin typeface="Cambria Math"/>
                          </a:rPr>
                        </m:ctrlPr>
                      </m:accPr>
                      <m:e>
                        <m:sSub>
                          <m:sSubPr>
                            <m:ctrlPr>
                              <a:rPr lang="de-CH" sz="1800" i="1">
                                <a:latin typeface="Cambria Math"/>
                              </a:rPr>
                            </m:ctrlPr>
                          </m:sSubPr>
                          <m:e>
                            <m:r>
                              <a:rPr lang="de-CH" sz="1800" i="1">
                                <a:latin typeface="Cambria Math"/>
                              </a:rPr>
                              <m:t>𝑛</m:t>
                            </m:r>
                          </m:e>
                          <m:sub>
                            <m:r>
                              <a:rPr lang="de-CH" sz="1800" i="1">
                                <a:latin typeface="Cambria Math"/>
                              </a:rPr>
                              <m:t>𝑗</m:t>
                            </m:r>
                          </m:sub>
                        </m:sSub>
                      </m:e>
                    </m:acc>
                  </m:oMath>
                </a14:m>
                <a:r>
                  <a:rPr lang="de-CH" sz="1800" dirty="0" smtClean="0"/>
                  <a:t>=</a:t>
                </a:r>
                <a14:m>
                  <m:oMath xmlns:m="http://schemas.openxmlformats.org/officeDocument/2006/math">
                    <m:f>
                      <m:fPr>
                        <m:ctrlPr>
                          <a:rPr lang="de-CH" sz="1800" i="1">
                            <a:latin typeface="Cambria Math"/>
                          </a:rPr>
                        </m:ctrlPr>
                      </m:fPr>
                      <m:num>
                        <m:nary>
                          <m:naryPr>
                            <m:chr m:val="∑"/>
                            <m:ctrlPr>
                              <a:rPr lang="de-CH" sz="1800" i="1" smtClean="0">
                                <a:latin typeface="Cambria Math"/>
                              </a:rPr>
                            </m:ctrlPr>
                          </m:naryPr>
                          <m:sub>
                            <m:r>
                              <m:rPr>
                                <m:brk m:alnAt="23"/>
                              </m:rPr>
                              <a:rPr lang="de-CH" sz="1800" i="1">
                                <a:latin typeface="Cambria Math"/>
                              </a:rPr>
                              <m:t>1</m:t>
                            </m:r>
                          </m:sub>
                          <m:sup>
                            <m:r>
                              <a:rPr lang="de-CH" sz="1800" i="1">
                                <a:latin typeface="Cambria Math"/>
                              </a:rPr>
                              <m:t>𝑝</m:t>
                            </m:r>
                          </m:sup>
                          <m:e>
                            <m:sSub>
                              <m:sSubPr>
                                <m:ctrlPr>
                                  <a:rPr lang="de-CH" sz="1800" i="1">
                                    <a:latin typeface="Cambria Math"/>
                                  </a:rPr>
                                </m:ctrlPr>
                              </m:sSubPr>
                              <m:e>
                                <m:r>
                                  <a:rPr lang="de-CH" sz="1800" b="0" i="1" smtClean="0">
                                    <a:latin typeface="Cambria Math"/>
                                  </a:rPr>
                                  <m:t>𝑛</m:t>
                                </m:r>
                              </m:e>
                              <m:sub>
                                <m:r>
                                  <a:rPr lang="de-CH" sz="1800" b="0" i="1" smtClean="0">
                                    <a:latin typeface="Cambria Math"/>
                                  </a:rPr>
                                  <m:t>𝑖𝑗</m:t>
                                </m:r>
                              </m:sub>
                            </m:sSub>
                            <m:r>
                              <a:rPr lang="de-CH" sz="1800" b="0" i="1" smtClean="0">
                                <a:latin typeface="Cambria Math"/>
                              </a:rPr>
                              <m:t>−</m:t>
                            </m:r>
                            <m:f>
                              <m:fPr>
                                <m:ctrlPr>
                                  <a:rPr lang="de-CH" sz="1800" b="0" i="1" smtClean="0">
                                    <a:latin typeface="Cambria Math"/>
                                  </a:rPr>
                                </m:ctrlPr>
                              </m:fPr>
                              <m:num>
                                <m:nary>
                                  <m:naryPr>
                                    <m:chr m:val="∑"/>
                                    <m:ctrlPr>
                                      <a:rPr lang="de-CH" sz="1800" b="0" i="1" smtClean="0">
                                        <a:latin typeface="Cambria Math"/>
                                      </a:rPr>
                                    </m:ctrlPr>
                                  </m:naryPr>
                                  <m:sub>
                                    <m:r>
                                      <m:rPr>
                                        <m:brk m:alnAt="23"/>
                                      </m:rPr>
                                      <a:rPr lang="de-CH" sz="1800" b="0" i="1" smtClean="0">
                                        <a:latin typeface="Cambria Math"/>
                                      </a:rPr>
                                      <m:t>1</m:t>
                                    </m:r>
                                  </m:sub>
                                  <m:sup>
                                    <m:r>
                                      <a:rPr lang="de-CH" sz="1800" b="0" i="1" smtClean="0">
                                        <a:latin typeface="Cambria Math"/>
                                      </a:rPr>
                                      <m:t>𝑝</m:t>
                                    </m:r>
                                  </m:sup>
                                  <m:e>
                                    <m:sSup>
                                      <m:sSupPr>
                                        <m:ctrlPr>
                                          <a:rPr lang="de-CH" sz="1800" b="0" i="1" smtClean="0">
                                            <a:latin typeface="Cambria Math"/>
                                          </a:rPr>
                                        </m:ctrlPr>
                                      </m:sSupPr>
                                      <m:e>
                                        <m:sSub>
                                          <m:sSubPr>
                                            <m:ctrlPr>
                                              <a:rPr lang="de-CH" sz="1800" i="1">
                                                <a:latin typeface="Cambria Math"/>
                                              </a:rPr>
                                            </m:ctrlPr>
                                          </m:sSubPr>
                                          <m:e>
                                            <m:r>
                                              <a:rPr lang="de-CH" sz="1800" i="1">
                                                <a:latin typeface="Cambria Math"/>
                                              </a:rPr>
                                              <m:t>𝑛</m:t>
                                            </m:r>
                                          </m:e>
                                          <m:sub>
                                            <m:r>
                                              <a:rPr lang="de-CH" sz="1800" i="1">
                                                <a:latin typeface="Cambria Math"/>
                                              </a:rPr>
                                              <m:t>𝑖𝑗</m:t>
                                            </m:r>
                                          </m:sub>
                                        </m:sSub>
                                      </m:e>
                                      <m:sup>
                                        <m:r>
                                          <a:rPr lang="de-CH" sz="1800" b="0" i="1" smtClean="0">
                                            <a:latin typeface="Cambria Math"/>
                                          </a:rPr>
                                          <m:t>2</m:t>
                                        </m:r>
                                      </m:sup>
                                    </m:sSup>
                                  </m:e>
                                </m:nary>
                              </m:num>
                              <m:den>
                                <m:nary>
                                  <m:naryPr>
                                    <m:chr m:val="∑"/>
                                    <m:ctrlPr>
                                      <a:rPr lang="de-CH" sz="1800" b="0" i="1" smtClean="0">
                                        <a:latin typeface="Cambria Math"/>
                                      </a:rPr>
                                    </m:ctrlPr>
                                  </m:naryPr>
                                  <m:sub>
                                    <m:r>
                                      <m:rPr>
                                        <m:brk m:alnAt="23"/>
                                      </m:rPr>
                                      <a:rPr lang="de-CH" sz="1800" b="0" i="1" smtClean="0">
                                        <a:latin typeface="Cambria Math"/>
                                      </a:rPr>
                                      <m:t>1</m:t>
                                    </m:r>
                                  </m:sub>
                                  <m:sup>
                                    <m:r>
                                      <a:rPr lang="de-CH" sz="1800" b="0" i="1" smtClean="0">
                                        <a:latin typeface="Cambria Math"/>
                                      </a:rPr>
                                      <m:t>𝑝</m:t>
                                    </m:r>
                                  </m:sup>
                                  <m:e>
                                    <m:sSub>
                                      <m:sSubPr>
                                        <m:ctrlPr>
                                          <a:rPr lang="de-CH" sz="1800" i="1">
                                            <a:latin typeface="Cambria Math"/>
                                          </a:rPr>
                                        </m:ctrlPr>
                                      </m:sSubPr>
                                      <m:e>
                                        <m:r>
                                          <a:rPr lang="de-CH" sz="1800" i="1">
                                            <a:latin typeface="Cambria Math"/>
                                          </a:rPr>
                                          <m:t>𝑛</m:t>
                                        </m:r>
                                      </m:e>
                                      <m:sub>
                                        <m:r>
                                          <a:rPr lang="de-CH" sz="1800" i="1">
                                            <a:latin typeface="Cambria Math"/>
                                          </a:rPr>
                                          <m:t>𝑖𝑗</m:t>
                                        </m:r>
                                      </m:sub>
                                    </m:sSub>
                                  </m:e>
                                </m:nary>
                              </m:den>
                            </m:f>
                          </m:e>
                        </m:nary>
                      </m:num>
                      <m:den>
                        <m:r>
                          <a:rPr lang="de-CH" sz="1800" i="1">
                            <a:latin typeface="Cambria Math"/>
                          </a:rPr>
                          <m:t>𝑝</m:t>
                        </m:r>
                        <m:r>
                          <a:rPr lang="de-CH" sz="1800" b="0" i="1" smtClean="0">
                            <a:latin typeface="Cambria Math"/>
                          </a:rPr>
                          <m:t>−1</m:t>
                        </m:r>
                      </m:den>
                    </m:f>
                  </m:oMath>
                </a14:m>
                <a:endParaRPr lang="de-CH" sz="1800" dirty="0" smtClean="0"/>
              </a:p>
            </p:txBody>
          </p:sp>
        </mc:Choice>
        <mc:Fallback xmlns="">
          <p:sp>
            <p:nvSpPr>
              <p:cNvPr id="69" name="TextBox 68"/>
              <p:cNvSpPr txBox="1">
                <a:spLocks noRot="1" noChangeAspect="1" noMove="1" noResize="1" noEditPoints="1" noAdjustHandles="1" noChangeArrowheads="1" noChangeShapeType="1" noTextEdit="1"/>
              </p:cNvSpPr>
              <p:nvPr/>
            </p:nvSpPr>
            <p:spPr>
              <a:xfrm>
                <a:off x="21990095" y="19206137"/>
                <a:ext cx="1471557" cy="759119"/>
              </a:xfrm>
              <a:prstGeom prst="rect">
                <a:avLst/>
              </a:prstGeom>
              <a:blipFill rotWithShape="1">
                <a:blip r:embed="rId14"/>
                <a:stretch>
                  <a:fillRect b="-6452"/>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70" name="Rectangle 69"/>
              <p:cNvSpPr/>
              <p:nvPr/>
            </p:nvSpPr>
            <p:spPr>
              <a:xfrm>
                <a:off x="24549421" y="17519611"/>
                <a:ext cx="1713226" cy="400494"/>
              </a:xfrm>
              <a:prstGeom prst="rect">
                <a:avLst/>
              </a:prstGeom>
            </p:spPr>
            <p:txBody>
              <a:bodyPr wrap="none">
                <a:spAutoFit/>
              </a:bodyPr>
              <a:lstStyle/>
              <a:p>
                <a14:m>
                  <m:oMath xmlns:m="http://schemas.openxmlformats.org/officeDocument/2006/math">
                    <m:sSub>
                      <m:sSubPr>
                        <m:ctrlPr>
                          <a:rPr lang="de-CH" sz="1800" i="1" smtClean="0">
                            <a:latin typeface="Cambria Math"/>
                          </a:rPr>
                        </m:ctrlPr>
                      </m:sSubPr>
                      <m:e>
                        <m:sSubSup>
                          <m:sSubSupPr>
                            <m:ctrlPr>
                              <a:rPr lang="de-CH" sz="1800" i="1">
                                <a:latin typeface="Cambria Math"/>
                              </a:rPr>
                            </m:ctrlPr>
                          </m:sSubSupPr>
                          <m:e>
                            <m:r>
                              <a:rPr lang="de-CH" sz="1800" i="1">
                                <a:latin typeface="Cambria Math"/>
                              </a:rPr>
                              <m:t>𝑠</m:t>
                            </m:r>
                          </m:e>
                          <m:sub/>
                          <m:sup>
                            <m:r>
                              <a:rPr lang="de-CH" sz="1800" i="1">
                                <a:latin typeface="Cambria Math"/>
                              </a:rPr>
                              <m:t>2</m:t>
                            </m:r>
                          </m:sup>
                        </m:sSubSup>
                      </m:e>
                      <m:sub>
                        <m:r>
                          <a:rPr lang="de-CH" sz="1800" b="0" i="1" smtClean="0">
                            <a:latin typeface="Cambria Math"/>
                          </a:rPr>
                          <m:t>𝑅</m:t>
                        </m:r>
                      </m:sub>
                    </m:sSub>
                    <m:r>
                      <a:rPr lang="de-CH" sz="1800" b="0" i="1" smtClean="0">
                        <a:latin typeface="Cambria Math"/>
                      </a:rPr>
                      <m:t>=</m:t>
                    </m:r>
                    <m:sSub>
                      <m:sSubPr>
                        <m:ctrlPr>
                          <a:rPr lang="de-CH" sz="1800" i="1">
                            <a:latin typeface="Cambria Math"/>
                          </a:rPr>
                        </m:ctrlPr>
                      </m:sSubPr>
                      <m:e>
                        <m:sSubSup>
                          <m:sSubSupPr>
                            <m:ctrlPr>
                              <a:rPr lang="de-CH" sz="1800" i="1">
                                <a:latin typeface="Cambria Math"/>
                              </a:rPr>
                            </m:ctrlPr>
                          </m:sSubSupPr>
                          <m:e>
                            <m:r>
                              <a:rPr lang="de-CH" sz="1800" i="1">
                                <a:latin typeface="Cambria Math"/>
                              </a:rPr>
                              <m:t>𝑠</m:t>
                            </m:r>
                          </m:e>
                          <m:sub/>
                          <m:sup>
                            <m:r>
                              <a:rPr lang="de-CH" sz="1800" i="1">
                                <a:latin typeface="Cambria Math"/>
                              </a:rPr>
                              <m:t>2</m:t>
                            </m:r>
                          </m:sup>
                        </m:sSubSup>
                      </m:e>
                      <m:sub>
                        <m:r>
                          <a:rPr lang="de-CH" sz="1800" i="1">
                            <a:latin typeface="Cambria Math"/>
                          </a:rPr>
                          <m:t>𝑟</m:t>
                        </m:r>
                      </m:sub>
                    </m:sSub>
                  </m:oMath>
                </a14:m>
                <a:r>
                  <a:rPr lang="de-CH" sz="1800" dirty="0" smtClean="0"/>
                  <a:t>+</a:t>
                </a:r>
                <a14:m>
                  <m:oMath xmlns:m="http://schemas.openxmlformats.org/officeDocument/2006/math">
                    <m:sSub>
                      <m:sSubPr>
                        <m:ctrlPr>
                          <a:rPr lang="de-CH" sz="1800" i="1">
                            <a:latin typeface="Cambria Math"/>
                          </a:rPr>
                        </m:ctrlPr>
                      </m:sSubPr>
                      <m:e>
                        <m:sSubSup>
                          <m:sSubSupPr>
                            <m:ctrlPr>
                              <a:rPr lang="de-CH" sz="1800" i="1">
                                <a:latin typeface="Cambria Math"/>
                              </a:rPr>
                            </m:ctrlPr>
                          </m:sSubSupPr>
                          <m:e>
                            <m:r>
                              <a:rPr lang="de-CH" sz="1800" i="1">
                                <a:latin typeface="Cambria Math"/>
                              </a:rPr>
                              <m:t>𝑠</m:t>
                            </m:r>
                          </m:e>
                          <m:sub/>
                          <m:sup>
                            <m:r>
                              <a:rPr lang="de-CH" sz="1800" i="1">
                                <a:latin typeface="Cambria Math"/>
                              </a:rPr>
                              <m:t>2</m:t>
                            </m:r>
                          </m:sup>
                        </m:sSubSup>
                      </m:e>
                      <m:sub>
                        <m:r>
                          <a:rPr lang="de-CH" sz="1800" i="1">
                            <a:latin typeface="Cambria Math"/>
                          </a:rPr>
                          <m:t>𝐿</m:t>
                        </m:r>
                      </m:sub>
                    </m:sSub>
                    <m:r>
                      <a:rPr lang="de-CH" sz="1800" b="0" i="1" smtClean="0">
                        <a:latin typeface="Cambria Math"/>
                      </a:rPr>
                      <m:t> </m:t>
                    </m:r>
                  </m:oMath>
                </a14:m>
                <a:endParaRPr lang="de-CH" sz="1800" dirty="0"/>
              </a:p>
            </p:txBody>
          </p:sp>
        </mc:Choice>
        <mc:Fallback xmlns="">
          <p:sp>
            <p:nvSpPr>
              <p:cNvPr id="70" name="Rectangle 69"/>
              <p:cNvSpPr>
                <a:spLocks noRot="1" noChangeAspect="1" noMove="1" noResize="1" noEditPoints="1" noAdjustHandles="1" noChangeArrowheads="1" noChangeShapeType="1" noTextEdit="1"/>
              </p:cNvSpPr>
              <p:nvPr/>
            </p:nvSpPr>
            <p:spPr>
              <a:xfrm>
                <a:off x="24549421" y="17519611"/>
                <a:ext cx="1713226" cy="400494"/>
              </a:xfrm>
              <a:prstGeom prst="rect">
                <a:avLst/>
              </a:prstGeom>
              <a:blipFill rotWithShape="1">
                <a:blip r:embed="rId15"/>
                <a:stretch>
                  <a:fillRect t="-4545" b="-18182"/>
                </a:stretch>
              </a:blipFill>
            </p:spPr>
            <p:txBody>
              <a:bodyPr/>
              <a:lstStyle/>
              <a:p>
                <a:r>
                  <a:rPr lang="de-CH">
                    <a:noFill/>
                  </a:rPr>
                  <a:t> </a:t>
                </a:r>
              </a:p>
            </p:txBody>
          </p:sp>
        </mc:Fallback>
      </mc:AlternateContent>
      <p:sp>
        <p:nvSpPr>
          <p:cNvPr id="71" name="Rectangle 70"/>
          <p:cNvSpPr/>
          <p:nvPr/>
        </p:nvSpPr>
        <p:spPr>
          <a:xfrm rot="2700000">
            <a:off x="23954813" y="17643625"/>
            <a:ext cx="144000" cy="144000"/>
          </a:xfrm>
          <a:prstGeom prst="rect">
            <a:avLst/>
          </a:prstGeom>
          <a:gradFill flip="none" rotWithShape="1">
            <a:gsLst>
              <a:gs pos="0">
                <a:schemeClr val="tx2">
                  <a:lumMod val="30000"/>
                  <a:lumOff val="70000"/>
                </a:schemeClr>
              </a:gs>
              <a:gs pos="50000">
                <a:schemeClr val="tx2">
                  <a:lumMod val="40000"/>
                  <a:lumOff val="60000"/>
                  <a:tint val="44500"/>
                  <a:satMod val="160000"/>
                </a:schemeClr>
              </a:gs>
              <a:gs pos="100000">
                <a:schemeClr val="tx2">
                  <a:lumMod val="40000"/>
                  <a:lumOff val="60000"/>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2" name="Rectangle 71"/>
          <p:cNvSpPr/>
          <p:nvPr/>
        </p:nvSpPr>
        <p:spPr>
          <a:xfrm>
            <a:off x="23921061" y="18014010"/>
            <a:ext cx="2307042" cy="461665"/>
          </a:xfrm>
          <a:prstGeom prst="rect">
            <a:avLst/>
          </a:prstGeom>
          <a:grpFill/>
        </p:spPr>
        <p:txBody>
          <a:bodyPr wrap="square">
            <a:spAutoFit/>
          </a:bodyPr>
          <a:lstStyle/>
          <a:p>
            <a:pPr algn="ctr">
              <a:buFont typeface="Arial" panose="020B0604020202020204" pitchFamily="34" charset="0"/>
              <a:buNone/>
            </a:pPr>
            <a:r>
              <a:rPr lang="en-US" sz="2400" b="1" dirty="0">
                <a:latin typeface="ETH Light" pitchFamily="2" charset="0"/>
              </a:rPr>
              <a:t>Reproducibility variance</a:t>
            </a:r>
            <a:endParaRPr lang="de-CH" sz="2400" b="1" dirty="0">
              <a:latin typeface="ETH Light" pitchFamily="2" charset="0"/>
            </a:endParaRPr>
          </a:p>
        </p:txBody>
      </p:sp>
      <p:sp>
        <p:nvSpPr>
          <p:cNvPr id="74" name="TextBox 73"/>
          <p:cNvSpPr txBox="1"/>
          <p:nvPr/>
        </p:nvSpPr>
        <p:spPr>
          <a:xfrm>
            <a:off x="15597188" y="16634112"/>
            <a:ext cx="11734800" cy="492443"/>
          </a:xfrm>
          <a:prstGeom prst="rect">
            <a:avLst/>
          </a:prstGeom>
          <a:grpFill/>
        </p:spPr>
        <p:txBody>
          <a:bodyPr wrap="square">
            <a:spAutoFit/>
          </a:bodyPr>
          <a:lstStyle>
            <a:defPPr>
              <a:defRPr lang="en-US"/>
            </a:defPPr>
            <a:lvl1pPr marL="457200" indent="-457200" algn="just">
              <a:buFont typeface="Arial" panose="020B0604020202020204" pitchFamily="34" charset="0"/>
              <a:buChar char="•"/>
              <a:defRPr sz="3200" b="1">
                <a:latin typeface="ETH Light" pitchFamily="2" charset="0"/>
              </a:defRPr>
            </a:lvl1pPr>
          </a:lstStyle>
          <a:p>
            <a:pPr marL="0" indent="0">
              <a:buNone/>
            </a:pPr>
            <a:r>
              <a:rPr lang="de-CH" sz="2600" dirty="0" err="1" smtClean="0"/>
              <a:t>Using</a:t>
            </a:r>
            <a:r>
              <a:rPr lang="de-CH" sz="2600" dirty="0" smtClean="0"/>
              <a:t> </a:t>
            </a:r>
            <a:r>
              <a:rPr lang="de-CH" sz="2600" dirty="0" err="1" smtClean="0"/>
              <a:t>the</a:t>
            </a:r>
            <a:r>
              <a:rPr lang="de-CH" sz="2600" dirty="0"/>
              <a:t> </a:t>
            </a:r>
            <a:r>
              <a:rPr lang="de-CH" sz="2600" dirty="0" smtClean="0"/>
              <a:t>final </a:t>
            </a:r>
            <a:r>
              <a:rPr lang="de-CH" sz="2600" dirty="0" err="1" smtClean="0"/>
              <a:t>filtration</a:t>
            </a:r>
            <a:r>
              <a:rPr lang="de-CH" sz="2600" dirty="0" smtClean="0"/>
              <a:t> </a:t>
            </a:r>
            <a:r>
              <a:rPr lang="de-CH" sz="2600" dirty="0" err="1" smtClean="0"/>
              <a:t>efficiency</a:t>
            </a:r>
            <a:r>
              <a:rPr lang="de-CH" sz="2600" dirty="0" smtClean="0"/>
              <a:t> </a:t>
            </a:r>
            <a:r>
              <a:rPr lang="de-CH" sz="2600" dirty="0" err="1" smtClean="0"/>
              <a:t>and</a:t>
            </a:r>
            <a:r>
              <a:rPr lang="de-CH" sz="2600" dirty="0" smtClean="0"/>
              <a:t>  </a:t>
            </a:r>
            <a:r>
              <a:rPr lang="de-CH" sz="2600" dirty="0" err="1" smtClean="0"/>
              <a:t>standard</a:t>
            </a:r>
            <a:r>
              <a:rPr lang="de-CH" sz="2600" dirty="0" smtClean="0"/>
              <a:t> </a:t>
            </a:r>
            <a:r>
              <a:rPr lang="de-CH" sz="2600" dirty="0" err="1" smtClean="0"/>
              <a:t>deviation</a:t>
            </a:r>
            <a:r>
              <a:rPr lang="de-CH" sz="2600" dirty="0" smtClean="0"/>
              <a:t> </a:t>
            </a:r>
            <a:r>
              <a:rPr lang="de-CH" sz="2600" dirty="0" err="1" smtClean="0"/>
              <a:t>of</a:t>
            </a:r>
            <a:r>
              <a:rPr lang="de-CH" sz="2600" dirty="0" smtClean="0"/>
              <a:t> </a:t>
            </a:r>
            <a:r>
              <a:rPr lang="de-CH" sz="2600" dirty="0" err="1" smtClean="0"/>
              <a:t>each</a:t>
            </a:r>
            <a:r>
              <a:rPr lang="de-CH" sz="2600" dirty="0" smtClean="0"/>
              <a:t> lab </a:t>
            </a:r>
            <a:r>
              <a:rPr lang="de-CH" sz="2600" dirty="0" err="1" smtClean="0"/>
              <a:t>the</a:t>
            </a:r>
            <a:r>
              <a:rPr lang="de-CH" sz="2600" dirty="0" smtClean="0"/>
              <a:t> </a:t>
            </a:r>
            <a:r>
              <a:rPr lang="de-CH" sz="2600" dirty="0" err="1" smtClean="0"/>
              <a:t>characterization</a:t>
            </a:r>
            <a:r>
              <a:rPr lang="de-CH" sz="2600" dirty="0" smtClean="0"/>
              <a:t> </a:t>
            </a:r>
            <a:r>
              <a:rPr lang="de-CH" sz="2600" dirty="0" err="1" smtClean="0"/>
              <a:t>of</a:t>
            </a:r>
            <a:r>
              <a:rPr lang="de-CH" sz="2600" dirty="0" smtClean="0"/>
              <a:t> </a:t>
            </a:r>
            <a:r>
              <a:rPr lang="de-CH" sz="2600" dirty="0" err="1" smtClean="0"/>
              <a:t>filter</a:t>
            </a:r>
            <a:r>
              <a:rPr lang="de-CH" sz="2600" dirty="0" smtClean="0"/>
              <a:t> </a:t>
            </a:r>
            <a:r>
              <a:rPr lang="de-CH" sz="2600" dirty="0" err="1" smtClean="0"/>
              <a:t>media</a:t>
            </a:r>
            <a:r>
              <a:rPr lang="de-CH" sz="2600" dirty="0" smtClean="0"/>
              <a:t> </a:t>
            </a:r>
            <a:r>
              <a:rPr lang="de-CH" sz="2600" dirty="0" err="1" smtClean="0"/>
              <a:t>is</a:t>
            </a:r>
            <a:r>
              <a:rPr lang="de-CH" sz="2600" dirty="0" smtClean="0"/>
              <a:t> </a:t>
            </a:r>
            <a:r>
              <a:rPr lang="de-CH" sz="2600" dirty="0" err="1" smtClean="0"/>
              <a:t>performed</a:t>
            </a:r>
            <a:r>
              <a:rPr lang="de-CH" sz="2600" dirty="0" smtClean="0"/>
              <a:t>. </a:t>
            </a:r>
            <a:endParaRPr lang="en-US" sz="2600" dirty="0"/>
          </a:p>
        </p:txBody>
      </p:sp>
      <p:sp>
        <p:nvSpPr>
          <p:cNvPr id="101" name="Rectangle 100"/>
          <p:cNvSpPr/>
          <p:nvPr/>
        </p:nvSpPr>
        <p:spPr>
          <a:xfrm>
            <a:off x="2185988" y="34754919"/>
            <a:ext cx="25949526" cy="3108543"/>
          </a:xfrm>
          <a:prstGeom prst="rect">
            <a:avLst/>
          </a:prstGeom>
        </p:spPr>
        <p:txBody>
          <a:bodyPr wrap="square">
            <a:spAutoFit/>
          </a:bodyPr>
          <a:lstStyle/>
          <a:p>
            <a:pPr marL="457200" indent="-457200" algn="just">
              <a:buFont typeface="Arial" panose="020B0604020202020204" pitchFamily="34" charset="0"/>
              <a:buChar char="•"/>
            </a:pPr>
            <a:r>
              <a:rPr lang="en-US" sz="2800" dirty="0">
                <a:latin typeface="ETH Light" pitchFamily="2" charset="0"/>
              </a:rPr>
              <a:t>The experimental results from laboratories A, B and C had low variances. The results from Laboratory D showed high within laboratory deviation, regardless the particle size or face velocity, which could be attributed to a problem in their setup affecting the repeatability. Laboratory E often measured lower filtration efficiency compared to other laboratories. </a:t>
            </a:r>
            <a:endParaRPr lang="en-US" sz="2800" dirty="0" smtClean="0">
              <a:latin typeface="ETH Light" pitchFamily="2" charset="0"/>
            </a:endParaRPr>
          </a:p>
          <a:p>
            <a:pPr marL="457200" indent="-457200" algn="just">
              <a:buFont typeface="Arial" panose="020B0604020202020204" pitchFamily="34" charset="0"/>
              <a:buChar char="•"/>
            </a:pPr>
            <a:r>
              <a:rPr lang="en-US" sz="2800" dirty="0" smtClean="0">
                <a:latin typeface="ETH Light" pitchFamily="2" charset="0"/>
              </a:rPr>
              <a:t>There </a:t>
            </a:r>
            <a:r>
              <a:rPr lang="en-US" sz="2800" dirty="0">
                <a:latin typeface="ETH Light" pitchFamily="2" charset="0"/>
              </a:rPr>
              <a:t>were limited outliers </a:t>
            </a:r>
            <a:r>
              <a:rPr lang="en-US" sz="2800" dirty="0" smtClean="0">
                <a:latin typeface="ETH Light" pitchFamily="2" charset="0"/>
              </a:rPr>
              <a:t>for </a:t>
            </a:r>
            <a:r>
              <a:rPr lang="en-US" sz="2800" dirty="0">
                <a:latin typeface="ETH Light" pitchFamily="2" charset="0"/>
              </a:rPr>
              <a:t>all the filters and in the whole particle size range regardless the challenging particle material. The repeatability deviation was mostly less than 0.1 of the absolute efficiency regardless the particle size, face velocity or challenging particle material. The only exception is for the wire mesh because filtration efficiency is low, thus, the error can highly contribute to the deviation. The reproducibility deviation was more significant. Deviations for the silver particles were smaller compared to the DEHS because only the three laboratories with the same </a:t>
            </a:r>
            <a:r>
              <a:rPr lang="en-US" sz="2800" dirty="0" smtClean="0">
                <a:latin typeface="ETH Light" pitchFamily="2" charset="0"/>
              </a:rPr>
              <a:t>setup (monodisperse challenging particles) </a:t>
            </a:r>
            <a:r>
              <a:rPr lang="en-US" sz="2800" dirty="0">
                <a:latin typeface="ETH Light" pitchFamily="2" charset="0"/>
              </a:rPr>
              <a:t>participated. Also, the filtration efficiency is higher for smaller particles, thus, experimental errors are not so important compared to the absolute magnitude of the efficiency. Possible contributors of these deviations included the inhomogeneity of the filter media samples, different instruments and experimental setups in the participating laboratories, inherent instrument uncertainties, etc. </a:t>
            </a:r>
          </a:p>
        </p:txBody>
      </p:sp>
      <p:sp>
        <p:nvSpPr>
          <p:cNvPr id="90" name="Text Box 224"/>
          <p:cNvSpPr txBox="1">
            <a:spLocks noChangeArrowheads="1"/>
          </p:cNvSpPr>
          <p:nvPr/>
        </p:nvSpPr>
        <p:spPr bwMode="auto">
          <a:xfrm>
            <a:off x="2185988" y="20784266"/>
            <a:ext cx="12649197" cy="615553"/>
          </a:xfrm>
          <a:prstGeom prst="rect">
            <a:avLst/>
          </a:prstGeom>
          <a:no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lvl1pPr defTabSz="4054475">
              <a:defRPr sz="2400">
                <a:solidFill>
                  <a:schemeClr val="tx1"/>
                </a:solidFill>
                <a:latin typeface="Times New Roman" pitchFamily="18"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algn="ctr"/>
            <a:r>
              <a:rPr lang="en-US" sz="4000" b="1" dirty="0" smtClean="0">
                <a:latin typeface="ETH Light" pitchFamily="2" charset="0"/>
              </a:rPr>
              <a:t>Indicative filtration efficiency test results</a:t>
            </a:r>
            <a:endParaRPr lang="en-US" sz="4000" b="1" dirty="0">
              <a:latin typeface="ETH Light" pitchFamily="2" charset="0"/>
            </a:endParaRPr>
          </a:p>
        </p:txBody>
      </p:sp>
      <p:sp>
        <p:nvSpPr>
          <p:cNvPr id="109" name="Text Box 224"/>
          <p:cNvSpPr txBox="1">
            <a:spLocks noChangeArrowheads="1"/>
          </p:cNvSpPr>
          <p:nvPr/>
        </p:nvSpPr>
        <p:spPr bwMode="auto">
          <a:xfrm>
            <a:off x="2185988" y="27646709"/>
            <a:ext cx="12649197" cy="615553"/>
          </a:xfrm>
          <a:prstGeom prst="rect">
            <a:avLst/>
          </a:prstGeom>
          <a:no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lvl1pPr defTabSz="4054475">
              <a:defRPr sz="2400">
                <a:solidFill>
                  <a:schemeClr val="tx1"/>
                </a:solidFill>
                <a:latin typeface="Times New Roman" pitchFamily="18"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algn="ctr"/>
            <a:r>
              <a:rPr lang="en-US" sz="4000" b="1" dirty="0">
                <a:latin typeface="ETH Light" pitchFamily="2" charset="0"/>
              </a:rPr>
              <a:t>Average filtration efficiency for every tested filter </a:t>
            </a:r>
            <a:r>
              <a:rPr lang="en-US" sz="4000" b="1" dirty="0" smtClean="0">
                <a:latin typeface="ETH Light" pitchFamily="2" charset="0"/>
              </a:rPr>
              <a:t>media</a:t>
            </a:r>
            <a:endParaRPr lang="en-US" sz="4000" b="1" dirty="0">
              <a:latin typeface="ETH Light" pitchFamily="2" charset="0"/>
            </a:endParaRPr>
          </a:p>
        </p:txBody>
      </p:sp>
      <p:pic>
        <p:nvPicPr>
          <p:cNvPr id="110" name="Picture 109"/>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698494" y="10260878"/>
            <a:ext cx="7647697" cy="3429501"/>
          </a:xfrm>
          <a:prstGeom prst="rect">
            <a:avLst/>
          </a:prstGeom>
          <a:noFill/>
          <a:ln>
            <a:noFill/>
          </a:ln>
          <a:extLst/>
        </p:spPr>
      </p:pic>
      <p:pic>
        <p:nvPicPr>
          <p:cNvPr id="111" name="Picture 110" descr="C:\Users\sap\AppData\Local\Microsoft\Windows\Temporary Internet Files\Content.Outlook\34CY5EBU\Scheme 1.PNG"/>
          <p:cNvPicPr/>
          <p:nvPr/>
        </p:nvPicPr>
        <p:blipFill>
          <a:blip r:embed="rId17">
            <a:extLst>
              <a:ext uri="{28A0092B-C50C-407E-A947-70E740481C1C}">
                <a14:useLocalDpi xmlns:a14="http://schemas.microsoft.com/office/drawing/2010/main" val="0"/>
              </a:ext>
            </a:extLst>
          </a:blip>
          <a:srcRect/>
          <a:stretch>
            <a:fillRect/>
          </a:stretch>
        </p:blipFill>
        <p:spPr bwMode="auto">
          <a:xfrm>
            <a:off x="5621239" y="14747167"/>
            <a:ext cx="5976620" cy="4458970"/>
          </a:xfrm>
          <a:prstGeom prst="rect">
            <a:avLst/>
          </a:prstGeom>
          <a:noFill/>
          <a:ln>
            <a:noFill/>
          </a:ln>
        </p:spPr>
      </p:pic>
      <p:sp>
        <p:nvSpPr>
          <p:cNvPr id="112" name="Text Box 224"/>
          <p:cNvSpPr txBox="1">
            <a:spLocks noChangeArrowheads="1"/>
          </p:cNvSpPr>
          <p:nvPr/>
        </p:nvSpPr>
        <p:spPr bwMode="auto">
          <a:xfrm>
            <a:off x="15520987" y="8520420"/>
            <a:ext cx="12344400" cy="629091"/>
          </a:xfrm>
          <a:prstGeom prst="rect">
            <a:avLst/>
          </a:prstGeom>
          <a:grp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defPPr>
              <a:defRPr lang="en-US"/>
            </a:defPPr>
            <a:lvl1pPr algn="ctr" defTabSz="4054475">
              <a:defRPr sz="4000" b="1">
                <a:solidFill>
                  <a:schemeClr val="accent1"/>
                </a:solidFill>
                <a:latin typeface="ETH Light" pitchFamily="2"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r>
              <a:rPr lang="en-US" dirty="0" smtClean="0">
                <a:solidFill>
                  <a:schemeClr val="tx1"/>
                </a:solidFill>
              </a:rPr>
              <a:t>Statistical Analysis</a:t>
            </a:r>
            <a:endParaRPr lang="en-US" dirty="0">
              <a:solidFill>
                <a:schemeClr val="tx1"/>
              </a:solidFill>
            </a:endParaRPr>
          </a:p>
        </p:txBody>
      </p:sp>
      <p:sp>
        <p:nvSpPr>
          <p:cNvPr id="3" name="Rectangle 2"/>
          <p:cNvSpPr/>
          <p:nvPr/>
        </p:nvSpPr>
        <p:spPr>
          <a:xfrm rot="16200000">
            <a:off x="11845694" y="12232778"/>
            <a:ext cx="2601803" cy="584775"/>
          </a:xfrm>
          <a:prstGeom prst="rect">
            <a:avLst/>
          </a:prstGeom>
        </p:spPr>
        <p:txBody>
          <a:bodyPr wrap="none">
            <a:spAutoFit/>
          </a:bodyPr>
          <a:lstStyle/>
          <a:p>
            <a:r>
              <a:rPr lang="de-CH" sz="3200" b="1" dirty="0" smtClean="0"/>
              <a:t>monodisperse</a:t>
            </a:r>
            <a:endParaRPr lang="de-CH" sz="3200" b="1" dirty="0"/>
          </a:p>
        </p:txBody>
      </p:sp>
      <p:sp>
        <p:nvSpPr>
          <p:cNvPr id="113" name="Rectangle 112"/>
          <p:cNvSpPr/>
          <p:nvPr/>
        </p:nvSpPr>
        <p:spPr>
          <a:xfrm rot="16200000">
            <a:off x="11977624" y="17144835"/>
            <a:ext cx="2337499" cy="584775"/>
          </a:xfrm>
          <a:prstGeom prst="rect">
            <a:avLst/>
          </a:prstGeom>
        </p:spPr>
        <p:txBody>
          <a:bodyPr wrap="none">
            <a:spAutoFit/>
          </a:bodyPr>
          <a:lstStyle/>
          <a:p>
            <a:r>
              <a:rPr lang="en-US" sz="3200" b="1" dirty="0" err="1"/>
              <a:t>polydisperse</a:t>
            </a:r>
            <a:endParaRPr lang="de-CH" sz="3200" b="1" dirty="0"/>
          </a:p>
        </p:txBody>
      </p:sp>
      <p:sp>
        <p:nvSpPr>
          <p:cNvPr id="8" name="Rectangle 7"/>
          <p:cNvSpPr/>
          <p:nvPr/>
        </p:nvSpPr>
        <p:spPr>
          <a:xfrm>
            <a:off x="4577668" y="13717968"/>
            <a:ext cx="8063761" cy="584775"/>
          </a:xfrm>
          <a:prstGeom prst="rect">
            <a:avLst/>
          </a:prstGeom>
        </p:spPr>
        <p:txBody>
          <a:bodyPr wrap="square">
            <a:spAutoFit/>
          </a:bodyPr>
          <a:lstStyle/>
          <a:p>
            <a:pPr algn="ctr"/>
            <a:r>
              <a:rPr lang="en-US" sz="3200" dirty="0" smtClean="0">
                <a:latin typeface="ETH Light" pitchFamily="2" charset="0"/>
              </a:rPr>
              <a:t>Laboratory A, B, C </a:t>
            </a:r>
            <a:r>
              <a:rPr lang="en-US" sz="3200" dirty="0">
                <a:latin typeface="ETH Light" pitchFamily="2" charset="0"/>
              </a:rPr>
              <a:t>and </a:t>
            </a:r>
            <a:r>
              <a:rPr lang="en-US" sz="3200" dirty="0" smtClean="0">
                <a:latin typeface="ETH Light" pitchFamily="2" charset="0"/>
              </a:rPr>
              <a:t>D</a:t>
            </a:r>
            <a:endParaRPr lang="de-CH" sz="3200" dirty="0"/>
          </a:p>
        </p:txBody>
      </p:sp>
      <p:sp>
        <p:nvSpPr>
          <p:cNvPr id="114" name="Rectangle 113"/>
          <p:cNvSpPr/>
          <p:nvPr/>
        </p:nvSpPr>
        <p:spPr>
          <a:xfrm>
            <a:off x="4546710" y="19474054"/>
            <a:ext cx="8063761" cy="584775"/>
          </a:xfrm>
          <a:prstGeom prst="rect">
            <a:avLst/>
          </a:prstGeom>
        </p:spPr>
        <p:txBody>
          <a:bodyPr wrap="square">
            <a:spAutoFit/>
          </a:bodyPr>
          <a:lstStyle/>
          <a:p>
            <a:pPr algn="ctr"/>
            <a:r>
              <a:rPr lang="en-US" sz="3200" dirty="0" smtClean="0">
                <a:latin typeface="ETH Light" pitchFamily="2" charset="0"/>
              </a:rPr>
              <a:t>Laboratory E</a:t>
            </a:r>
            <a:endParaRPr lang="de-CH" sz="3200" dirty="0"/>
          </a:p>
        </p:txBody>
      </p:sp>
      <p:pic>
        <p:nvPicPr>
          <p:cNvPr id="116" name="Picture 115"/>
          <p:cNvPicPr/>
          <p:nvPr/>
        </p:nvPicPr>
        <p:blipFill rotWithShape="1">
          <a:blip r:embed="rId18" cstate="print">
            <a:extLst>
              <a:ext uri="{28A0092B-C50C-407E-A947-70E740481C1C}">
                <a14:useLocalDpi xmlns:a14="http://schemas.microsoft.com/office/drawing/2010/main" val="0"/>
              </a:ext>
            </a:extLst>
          </a:blip>
          <a:srcRect l="7657" t="9096" r="13225" b="5404"/>
          <a:stretch/>
        </p:blipFill>
        <p:spPr bwMode="auto">
          <a:xfrm>
            <a:off x="3418967" y="23082929"/>
            <a:ext cx="5190582" cy="4343400"/>
          </a:xfrm>
          <a:prstGeom prst="rect">
            <a:avLst/>
          </a:prstGeom>
          <a:noFill/>
          <a:ln>
            <a:noFill/>
          </a:ln>
          <a:effectLst/>
          <a:extLst>
            <a:ext uri="{53640926-AAD7-44D8-BBD7-CCE9431645EC}">
              <a14:shadowObscured xmlns:a14="http://schemas.microsoft.com/office/drawing/2010/main"/>
            </a:ext>
          </a:extLst>
        </p:spPr>
      </p:pic>
      <p:pic>
        <p:nvPicPr>
          <p:cNvPr id="117" name="Picture 116"/>
          <p:cNvPicPr/>
          <p:nvPr/>
        </p:nvPicPr>
        <p:blipFill rotWithShape="1">
          <a:blip r:embed="rId19" cstate="print">
            <a:extLst>
              <a:ext uri="{28A0092B-C50C-407E-A947-70E740481C1C}">
                <a14:useLocalDpi xmlns:a14="http://schemas.microsoft.com/office/drawing/2010/main" val="0"/>
              </a:ext>
            </a:extLst>
          </a:blip>
          <a:srcRect l="8584" t="9702" r="12298" b="5403"/>
          <a:stretch/>
        </p:blipFill>
        <p:spPr bwMode="auto">
          <a:xfrm>
            <a:off x="9043987" y="23082929"/>
            <a:ext cx="5420471" cy="4417333"/>
          </a:xfrm>
          <a:prstGeom prst="rect">
            <a:avLst/>
          </a:prstGeom>
          <a:noFill/>
          <a:ln>
            <a:noFill/>
          </a:ln>
          <a:effectLst/>
          <a:extLst>
            <a:ext uri="{53640926-AAD7-44D8-BBD7-CCE9431645EC}">
              <a14:shadowObscured xmlns:a14="http://schemas.microsoft.com/office/drawing/2010/main"/>
            </a:ext>
          </a:extLst>
        </p:spPr>
      </p:pic>
      <p:sp>
        <p:nvSpPr>
          <p:cNvPr id="118" name="TextBox 117"/>
          <p:cNvSpPr txBox="1"/>
          <p:nvPr/>
        </p:nvSpPr>
        <p:spPr>
          <a:xfrm>
            <a:off x="2185988" y="21579977"/>
            <a:ext cx="12649199" cy="1292662"/>
          </a:xfrm>
          <a:prstGeom prst="rect">
            <a:avLst/>
          </a:prstGeom>
          <a:grpFill/>
        </p:spPr>
        <p:txBody>
          <a:bodyPr wrap="square">
            <a:spAutoFit/>
          </a:bodyPr>
          <a:lstStyle>
            <a:defPPr>
              <a:defRPr lang="en-US"/>
            </a:defPPr>
            <a:lvl1pPr marL="457200" indent="-457200" algn="just">
              <a:buFont typeface="Arial" panose="020B0604020202020204" pitchFamily="34" charset="0"/>
              <a:buChar char="•"/>
              <a:defRPr sz="3200" b="1">
                <a:latin typeface="ETH Light" pitchFamily="2" charset="0"/>
              </a:defRPr>
            </a:lvl1pPr>
          </a:lstStyle>
          <a:p>
            <a:pPr marL="0" indent="0">
              <a:buNone/>
            </a:pPr>
            <a:r>
              <a:rPr lang="de-CH" sz="2600" dirty="0" smtClean="0"/>
              <a:t>Six different </a:t>
            </a:r>
            <a:r>
              <a:rPr lang="de-CH" sz="2600" dirty="0" err="1" smtClean="0"/>
              <a:t>filters</a:t>
            </a:r>
            <a:r>
              <a:rPr lang="de-CH" sz="2600" dirty="0" smtClean="0"/>
              <a:t> </a:t>
            </a:r>
            <a:r>
              <a:rPr lang="de-CH" sz="2600" dirty="0" err="1" smtClean="0"/>
              <a:t>were</a:t>
            </a:r>
            <a:r>
              <a:rPr lang="de-CH" sz="2600" dirty="0" smtClean="0"/>
              <a:t> </a:t>
            </a:r>
            <a:r>
              <a:rPr lang="de-CH" sz="2600" dirty="0" err="1" smtClean="0"/>
              <a:t>tested</a:t>
            </a:r>
            <a:r>
              <a:rPr lang="de-CH" sz="2600" dirty="0" smtClean="0"/>
              <a:t> in </a:t>
            </a:r>
            <a:r>
              <a:rPr lang="de-CH" sz="2600" dirty="0" err="1" smtClean="0"/>
              <a:t>five</a:t>
            </a:r>
            <a:r>
              <a:rPr lang="de-CH" sz="2600" dirty="0" smtClean="0"/>
              <a:t> different </a:t>
            </a:r>
            <a:r>
              <a:rPr lang="de-CH" sz="2600" dirty="0" err="1" smtClean="0"/>
              <a:t>laboratories</a:t>
            </a:r>
            <a:r>
              <a:rPr lang="de-CH" sz="2600" dirty="0" smtClean="0"/>
              <a:t> at 2, 5 </a:t>
            </a:r>
            <a:r>
              <a:rPr lang="de-CH" sz="2600" dirty="0" err="1" smtClean="0"/>
              <a:t>and</a:t>
            </a:r>
            <a:r>
              <a:rPr lang="de-CH" sz="2600" dirty="0" smtClean="0"/>
              <a:t> 10 cm per s. </a:t>
            </a:r>
            <a:r>
              <a:rPr lang="de-CH" sz="2600" dirty="0" err="1" smtClean="0"/>
              <a:t>Three</a:t>
            </a:r>
            <a:r>
              <a:rPr lang="de-CH" sz="2600" dirty="0" smtClean="0"/>
              <a:t> different </a:t>
            </a:r>
            <a:r>
              <a:rPr lang="de-CH" sz="2600" dirty="0" err="1" smtClean="0"/>
              <a:t>filters</a:t>
            </a:r>
            <a:r>
              <a:rPr lang="de-CH" sz="2600" dirty="0" smtClean="0"/>
              <a:t> </a:t>
            </a:r>
            <a:r>
              <a:rPr lang="de-CH" sz="2600" dirty="0" err="1" smtClean="0"/>
              <a:t>samples</a:t>
            </a:r>
            <a:r>
              <a:rPr lang="de-CH" sz="2600" dirty="0" smtClean="0"/>
              <a:t> </a:t>
            </a:r>
            <a:r>
              <a:rPr lang="de-CH" sz="2600" dirty="0" err="1" smtClean="0"/>
              <a:t>were</a:t>
            </a:r>
            <a:r>
              <a:rPr lang="de-CH" sz="2600" dirty="0" smtClean="0"/>
              <a:t> </a:t>
            </a:r>
            <a:r>
              <a:rPr lang="de-CH" sz="2600" dirty="0" err="1" smtClean="0"/>
              <a:t>tested</a:t>
            </a:r>
            <a:r>
              <a:rPr lang="de-CH" sz="2600" dirty="0" smtClean="0"/>
              <a:t> </a:t>
            </a:r>
            <a:r>
              <a:rPr lang="de-CH" sz="2600" dirty="0" err="1" smtClean="0"/>
              <a:t>from</a:t>
            </a:r>
            <a:r>
              <a:rPr lang="de-CH" sz="2600" dirty="0" smtClean="0"/>
              <a:t> </a:t>
            </a:r>
            <a:r>
              <a:rPr lang="de-CH" sz="2600" dirty="0" err="1" smtClean="0"/>
              <a:t>each</a:t>
            </a:r>
            <a:r>
              <a:rPr lang="de-CH" sz="2600" dirty="0" smtClean="0"/>
              <a:t> </a:t>
            </a:r>
            <a:r>
              <a:rPr lang="de-CH" sz="2600" dirty="0" err="1" smtClean="0"/>
              <a:t>filter</a:t>
            </a:r>
            <a:r>
              <a:rPr lang="de-CH" sz="2600" dirty="0" smtClean="0"/>
              <a:t> </a:t>
            </a:r>
            <a:r>
              <a:rPr lang="de-CH" sz="2600" dirty="0" err="1" smtClean="0"/>
              <a:t>and</a:t>
            </a:r>
            <a:r>
              <a:rPr lang="de-CH" sz="2600" dirty="0" smtClean="0"/>
              <a:t> </a:t>
            </a:r>
            <a:r>
              <a:rPr lang="de-CH" sz="2600" dirty="0" err="1" smtClean="0"/>
              <a:t>the</a:t>
            </a:r>
            <a:r>
              <a:rPr lang="de-CH" sz="2600" dirty="0" smtClean="0"/>
              <a:t>  </a:t>
            </a:r>
            <a:r>
              <a:rPr lang="de-CH" sz="2600" dirty="0" err="1" smtClean="0"/>
              <a:t>filtration</a:t>
            </a:r>
            <a:r>
              <a:rPr lang="de-CH" sz="2600" dirty="0" smtClean="0"/>
              <a:t> </a:t>
            </a:r>
            <a:r>
              <a:rPr lang="de-CH" sz="2600" dirty="0" err="1" smtClean="0"/>
              <a:t>efficiency</a:t>
            </a:r>
            <a:r>
              <a:rPr lang="de-CH" sz="2600" dirty="0" smtClean="0"/>
              <a:t> was </a:t>
            </a:r>
            <a:r>
              <a:rPr lang="de-CH" sz="2600" dirty="0" err="1" smtClean="0"/>
              <a:t>measured</a:t>
            </a:r>
            <a:r>
              <a:rPr lang="de-CH" sz="2600" dirty="0" smtClean="0"/>
              <a:t> </a:t>
            </a:r>
            <a:r>
              <a:rPr lang="de-CH" sz="2600" dirty="0" err="1" smtClean="0"/>
              <a:t>three</a:t>
            </a:r>
            <a:r>
              <a:rPr lang="de-CH" sz="2600" dirty="0" smtClean="0"/>
              <a:t> </a:t>
            </a:r>
            <a:r>
              <a:rPr lang="de-CH" sz="2600" dirty="0" err="1" smtClean="0"/>
              <a:t>times</a:t>
            </a:r>
            <a:r>
              <a:rPr lang="de-CH" sz="2600" dirty="0" smtClean="0"/>
              <a:t> </a:t>
            </a:r>
            <a:r>
              <a:rPr lang="de-CH" sz="2600" dirty="0" err="1" smtClean="0"/>
              <a:t>for</a:t>
            </a:r>
            <a:r>
              <a:rPr lang="de-CH" sz="2600" dirty="0" smtClean="0"/>
              <a:t> </a:t>
            </a:r>
            <a:r>
              <a:rPr lang="de-CH" sz="2600" dirty="0" err="1" smtClean="0"/>
              <a:t>each</a:t>
            </a:r>
            <a:r>
              <a:rPr lang="de-CH" sz="2600" dirty="0" smtClean="0"/>
              <a:t> </a:t>
            </a:r>
            <a:r>
              <a:rPr lang="de-CH" sz="2600" dirty="0" err="1" smtClean="0"/>
              <a:t>particle</a:t>
            </a:r>
            <a:r>
              <a:rPr lang="de-CH" sz="2600" dirty="0" smtClean="0"/>
              <a:t> </a:t>
            </a:r>
            <a:r>
              <a:rPr lang="de-CH" sz="2600" dirty="0" err="1" smtClean="0"/>
              <a:t>diameter</a:t>
            </a:r>
            <a:r>
              <a:rPr lang="de-CH" sz="2600" dirty="0" smtClean="0"/>
              <a:t>. </a:t>
            </a:r>
            <a:r>
              <a:rPr lang="de-CH" sz="2600" dirty="0" err="1" smtClean="0"/>
              <a:t>Two</a:t>
            </a:r>
            <a:r>
              <a:rPr lang="de-CH" sz="2600" dirty="0" smtClean="0"/>
              <a:t> different </a:t>
            </a:r>
            <a:r>
              <a:rPr lang="de-CH" sz="2600" dirty="0" err="1" smtClean="0"/>
              <a:t>types</a:t>
            </a:r>
            <a:r>
              <a:rPr lang="de-CH" sz="2600" dirty="0" smtClean="0"/>
              <a:t> </a:t>
            </a:r>
            <a:r>
              <a:rPr lang="de-CH" sz="2600" dirty="0" err="1" smtClean="0"/>
              <a:t>of</a:t>
            </a:r>
            <a:r>
              <a:rPr lang="de-CH" sz="2600" dirty="0" smtClean="0"/>
              <a:t> </a:t>
            </a:r>
            <a:r>
              <a:rPr lang="de-CH" sz="2600" dirty="0" err="1" smtClean="0"/>
              <a:t>challeging</a:t>
            </a:r>
            <a:r>
              <a:rPr lang="de-CH" sz="2600" dirty="0" smtClean="0"/>
              <a:t> </a:t>
            </a:r>
            <a:r>
              <a:rPr lang="de-CH" sz="2600" dirty="0" err="1" smtClean="0"/>
              <a:t>particles</a:t>
            </a:r>
            <a:r>
              <a:rPr lang="de-CH" sz="2600" dirty="0" smtClean="0"/>
              <a:t> </a:t>
            </a:r>
            <a:r>
              <a:rPr lang="de-CH" sz="2600" dirty="0" err="1" smtClean="0"/>
              <a:t>were</a:t>
            </a:r>
            <a:r>
              <a:rPr lang="de-CH" sz="2600" dirty="0" smtClean="0"/>
              <a:t> </a:t>
            </a:r>
            <a:r>
              <a:rPr lang="de-CH" sz="2600" dirty="0" err="1" smtClean="0"/>
              <a:t>used</a:t>
            </a:r>
            <a:r>
              <a:rPr lang="de-CH" sz="2600" dirty="0" smtClean="0"/>
              <a:t> ; DEHS in </a:t>
            </a:r>
            <a:r>
              <a:rPr lang="de-CH" sz="2600" dirty="0" err="1" smtClean="0"/>
              <a:t>the</a:t>
            </a:r>
            <a:r>
              <a:rPr lang="de-CH" sz="2600" dirty="0" smtClean="0"/>
              <a:t> </a:t>
            </a:r>
            <a:r>
              <a:rPr lang="de-CH" sz="2600" dirty="0" err="1" smtClean="0"/>
              <a:t>size</a:t>
            </a:r>
            <a:r>
              <a:rPr lang="de-CH" sz="2600" dirty="0" smtClean="0"/>
              <a:t> </a:t>
            </a:r>
            <a:r>
              <a:rPr lang="de-CH" sz="2600" dirty="0" err="1" smtClean="0"/>
              <a:t>range</a:t>
            </a:r>
            <a:r>
              <a:rPr lang="de-CH" sz="2600" dirty="0" smtClean="0"/>
              <a:t> </a:t>
            </a:r>
            <a:r>
              <a:rPr lang="de-CH" sz="2600" dirty="0" err="1" smtClean="0"/>
              <a:t>of</a:t>
            </a:r>
            <a:r>
              <a:rPr lang="de-CH" sz="2600" dirty="0" smtClean="0"/>
              <a:t> 20-500 </a:t>
            </a:r>
            <a:r>
              <a:rPr lang="de-CH" sz="2600" dirty="0" err="1" smtClean="0"/>
              <a:t>nm</a:t>
            </a:r>
            <a:r>
              <a:rPr lang="de-CH" sz="2600" dirty="0" smtClean="0"/>
              <a:t> </a:t>
            </a:r>
            <a:r>
              <a:rPr lang="de-CH" sz="2600" dirty="0" err="1" smtClean="0"/>
              <a:t>and</a:t>
            </a:r>
            <a:r>
              <a:rPr lang="de-CH" sz="2600" dirty="0" smtClean="0"/>
              <a:t> </a:t>
            </a:r>
            <a:r>
              <a:rPr lang="de-CH" sz="2600" dirty="0" err="1" smtClean="0"/>
              <a:t>Silver</a:t>
            </a:r>
            <a:r>
              <a:rPr lang="de-CH" sz="2600" dirty="0" smtClean="0"/>
              <a:t> in </a:t>
            </a:r>
            <a:r>
              <a:rPr lang="de-CH" sz="2600" dirty="0" err="1" smtClean="0"/>
              <a:t>the</a:t>
            </a:r>
            <a:r>
              <a:rPr lang="de-CH" sz="2600" dirty="0" smtClean="0"/>
              <a:t> </a:t>
            </a:r>
            <a:r>
              <a:rPr lang="de-CH" sz="2600" dirty="0" err="1" smtClean="0"/>
              <a:t>size</a:t>
            </a:r>
            <a:r>
              <a:rPr lang="de-CH" sz="2600" dirty="0" smtClean="0"/>
              <a:t> </a:t>
            </a:r>
            <a:r>
              <a:rPr lang="de-CH" sz="2600" dirty="0" err="1" smtClean="0"/>
              <a:t>range</a:t>
            </a:r>
            <a:r>
              <a:rPr lang="de-CH" sz="2600" dirty="0" smtClean="0"/>
              <a:t> </a:t>
            </a:r>
            <a:r>
              <a:rPr lang="de-CH" sz="2600" dirty="0" err="1" smtClean="0"/>
              <a:t>of</a:t>
            </a:r>
            <a:r>
              <a:rPr lang="de-CH" sz="2600" dirty="0" smtClean="0"/>
              <a:t> 3-30nm.</a:t>
            </a:r>
            <a:endParaRPr lang="en-US" sz="2600" dirty="0"/>
          </a:p>
        </p:txBody>
      </p:sp>
      <p:graphicFrame>
        <p:nvGraphicFramePr>
          <p:cNvPr id="14" name="Table 13"/>
          <p:cNvGraphicFramePr>
            <a:graphicFrameLocks noGrp="1"/>
          </p:cNvGraphicFramePr>
          <p:nvPr>
            <p:extLst>
              <p:ext uri="{D42A27DB-BD31-4B8C-83A1-F6EECF244321}">
                <p14:modId xmlns:p14="http://schemas.microsoft.com/office/powerpoint/2010/main" val="2494726249"/>
              </p:ext>
            </p:extLst>
          </p:nvPr>
        </p:nvGraphicFramePr>
        <p:xfrm>
          <a:off x="2643187" y="28416430"/>
          <a:ext cx="11506453" cy="6339840"/>
        </p:xfrm>
        <a:graphic>
          <a:graphicData uri="http://schemas.openxmlformats.org/drawingml/2006/table">
            <a:tbl>
              <a:tblPr firstRow="1" firstCol="1" bandRow="1"/>
              <a:tblGrid>
                <a:gridCol w="1856676"/>
                <a:gridCol w="700722"/>
                <a:gridCol w="941388"/>
                <a:gridCol w="842010"/>
                <a:gridCol w="700722"/>
                <a:gridCol w="784860"/>
                <a:gridCol w="769303"/>
                <a:gridCol w="842010"/>
                <a:gridCol w="700722"/>
                <a:gridCol w="842010"/>
                <a:gridCol w="842010"/>
                <a:gridCol w="842010"/>
                <a:gridCol w="842010"/>
              </a:tblGrid>
              <a:tr h="228600">
                <a:tc>
                  <a:txBody>
                    <a:bodyPr/>
                    <a:lstStyle/>
                    <a:p>
                      <a:pPr algn="ctr">
                        <a:lnSpc>
                          <a:spcPct val="130000"/>
                        </a:lnSpc>
                        <a:spcBef>
                          <a:spcPts val="300"/>
                        </a:spcBef>
                        <a:spcAft>
                          <a:spcPts val="300"/>
                        </a:spcAft>
                      </a:pPr>
                      <a:r>
                        <a:rPr lang="it-IT" sz="1600" dirty="0">
                          <a:solidFill>
                            <a:srgbClr val="000000"/>
                          </a:solidFill>
                          <a:effectLst/>
                          <a:latin typeface="Arial"/>
                          <a:ea typeface="Times New Roman"/>
                          <a:cs typeface="Times New Roman"/>
                        </a:rPr>
                        <a:t> </a:t>
                      </a:r>
                      <a:endParaRPr lang="de-CH" sz="1600" dirty="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wire mesh</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F7 PET</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F7 glass</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F9</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E11</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gridSpan="2">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H13</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r>
              <a:tr h="219075">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Velocity (cm/s)</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5</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10</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5</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10</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5</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10</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5</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10</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2</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5</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2</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5</a:t>
                      </a:r>
                      <a:endParaRPr lang="de-CH" sz="1600">
                        <a:effectLst/>
                        <a:latin typeface="Segoe U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gridSpan="13">
                  <a:txBody>
                    <a:bodyPr/>
                    <a:lstStyle/>
                    <a:p>
                      <a:pPr algn="ctr">
                        <a:lnSpc>
                          <a:spcPct val="130000"/>
                        </a:lnSpc>
                        <a:spcBef>
                          <a:spcPts val="300"/>
                        </a:spcBef>
                        <a:spcAft>
                          <a:spcPts val="300"/>
                        </a:spcAft>
                      </a:pPr>
                      <a:r>
                        <a:rPr lang="it-IT" sz="1600" dirty="0">
                          <a:solidFill>
                            <a:srgbClr val="000000"/>
                          </a:solidFill>
                          <a:effectLst/>
                          <a:latin typeface="Arial"/>
                          <a:ea typeface="Times New Roman"/>
                          <a:cs typeface="Times New Roman"/>
                        </a:rPr>
                        <a:t>DEHS</a:t>
                      </a:r>
                      <a:endParaRPr lang="de-CH" sz="1600" dirty="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r>
              <a:tr h="219075">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20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43.2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25.5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96.9</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91.5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97.2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94.6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97.8</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94.6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99.8</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98.6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30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27.0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18.4</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92.4</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86.5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92.1</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87.2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94.6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87.2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99.3</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96.4</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45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17.0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11.7</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88.7</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77.1</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83.2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76.7</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88.3</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76.7</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97.5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93.2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67</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11.7</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7.9</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84.2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73.3</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73.5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67.6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80.2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67.6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95.6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90.9</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100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8.1</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5.7</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83.8</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71.6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63.8</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62.0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71.0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62.0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94.4</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90.3</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99.9</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075">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150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4.7</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85.4</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68.4</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57.0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58.1</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66.7</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58.1</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94.2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91.4</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99.9</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224</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6.3</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4.5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86.0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66.9</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54.1</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61.3</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67.5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61.3</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95.6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94.6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335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7.6</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4.2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88.0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69.5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57.7</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69.5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73.4</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69.5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97.4</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97.2</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gridSpan="13">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Silver</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r>
              <a:tr h="190500">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3</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98.7</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dirty="0">
                          <a:solidFill>
                            <a:srgbClr val="000000"/>
                          </a:solidFill>
                          <a:effectLst/>
                          <a:latin typeface="Arial"/>
                          <a:ea typeface="Times New Roman"/>
                          <a:cs typeface="Times New Roman"/>
                        </a:rPr>
                        <a:t> </a:t>
                      </a:r>
                      <a:endParaRPr lang="de-CH" sz="1600" dirty="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98.8</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8</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89.8</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Calibri"/>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10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81.0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99.9</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Calibri"/>
                          <a:ea typeface="Times New Roman"/>
                          <a:cs typeface="Times New Roman"/>
                        </a:rPr>
                        <a:t>99.9</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99.9</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99.9</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15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60.6</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99.5</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Calibri"/>
                          <a:ea typeface="Times New Roman"/>
                          <a:cs typeface="Times New Roman"/>
                        </a:rPr>
                        <a:t>99.4</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99.6</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99.6</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20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47.3</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98.3</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Calibri"/>
                          <a:ea typeface="Times New Roman"/>
                          <a:cs typeface="Times New Roman"/>
                        </a:rPr>
                        <a:t>98.7</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98.8</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99.9</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98.8</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25</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37.6</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96.8</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Calibri"/>
                          <a:ea typeface="Times New Roman"/>
                          <a:cs typeface="Times New Roman"/>
                        </a:rPr>
                        <a:t>97.3</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97.6</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99.7</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97.9</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lnSpc>
                          <a:spcPct val="130000"/>
                        </a:lnSpc>
                        <a:spcBef>
                          <a:spcPts val="300"/>
                        </a:spcBef>
                        <a:spcAft>
                          <a:spcPts val="300"/>
                        </a:spcAft>
                      </a:pPr>
                      <a:r>
                        <a:rPr lang="it-IT" sz="1600">
                          <a:solidFill>
                            <a:srgbClr val="000000"/>
                          </a:solidFill>
                          <a:effectLst/>
                          <a:latin typeface="Arial"/>
                          <a:ea typeface="Times New Roman"/>
                          <a:cs typeface="Times New Roman"/>
                        </a:rPr>
                        <a:t>30</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31.3</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95.1</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Calibri"/>
                          <a:ea typeface="Times New Roman"/>
                          <a:cs typeface="Times New Roman"/>
                        </a:rPr>
                        <a:t>95.7</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96.1</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 </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99.4</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96.5</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a:solidFill>
                            <a:srgbClr val="000000"/>
                          </a:solidFill>
                          <a:effectLst/>
                          <a:latin typeface="Arial"/>
                          <a:ea typeface="Times New Roman"/>
                          <a:cs typeface="Times New Roman"/>
                        </a:rPr>
                        <a:t>100.0</a:t>
                      </a:r>
                      <a:endParaRPr lang="de-CH" sz="160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Bef>
                          <a:spcPts val="300"/>
                        </a:spcBef>
                        <a:spcAft>
                          <a:spcPts val="300"/>
                        </a:spcAft>
                      </a:pPr>
                      <a:r>
                        <a:rPr lang="it-IT" sz="1600" dirty="0">
                          <a:solidFill>
                            <a:srgbClr val="000000"/>
                          </a:solidFill>
                          <a:effectLst/>
                          <a:latin typeface="Arial"/>
                          <a:ea typeface="Times New Roman"/>
                          <a:cs typeface="Times New Roman"/>
                        </a:rPr>
                        <a:t>100.0</a:t>
                      </a:r>
                      <a:endParaRPr lang="de-CH" sz="1600" dirty="0">
                        <a:effectLst/>
                        <a:latin typeface="Segoe UI"/>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9" name="Text Box 224"/>
          <p:cNvSpPr txBox="1">
            <a:spLocks noChangeArrowheads="1"/>
          </p:cNvSpPr>
          <p:nvPr/>
        </p:nvSpPr>
        <p:spPr bwMode="auto">
          <a:xfrm>
            <a:off x="15505983" y="20807759"/>
            <a:ext cx="12359405" cy="1231106"/>
          </a:xfrm>
          <a:prstGeom prst="rect">
            <a:avLst/>
          </a:prstGeom>
          <a:noFill/>
          <a:ln>
            <a:solidFill>
              <a:schemeClr val="tx1"/>
            </a:solidFill>
          </a:ln>
          <a:extLst/>
        </p:spPr>
        <p:style>
          <a:lnRef idx="2">
            <a:schemeClr val="dk1"/>
          </a:lnRef>
          <a:fillRef idx="1">
            <a:schemeClr val="lt1"/>
          </a:fillRef>
          <a:effectRef idx="0">
            <a:schemeClr val="dk1"/>
          </a:effectRef>
          <a:fontRef idx="minor">
            <a:schemeClr val="dk1"/>
          </a:fontRef>
        </p:style>
        <p:txBody>
          <a:bodyPr wrap="square" lIns="0" tIns="0" rIns="0" bIns="0">
            <a:spAutoFit/>
          </a:bodyPr>
          <a:lstStyle>
            <a:lvl1pPr defTabSz="4054475">
              <a:defRPr sz="2400">
                <a:solidFill>
                  <a:schemeClr val="tx1"/>
                </a:solidFill>
                <a:latin typeface="Times New Roman" pitchFamily="18" charset="0"/>
              </a:defRPr>
            </a:lvl1pPr>
            <a:lvl2pPr marL="1974850" defTabSz="4054475">
              <a:defRPr sz="2400">
                <a:solidFill>
                  <a:schemeClr val="tx1"/>
                </a:solidFill>
                <a:latin typeface="Times New Roman" pitchFamily="18" charset="0"/>
              </a:defRPr>
            </a:lvl2pPr>
            <a:lvl3pPr marL="3951288" defTabSz="4054475">
              <a:defRPr sz="2400">
                <a:solidFill>
                  <a:schemeClr val="tx1"/>
                </a:solidFill>
                <a:latin typeface="Times New Roman" pitchFamily="18" charset="0"/>
              </a:defRPr>
            </a:lvl3pPr>
            <a:lvl4pPr marL="5926138" defTabSz="4054475">
              <a:defRPr sz="2400">
                <a:solidFill>
                  <a:schemeClr val="tx1"/>
                </a:solidFill>
                <a:latin typeface="Times New Roman" pitchFamily="18" charset="0"/>
              </a:defRPr>
            </a:lvl4pPr>
            <a:lvl5pPr marL="7902575" defTabSz="4054475">
              <a:defRPr sz="2400">
                <a:solidFill>
                  <a:schemeClr val="tx1"/>
                </a:solidFill>
                <a:latin typeface="Times New Roman" pitchFamily="18" charset="0"/>
              </a:defRPr>
            </a:lvl5pPr>
            <a:lvl6pPr marL="8359775" defTabSz="4054475" eaLnBrk="0" fontAlgn="base" hangingPunct="0">
              <a:spcBef>
                <a:spcPct val="0"/>
              </a:spcBef>
              <a:spcAft>
                <a:spcPct val="0"/>
              </a:spcAft>
              <a:defRPr sz="2400">
                <a:solidFill>
                  <a:schemeClr val="tx1"/>
                </a:solidFill>
                <a:latin typeface="Times New Roman" pitchFamily="18" charset="0"/>
              </a:defRPr>
            </a:lvl6pPr>
            <a:lvl7pPr marL="8816975" defTabSz="4054475" eaLnBrk="0" fontAlgn="base" hangingPunct="0">
              <a:spcBef>
                <a:spcPct val="0"/>
              </a:spcBef>
              <a:spcAft>
                <a:spcPct val="0"/>
              </a:spcAft>
              <a:defRPr sz="2400">
                <a:solidFill>
                  <a:schemeClr val="tx1"/>
                </a:solidFill>
                <a:latin typeface="Times New Roman" pitchFamily="18" charset="0"/>
              </a:defRPr>
            </a:lvl7pPr>
            <a:lvl8pPr marL="9274175" defTabSz="4054475" eaLnBrk="0" fontAlgn="base" hangingPunct="0">
              <a:spcBef>
                <a:spcPct val="0"/>
              </a:spcBef>
              <a:spcAft>
                <a:spcPct val="0"/>
              </a:spcAft>
              <a:defRPr sz="2400">
                <a:solidFill>
                  <a:schemeClr val="tx1"/>
                </a:solidFill>
                <a:latin typeface="Times New Roman" pitchFamily="18" charset="0"/>
              </a:defRPr>
            </a:lvl8pPr>
            <a:lvl9pPr marL="9731375" defTabSz="4054475" eaLnBrk="0" fontAlgn="base" hangingPunct="0">
              <a:spcBef>
                <a:spcPct val="0"/>
              </a:spcBef>
              <a:spcAft>
                <a:spcPct val="0"/>
              </a:spcAft>
              <a:defRPr sz="2400">
                <a:solidFill>
                  <a:schemeClr val="tx1"/>
                </a:solidFill>
                <a:latin typeface="Times New Roman" pitchFamily="18" charset="0"/>
              </a:defRPr>
            </a:lvl9pPr>
          </a:lstStyle>
          <a:p>
            <a:pPr algn="ctr"/>
            <a:r>
              <a:rPr lang="en-US" sz="4000" b="1" dirty="0" smtClean="0">
                <a:latin typeface="ETH Light" pitchFamily="2" charset="0"/>
              </a:rPr>
              <a:t>Relative reproducibility  and </a:t>
            </a:r>
            <a:r>
              <a:rPr lang="en-US" sz="4000" b="1" dirty="0" err="1" smtClean="0">
                <a:latin typeface="ETH Light" pitchFamily="2" charset="0"/>
              </a:rPr>
              <a:t>repeatibilty</a:t>
            </a:r>
            <a:r>
              <a:rPr lang="en-US" sz="4000" b="1" dirty="0" smtClean="0">
                <a:latin typeface="ETH Light" pitchFamily="2" charset="0"/>
              </a:rPr>
              <a:t> deviation </a:t>
            </a:r>
            <a:r>
              <a:rPr lang="en-US" sz="4000" b="1" dirty="0">
                <a:latin typeface="ETH Light" pitchFamily="2" charset="0"/>
              </a:rPr>
              <a:t>as a fraction of the average efficiency </a:t>
            </a:r>
          </a:p>
        </p:txBody>
      </p:sp>
      <p:pic>
        <p:nvPicPr>
          <p:cNvPr id="122" name="Picture 121"/>
          <p:cNvPicPr/>
          <p:nvPr/>
        </p:nvPicPr>
        <p:blipFill rotWithShape="1">
          <a:blip r:embed="rId20" cstate="print">
            <a:extLst>
              <a:ext uri="{28A0092B-C50C-407E-A947-70E740481C1C}">
                <a14:useLocalDpi xmlns:a14="http://schemas.microsoft.com/office/drawing/2010/main" val="0"/>
              </a:ext>
            </a:extLst>
          </a:blip>
          <a:srcRect l="6612" t="5040" r="10743" b="4242"/>
          <a:stretch/>
        </p:blipFill>
        <p:spPr bwMode="auto">
          <a:xfrm>
            <a:off x="16242736" y="28507927"/>
            <a:ext cx="5399225" cy="5164535"/>
          </a:xfrm>
          <a:prstGeom prst="rect">
            <a:avLst/>
          </a:prstGeom>
          <a:noFill/>
          <a:ln>
            <a:noFill/>
          </a:ln>
          <a:effectLst/>
          <a:extLst>
            <a:ext uri="{53640926-AAD7-44D8-BBD7-CCE9431645EC}">
              <a14:shadowObscured xmlns:a14="http://schemas.microsoft.com/office/drawing/2010/main"/>
            </a:ext>
          </a:extLst>
        </p:spPr>
      </p:pic>
      <p:pic>
        <p:nvPicPr>
          <p:cNvPr id="123" name="Picture 122"/>
          <p:cNvPicPr/>
          <p:nvPr/>
        </p:nvPicPr>
        <p:blipFill rotWithShape="1">
          <a:blip r:embed="rId21" cstate="print">
            <a:extLst>
              <a:ext uri="{28A0092B-C50C-407E-A947-70E740481C1C}">
                <a14:useLocalDpi xmlns:a14="http://schemas.microsoft.com/office/drawing/2010/main" val="0"/>
              </a:ext>
            </a:extLst>
          </a:blip>
          <a:srcRect l="5235" t="7743" r="11845" b="3162"/>
          <a:stretch/>
        </p:blipFill>
        <p:spPr bwMode="auto">
          <a:xfrm>
            <a:off x="21963098" y="28627945"/>
            <a:ext cx="5638800" cy="4968317"/>
          </a:xfrm>
          <a:prstGeom prst="rect">
            <a:avLst/>
          </a:prstGeom>
          <a:noFill/>
          <a:ln>
            <a:noFill/>
          </a:ln>
          <a:effectLst/>
          <a:extLst>
            <a:ext uri="{53640926-AAD7-44D8-BBD7-CCE9431645EC}">
              <a14:shadowObscured xmlns:a14="http://schemas.microsoft.com/office/drawing/2010/main"/>
            </a:ext>
          </a:extLst>
        </p:spPr>
      </p:pic>
      <p:pic>
        <p:nvPicPr>
          <p:cNvPr id="124" name="Picture 123"/>
          <p:cNvPicPr/>
          <p:nvPr/>
        </p:nvPicPr>
        <p:blipFill rotWithShape="1">
          <a:blip r:embed="rId22" cstate="print">
            <a:extLst>
              <a:ext uri="{28A0092B-C50C-407E-A947-70E740481C1C}">
                <a14:useLocalDpi xmlns:a14="http://schemas.microsoft.com/office/drawing/2010/main" val="0"/>
              </a:ext>
            </a:extLst>
          </a:blip>
          <a:srcRect l="5510" t="7560" r="15152"/>
          <a:stretch/>
        </p:blipFill>
        <p:spPr bwMode="auto">
          <a:xfrm>
            <a:off x="16028354" y="22439917"/>
            <a:ext cx="5478174" cy="5257950"/>
          </a:xfrm>
          <a:prstGeom prst="rect">
            <a:avLst/>
          </a:prstGeom>
          <a:noFill/>
          <a:ln>
            <a:noFill/>
          </a:ln>
          <a:effectLst/>
          <a:extLst>
            <a:ext uri="{53640926-AAD7-44D8-BBD7-CCE9431645EC}">
              <a14:shadowObscured xmlns:a14="http://schemas.microsoft.com/office/drawing/2010/main"/>
            </a:ext>
          </a:extLst>
        </p:spPr>
      </p:pic>
      <p:pic>
        <p:nvPicPr>
          <p:cNvPr id="126" name="Picture 125"/>
          <p:cNvPicPr/>
          <p:nvPr/>
        </p:nvPicPr>
        <p:blipFill rotWithShape="1">
          <a:blip r:embed="rId23" cstate="print">
            <a:extLst>
              <a:ext uri="{28A0092B-C50C-407E-A947-70E740481C1C}">
                <a14:useLocalDpi xmlns:a14="http://schemas.microsoft.com/office/drawing/2010/main" val="0"/>
              </a:ext>
            </a:extLst>
          </a:blip>
          <a:srcRect l="5188" t="7264" r="11481" b="4358"/>
          <a:stretch/>
        </p:blipFill>
        <p:spPr bwMode="auto">
          <a:xfrm>
            <a:off x="21735047" y="22314505"/>
            <a:ext cx="5385225" cy="5273954"/>
          </a:xfrm>
          <a:prstGeom prst="rect">
            <a:avLst/>
          </a:prstGeom>
          <a:noFill/>
          <a:ln>
            <a:noFill/>
          </a:ln>
          <a:effectLst/>
          <a:extLst>
            <a:ext uri="{53640926-AAD7-44D8-BBD7-CCE9431645EC}">
              <a14:shadowObscured xmlns:a14="http://schemas.microsoft.com/office/drawing/2010/main"/>
            </a:ext>
          </a:extLst>
        </p:spPr>
      </p:pic>
      <p:sp>
        <p:nvSpPr>
          <p:cNvPr id="127" name="Rectangle 126"/>
          <p:cNvSpPr/>
          <p:nvPr/>
        </p:nvSpPr>
        <p:spPr>
          <a:xfrm>
            <a:off x="18559686" y="27652662"/>
            <a:ext cx="1096775" cy="584775"/>
          </a:xfrm>
          <a:prstGeom prst="rect">
            <a:avLst/>
          </a:prstGeom>
        </p:spPr>
        <p:txBody>
          <a:bodyPr wrap="none">
            <a:spAutoFit/>
          </a:bodyPr>
          <a:lstStyle/>
          <a:p>
            <a:r>
              <a:rPr lang="en-US" sz="3200" b="1" dirty="0" smtClean="0"/>
              <a:t>DEHS</a:t>
            </a:r>
            <a:endParaRPr lang="de-CH" sz="3200" b="1" dirty="0"/>
          </a:p>
        </p:txBody>
      </p:sp>
      <p:sp>
        <p:nvSpPr>
          <p:cNvPr id="128" name="Rectangle 127"/>
          <p:cNvSpPr/>
          <p:nvPr/>
        </p:nvSpPr>
        <p:spPr>
          <a:xfrm>
            <a:off x="24303538" y="27695882"/>
            <a:ext cx="1123449" cy="584775"/>
          </a:xfrm>
          <a:prstGeom prst="rect">
            <a:avLst/>
          </a:prstGeom>
        </p:spPr>
        <p:txBody>
          <a:bodyPr wrap="none">
            <a:spAutoFit/>
          </a:bodyPr>
          <a:lstStyle/>
          <a:p>
            <a:r>
              <a:rPr lang="en-US" sz="3200" b="1" dirty="0" smtClean="0"/>
              <a:t>Silver</a:t>
            </a:r>
            <a:endParaRPr lang="de-CH" sz="3200" b="1" dirty="0"/>
          </a:p>
        </p:txBody>
      </p:sp>
    </p:spTree>
    <p:extLst>
      <p:ext uri="{BB962C8B-B14F-4D97-AF65-F5344CB8AC3E}">
        <p14:creationId xmlns:p14="http://schemas.microsoft.com/office/powerpoint/2010/main" val="17314617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1335</Words>
  <Application>Microsoft Office PowerPoint</Application>
  <PresentationFormat>Custom</PresentationFormat>
  <Paragraphs>284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Sachinidou, Panagiota</dc:creator>
  <cp:lastModifiedBy>Sachinidou, Panagiota</cp:lastModifiedBy>
  <cp:revision>105</cp:revision>
  <dcterms:created xsi:type="dcterms:W3CDTF">2006-08-16T00:00:00Z</dcterms:created>
  <dcterms:modified xsi:type="dcterms:W3CDTF">2017-05-05T11:12:31Z</dcterms:modified>
</cp:coreProperties>
</file>