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6"/>
  </p:notesMasterIdLst>
  <p:sldIdLst>
    <p:sldId id="256" r:id="rId5"/>
  </p:sldIdLst>
  <p:sldSz cx="30275213" cy="42803763"/>
  <p:notesSz cx="6889750" cy="96710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mes Hanlon" initials="JH" lastIdx="1" clrIdx="0">
    <p:extLst>
      <p:ext uri="{19B8F6BF-5375-455C-9EA6-DF929625EA0E}">
        <p15:presenceInfo xmlns:p15="http://schemas.microsoft.com/office/powerpoint/2012/main" userId="S-1-5-21-57989841-448539723-1417001333-2779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66FA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85" autoAdjust="0"/>
    <p:restoredTop sz="94343" autoAdjust="0"/>
  </p:normalViewPr>
  <p:slideViewPr>
    <p:cSldViewPr snapToGrid="0">
      <p:cViewPr>
        <p:scale>
          <a:sx n="50" d="100"/>
          <a:sy n="50" d="100"/>
        </p:scale>
        <p:origin x="-156" y="-33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commentAuthors" Target="commentAuthor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6088" cy="4841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902075" y="0"/>
            <a:ext cx="2986088" cy="484188"/>
          </a:xfrm>
          <a:prstGeom prst="rect">
            <a:avLst/>
          </a:prstGeom>
        </p:spPr>
        <p:txBody>
          <a:bodyPr vert="horz" lIns="91440" tIns="45720" rIns="91440" bIns="45720" rtlCol="0"/>
          <a:lstStyle>
            <a:lvl1pPr algn="r">
              <a:defRPr sz="1200"/>
            </a:lvl1pPr>
          </a:lstStyle>
          <a:p>
            <a:fld id="{CD62E671-7887-485A-B33F-D2FF9424E5D3}" type="datetimeFigureOut">
              <a:rPr lang="en-GB" smtClean="0"/>
              <a:t>15/06/2022</a:t>
            </a:fld>
            <a:endParaRPr lang="en-GB" dirty="0"/>
          </a:p>
        </p:txBody>
      </p:sp>
      <p:sp>
        <p:nvSpPr>
          <p:cNvPr id="4" name="Slide Image Placeholder 3"/>
          <p:cNvSpPr>
            <a:spLocks noGrp="1" noRot="1" noChangeAspect="1"/>
          </p:cNvSpPr>
          <p:nvPr>
            <p:ph type="sldImg" idx="2"/>
          </p:nvPr>
        </p:nvSpPr>
        <p:spPr>
          <a:xfrm>
            <a:off x="2290763" y="1209675"/>
            <a:ext cx="2308225" cy="32639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8975" y="4654550"/>
            <a:ext cx="5511800" cy="3808413"/>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186863"/>
            <a:ext cx="2986088" cy="4841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902075" y="9186863"/>
            <a:ext cx="2986088" cy="484187"/>
          </a:xfrm>
          <a:prstGeom prst="rect">
            <a:avLst/>
          </a:prstGeom>
        </p:spPr>
        <p:txBody>
          <a:bodyPr vert="horz" lIns="91440" tIns="45720" rIns="91440" bIns="45720" rtlCol="0" anchor="b"/>
          <a:lstStyle>
            <a:lvl1pPr algn="r">
              <a:defRPr sz="1200"/>
            </a:lvl1pPr>
          </a:lstStyle>
          <a:p>
            <a:fld id="{408010FE-30B1-4DA2-B250-CD7FA7B7E2CF}" type="slidenum">
              <a:rPr lang="en-GB" smtClean="0"/>
              <a:t>‹#›</a:t>
            </a:fld>
            <a:endParaRPr lang="en-GB" dirty="0"/>
          </a:p>
        </p:txBody>
      </p:sp>
    </p:spTree>
    <p:extLst>
      <p:ext uri="{BB962C8B-B14F-4D97-AF65-F5344CB8AC3E}">
        <p14:creationId xmlns:p14="http://schemas.microsoft.com/office/powerpoint/2010/main" val="40113594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08010FE-30B1-4DA2-B250-CD7FA7B7E2CF}" type="slidenum">
              <a:rPr lang="en-GB" smtClean="0"/>
              <a:t>1</a:t>
            </a:fld>
            <a:endParaRPr lang="en-GB" dirty="0"/>
          </a:p>
        </p:txBody>
      </p:sp>
    </p:spTree>
    <p:extLst>
      <p:ext uri="{BB962C8B-B14F-4D97-AF65-F5344CB8AC3E}">
        <p14:creationId xmlns:p14="http://schemas.microsoft.com/office/powerpoint/2010/main" val="7517788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270641" y="7005156"/>
            <a:ext cx="25733931" cy="14902051"/>
          </a:xfrm>
        </p:spPr>
        <p:txBody>
          <a:bodyPr anchor="b"/>
          <a:lstStyle>
            <a:lvl1pPr algn="ctr">
              <a:defRPr sz="19865"/>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3784402" y="22481887"/>
            <a:ext cx="22706410" cy="10334331"/>
          </a:xfrm>
        </p:spPr>
        <p:txBody>
          <a:bodyPr/>
          <a:lstStyle>
            <a:lvl1pPr marL="0" indent="0" algn="ctr">
              <a:buNone/>
              <a:defRPr sz="7946"/>
            </a:lvl1pPr>
            <a:lvl2pPr marL="1513743" indent="0" algn="ctr">
              <a:buNone/>
              <a:defRPr sz="6622"/>
            </a:lvl2pPr>
            <a:lvl3pPr marL="3027487" indent="0" algn="ctr">
              <a:buNone/>
              <a:defRPr sz="5960"/>
            </a:lvl3pPr>
            <a:lvl4pPr marL="4541230" indent="0" algn="ctr">
              <a:buNone/>
              <a:defRPr sz="5297"/>
            </a:lvl4pPr>
            <a:lvl5pPr marL="6054974" indent="0" algn="ctr">
              <a:buNone/>
              <a:defRPr sz="5297"/>
            </a:lvl5pPr>
            <a:lvl6pPr marL="7568717" indent="0" algn="ctr">
              <a:buNone/>
              <a:defRPr sz="5297"/>
            </a:lvl6pPr>
            <a:lvl7pPr marL="9082461" indent="0" algn="ctr">
              <a:buNone/>
              <a:defRPr sz="5297"/>
            </a:lvl7pPr>
            <a:lvl8pPr marL="10596204" indent="0" algn="ctr">
              <a:buNone/>
              <a:defRPr sz="5297"/>
            </a:lvl8pPr>
            <a:lvl9pPr marL="12109948" indent="0" algn="ctr">
              <a:buNone/>
              <a:defRPr sz="5297"/>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4D16FE1-5B3E-4A5E-8D0C-903FDCEA4685}" type="datetimeFigureOut">
              <a:rPr lang="es-ES" smtClean="0"/>
              <a:t>15/06/2022</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E370F63B-6CD3-42D8-82C5-0DDFB91C7875}" type="slidenum">
              <a:rPr lang="es-ES" smtClean="0"/>
              <a:t>‹#›</a:t>
            </a:fld>
            <a:endParaRPr lang="es-ES" dirty="0"/>
          </a:p>
        </p:txBody>
      </p:sp>
    </p:spTree>
    <p:extLst>
      <p:ext uri="{BB962C8B-B14F-4D97-AF65-F5344CB8AC3E}">
        <p14:creationId xmlns:p14="http://schemas.microsoft.com/office/powerpoint/2010/main" val="1153749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4D16FE1-5B3E-4A5E-8D0C-903FDCEA4685}" type="datetimeFigureOut">
              <a:rPr lang="es-ES" smtClean="0"/>
              <a:t>15/06/2022</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E370F63B-6CD3-42D8-82C5-0DDFB91C7875}" type="slidenum">
              <a:rPr lang="es-ES" smtClean="0"/>
              <a:t>‹#›</a:t>
            </a:fld>
            <a:endParaRPr lang="es-ES" dirty="0"/>
          </a:p>
        </p:txBody>
      </p:sp>
    </p:spTree>
    <p:extLst>
      <p:ext uri="{BB962C8B-B14F-4D97-AF65-F5344CB8AC3E}">
        <p14:creationId xmlns:p14="http://schemas.microsoft.com/office/powerpoint/2010/main" val="5448442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5701" y="2278904"/>
            <a:ext cx="6528093" cy="36274211"/>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081423" y="2278904"/>
            <a:ext cx="19205838" cy="36274211"/>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4D16FE1-5B3E-4A5E-8D0C-903FDCEA4685}" type="datetimeFigureOut">
              <a:rPr lang="es-ES" smtClean="0"/>
              <a:t>15/06/2022</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E370F63B-6CD3-42D8-82C5-0DDFB91C7875}" type="slidenum">
              <a:rPr lang="es-ES" smtClean="0"/>
              <a:t>‹#›</a:t>
            </a:fld>
            <a:endParaRPr lang="es-ES" dirty="0"/>
          </a:p>
        </p:txBody>
      </p:sp>
    </p:spTree>
    <p:extLst>
      <p:ext uri="{BB962C8B-B14F-4D97-AF65-F5344CB8AC3E}">
        <p14:creationId xmlns:p14="http://schemas.microsoft.com/office/powerpoint/2010/main" val="2407565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4D16FE1-5B3E-4A5E-8D0C-903FDCEA4685}" type="datetimeFigureOut">
              <a:rPr lang="es-ES" smtClean="0"/>
              <a:t>15/06/2022</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E370F63B-6CD3-42D8-82C5-0DDFB91C7875}" type="slidenum">
              <a:rPr lang="es-ES" smtClean="0"/>
              <a:t>‹#›</a:t>
            </a:fld>
            <a:endParaRPr lang="es-ES" dirty="0"/>
          </a:p>
        </p:txBody>
      </p:sp>
    </p:spTree>
    <p:extLst>
      <p:ext uri="{BB962C8B-B14F-4D97-AF65-F5344CB8AC3E}">
        <p14:creationId xmlns:p14="http://schemas.microsoft.com/office/powerpoint/2010/main" val="1476989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65654" y="10671229"/>
            <a:ext cx="26112371" cy="17805173"/>
          </a:xfrm>
        </p:spPr>
        <p:txBody>
          <a:bodyPr anchor="b"/>
          <a:lstStyle>
            <a:lvl1pPr>
              <a:defRPr sz="19865"/>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065654" y="28644846"/>
            <a:ext cx="26112371" cy="9363320"/>
          </a:xfrm>
        </p:spPr>
        <p:txBody>
          <a:bodyPr/>
          <a:lstStyle>
            <a:lvl1pPr marL="0" indent="0">
              <a:buNone/>
              <a:defRPr sz="7946">
                <a:solidFill>
                  <a:schemeClr val="tx1"/>
                </a:solidFill>
              </a:defRPr>
            </a:lvl1pPr>
            <a:lvl2pPr marL="1513743" indent="0">
              <a:buNone/>
              <a:defRPr sz="6622">
                <a:solidFill>
                  <a:schemeClr val="tx1">
                    <a:tint val="75000"/>
                  </a:schemeClr>
                </a:solidFill>
              </a:defRPr>
            </a:lvl2pPr>
            <a:lvl3pPr marL="3027487" indent="0">
              <a:buNone/>
              <a:defRPr sz="5960">
                <a:solidFill>
                  <a:schemeClr val="tx1">
                    <a:tint val="75000"/>
                  </a:schemeClr>
                </a:solidFill>
              </a:defRPr>
            </a:lvl3pPr>
            <a:lvl4pPr marL="4541230" indent="0">
              <a:buNone/>
              <a:defRPr sz="5297">
                <a:solidFill>
                  <a:schemeClr val="tx1">
                    <a:tint val="75000"/>
                  </a:schemeClr>
                </a:solidFill>
              </a:defRPr>
            </a:lvl4pPr>
            <a:lvl5pPr marL="6054974" indent="0">
              <a:buNone/>
              <a:defRPr sz="5297">
                <a:solidFill>
                  <a:schemeClr val="tx1">
                    <a:tint val="75000"/>
                  </a:schemeClr>
                </a:solidFill>
              </a:defRPr>
            </a:lvl5pPr>
            <a:lvl6pPr marL="7568717" indent="0">
              <a:buNone/>
              <a:defRPr sz="5297">
                <a:solidFill>
                  <a:schemeClr val="tx1">
                    <a:tint val="75000"/>
                  </a:schemeClr>
                </a:solidFill>
              </a:defRPr>
            </a:lvl6pPr>
            <a:lvl7pPr marL="9082461" indent="0">
              <a:buNone/>
              <a:defRPr sz="5297">
                <a:solidFill>
                  <a:schemeClr val="tx1">
                    <a:tint val="75000"/>
                  </a:schemeClr>
                </a:solidFill>
              </a:defRPr>
            </a:lvl7pPr>
            <a:lvl8pPr marL="10596204" indent="0">
              <a:buNone/>
              <a:defRPr sz="5297">
                <a:solidFill>
                  <a:schemeClr val="tx1">
                    <a:tint val="75000"/>
                  </a:schemeClr>
                </a:solidFill>
              </a:defRPr>
            </a:lvl8pPr>
            <a:lvl9pPr marL="12109948" indent="0">
              <a:buNone/>
              <a:defRPr sz="5297">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4D16FE1-5B3E-4A5E-8D0C-903FDCEA4685}" type="datetimeFigureOut">
              <a:rPr lang="es-ES" smtClean="0"/>
              <a:t>15/06/2022</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E370F63B-6CD3-42D8-82C5-0DDFB91C7875}" type="slidenum">
              <a:rPr lang="es-ES" smtClean="0"/>
              <a:t>‹#›</a:t>
            </a:fld>
            <a:endParaRPr lang="es-ES" dirty="0"/>
          </a:p>
        </p:txBody>
      </p:sp>
    </p:spTree>
    <p:extLst>
      <p:ext uri="{BB962C8B-B14F-4D97-AF65-F5344CB8AC3E}">
        <p14:creationId xmlns:p14="http://schemas.microsoft.com/office/powerpoint/2010/main" val="1686701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081421" y="11394520"/>
            <a:ext cx="12866966" cy="2715859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15326826" y="11394520"/>
            <a:ext cx="12866966" cy="2715859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4D16FE1-5B3E-4A5E-8D0C-903FDCEA4685}" type="datetimeFigureOut">
              <a:rPr lang="es-ES" smtClean="0"/>
              <a:t>15/06/2022</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E370F63B-6CD3-42D8-82C5-0DDFB91C7875}" type="slidenum">
              <a:rPr lang="es-ES" smtClean="0"/>
              <a:t>‹#›</a:t>
            </a:fld>
            <a:endParaRPr lang="es-ES" dirty="0"/>
          </a:p>
        </p:txBody>
      </p:sp>
    </p:spTree>
    <p:extLst>
      <p:ext uri="{BB962C8B-B14F-4D97-AF65-F5344CB8AC3E}">
        <p14:creationId xmlns:p14="http://schemas.microsoft.com/office/powerpoint/2010/main" val="2463481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2085364" y="2278913"/>
            <a:ext cx="26112371" cy="8273416"/>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085368" y="10492870"/>
            <a:ext cx="12807832"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es-ES"/>
              <a:t>Haga clic para modificar los estilos de texto del patrón</a:t>
            </a:r>
          </a:p>
        </p:txBody>
      </p:sp>
      <p:sp>
        <p:nvSpPr>
          <p:cNvPr id="4" name="Content Placeholder 3"/>
          <p:cNvSpPr>
            <a:spLocks noGrp="1"/>
          </p:cNvSpPr>
          <p:nvPr>
            <p:ph sz="half" idx="2"/>
          </p:nvPr>
        </p:nvSpPr>
        <p:spPr>
          <a:xfrm>
            <a:off x="2085368" y="15635264"/>
            <a:ext cx="12807832" cy="22997117"/>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15326828" y="10492870"/>
            <a:ext cx="12870909"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es-ES"/>
              <a:t>Haga clic para modificar los estilos de texto del patrón</a:t>
            </a:r>
          </a:p>
        </p:txBody>
      </p:sp>
      <p:sp>
        <p:nvSpPr>
          <p:cNvPr id="6" name="Content Placeholder 5"/>
          <p:cNvSpPr>
            <a:spLocks noGrp="1"/>
          </p:cNvSpPr>
          <p:nvPr>
            <p:ph sz="quarter" idx="4"/>
          </p:nvPr>
        </p:nvSpPr>
        <p:spPr>
          <a:xfrm>
            <a:off x="15326828" y="15635264"/>
            <a:ext cx="12870909" cy="22997117"/>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4D16FE1-5B3E-4A5E-8D0C-903FDCEA4685}" type="datetimeFigureOut">
              <a:rPr lang="es-ES" smtClean="0"/>
              <a:t>15/06/2022</a:t>
            </a:fld>
            <a:endParaRPr lang="es-ES" dirty="0"/>
          </a:p>
        </p:txBody>
      </p:sp>
      <p:sp>
        <p:nvSpPr>
          <p:cNvPr id="8" name="Footer Placeholder 7"/>
          <p:cNvSpPr>
            <a:spLocks noGrp="1"/>
          </p:cNvSpPr>
          <p:nvPr>
            <p:ph type="ftr" sz="quarter" idx="11"/>
          </p:nvPr>
        </p:nvSpPr>
        <p:spPr/>
        <p:txBody>
          <a:bodyPr/>
          <a:lstStyle/>
          <a:p>
            <a:endParaRPr lang="es-ES" dirty="0"/>
          </a:p>
        </p:txBody>
      </p:sp>
      <p:sp>
        <p:nvSpPr>
          <p:cNvPr id="9" name="Slide Number Placeholder 8"/>
          <p:cNvSpPr>
            <a:spLocks noGrp="1"/>
          </p:cNvSpPr>
          <p:nvPr>
            <p:ph type="sldNum" sz="quarter" idx="12"/>
          </p:nvPr>
        </p:nvSpPr>
        <p:spPr/>
        <p:txBody>
          <a:bodyPr/>
          <a:lstStyle/>
          <a:p>
            <a:fld id="{E370F63B-6CD3-42D8-82C5-0DDFB91C7875}" type="slidenum">
              <a:rPr lang="es-ES" smtClean="0"/>
              <a:t>‹#›</a:t>
            </a:fld>
            <a:endParaRPr lang="es-ES" dirty="0"/>
          </a:p>
        </p:txBody>
      </p:sp>
    </p:spTree>
    <p:extLst>
      <p:ext uri="{BB962C8B-B14F-4D97-AF65-F5344CB8AC3E}">
        <p14:creationId xmlns:p14="http://schemas.microsoft.com/office/powerpoint/2010/main" val="1922020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4D16FE1-5B3E-4A5E-8D0C-903FDCEA4685}" type="datetimeFigureOut">
              <a:rPr lang="es-ES" smtClean="0"/>
              <a:t>15/06/2022</a:t>
            </a:fld>
            <a:endParaRPr lang="es-ES" dirty="0"/>
          </a:p>
        </p:txBody>
      </p:sp>
      <p:sp>
        <p:nvSpPr>
          <p:cNvPr id="4" name="Footer Placeholder 3"/>
          <p:cNvSpPr>
            <a:spLocks noGrp="1"/>
          </p:cNvSpPr>
          <p:nvPr>
            <p:ph type="ftr" sz="quarter" idx="11"/>
          </p:nvPr>
        </p:nvSpPr>
        <p:spPr/>
        <p:txBody>
          <a:bodyPr/>
          <a:lstStyle/>
          <a:p>
            <a:endParaRPr lang="es-ES" dirty="0"/>
          </a:p>
        </p:txBody>
      </p:sp>
      <p:sp>
        <p:nvSpPr>
          <p:cNvPr id="5" name="Slide Number Placeholder 4"/>
          <p:cNvSpPr>
            <a:spLocks noGrp="1"/>
          </p:cNvSpPr>
          <p:nvPr>
            <p:ph type="sldNum" sz="quarter" idx="12"/>
          </p:nvPr>
        </p:nvSpPr>
        <p:spPr/>
        <p:txBody>
          <a:bodyPr/>
          <a:lstStyle/>
          <a:p>
            <a:fld id="{E370F63B-6CD3-42D8-82C5-0DDFB91C7875}" type="slidenum">
              <a:rPr lang="es-ES" smtClean="0"/>
              <a:t>‹#›</a:t>
            </a:fld>
            <a:endParaRPr lang="es-ES" dirty="0"/>
          </a:p>
        </p:txBody>
      </p:sp>
    </p:spTree>
    <p:extLst>
      <p:ext uri="{BB962C8B-B14F-4D97-AF65-F5344CB8AC3E}">
        <p14:creationId xmlns:p14="http://schemas.microsoft.com/office/powerpoint/2010/main" val="2727965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D16FE1-5B3E-4A5E-8D0C-903FDCEA4685}" type="datetimeFigureOut">
              <a:rPr lang="es-ES" smtClean="0"/>
              <a:t>15/06/2022</a:t>
            </a:fld>
            <a:endParaRPr lang="es-ES" dirty="0"/>
          </a:p>
        </p:txBody>
      </p:sp>
      <p:sp>
        <p:nvSpPr>
          <p:cNvPr id="3" name="Footer Placeholder 2"/>
          <p:cNvSpPr>
            <a:spLocks noGrp="1"/>
          </p:cNvSpPr>
          <p:nvPr>
            <p:ph type="ftr" sz="quarter" idx="11"/>
          </p:nvPr>
        </p:nvSpPr>
        <p:spPr/>
        <p:txBody>
          <a:bodyPr/>
          <a:lstStyle/>
          <a:p>
            <a:endParaRPr lang="es-ES" dirty="0"/>
          </a:p>
        </p:txBody>
      </p:sp>
      <p:sp>
        <p:nvSpPr>
          <p:cNvPr id="4" name="Slide Number Placeholder 3"/>
          <p:cNvSpPr>
            <a:spLocks noGrp="1"/>
          </p:cNvSpPr>
          <p:nvPr>
            <p:ph type="sldNum" sz="quarter" idx="12"/>
          </p:nvPr>
        </p:nvSpPr>
        <p:spPr/>
        <p:txBody>
          <a:bodyPr/>
          <a:lstStyle/>
          <a:p>
            <a:fld id="{E370F63B-6CD3-42D8-82C5-0DDFB91C7875}" type="slidenum">
              <a:rPr lang="es-ES" smtClean="0"/>
              <a:t>‹#›</a:t>
            </a:fld>
            <a:endParaRPr lang="es-ES" dirty="0"/>
          </a:p>
        </p:txBody>
      </p:sp>
    </p:spTree>
    <p:extLst>
      <p:ext uri="{BB962C8B-B14F-4D97-AF65-F5344CB8AC3E}">
        <p14:creationId xmlns:p14="http://schemas.microsoft.com/office/powerpoint/2010/main" val="19254351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es-ES"/>
              <a:t>Haga clic para modificar el estilo de título del patrón</a:t>
            </a:r>
            <a:endParaRPr lang="en-US" dirty="0"/>
          </a:p>
        </p:txBody>
      </p:sp>
      <p:sp>
        <p:nvSpPr>
          <p:cNvPr id="3" name="Content Placeholder 2"/>
          <p:cNvSpPr>
            <a:spLocks noGrp="1"/>
          </p:cNvSpPr>
          <p:nvPr>
            <p:ph idx="1"/>
          </p:nvPr>
        </p:nvSpPr>
        <p:spPr>
          <a:xfrm>
            <a:off x="12870909" y="6162959"/>
            <a:ext cx="15326827" cy="30418415"/>
          </a:xfrm>
        </p:spPr>
        <p:txBody>
          <a:bodyPr/>
          <a:lstStyle>
            <a:lvl1pPr>
              <a:defRPr sz="10595"/>
            </a:lvl1pPr>
            <a:lvl2pPr>
              <a:defRPr sz="9271"/>
            </a:lvl2pPr>
            <a:lvl3pPr>
              <a:defRPr sz="7946"/>
            </a:lvl3pPr>
            <a:lvl4pPr>
              <a:defRPr sz="6622"/>
            </a:lvl4pPr>
            <a:lvl5pPr>
              <a:defRPr sz="6622"/>
            </a:lvl5pPr>
            <a:lvl6pPr>
              <a:defRPr sz="6622"/>
            </a:lvl6pPr>
            <a:lvl7pPr>
              <a:defRPr sz="6622"/>
            </a:lvl7pPr>
            <a:lvl8pPr>
              <a:defRPr sz="6622"/>
            </a:lvl8pPr>
            <a:lvl9pPr>
              <a:defRPr sz="6622"/>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4D16FE1-5B3E-4A5E-8D0C-903FDCEA4685}" type="datetimeFigureOut">
              <a:rPr lang="es-ES" smtClean="0"/>
              <a:t>15/06/2022</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E370F63B-6CD3-42D8-82C5-0DDFB91C7875}" type="slidenum">
              <a:rPr lang="es-ES" smtClean="0"/>
              <a:t>‹#›</a:t>
            </a:fld>
            <a:endParaRPr lang="es-ES" dirty="0"/>
          </a:p>
        </p:txBody>
      </p:sp>
    </p:spTree>
    <p:extLst>
      <p:ext uri="{BB962C8B-B14F-4D97-AF65-F5344CB8AC3E}">
        <p14:creationId xmlns:p14="http://schemas.microsoft.com/office/powerpoint/2010/main" val="3486415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2870909" y="6162959"/>
            <a:ext cx="15326827" cy="30418415"/>
          </a:xfrm>
        </p:spPr>
        <p:txBody>
          <a:bodyPr anchor="t"/>
          <a:lstStyle>
            <a:lvl1pPr marL="0" indent="0">
              <a:buNone/>
              <a:defRPr sz="10595"/>
            </a:lvl1pPr>
            <a:lvl2pPr marL="1513743" indent="0">
              <a:buNone/>
              <a:defRPr sz="9271"/>
            </a:lvl2pPr>
            <a:lvl3pPr marL="3027487" indent="0">
              <a:buNone/>
              <a:defRPr sz="7946"/>
            </a:lvl3pPr>
            <a:lvl4pPr marL="4541230" indent="0">
              <a:buNone/>
              <a:defRPr sz="6622"/>
            </a:lvl4pPr>
            <a:lvl5pPr marL="6054974" indent="0">
              <a:buNone/>
              <a:defRPr sz="6622"/>
            </a:lvl5pPr>
            <a:lvl6pPr marL="7568717" indent="0">
              <a:buNone/>
              <a:defRPr sz="6622"/>
            </a:lvl6pPr>
            <a:lvl7pPr marL="9082461" indent="0">
              <a:buNone/>
              <a:defRPr sz="6622"/>
            </a:lvl7pPr>
            <a:lvl8pPr marL="10596204" indent="0">
              <a:buNone/>
              <a:defRPr sz="6622"/>
            </a:lvl8pPr>
            <a:lvl9pPr marL="12109948" indent="0">
              <a:buNone/>
              <a:defRPr sz="6622"/>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4D16FE1-5B3E-4A5E-8D0C-903FDCEA4685}" type="datetimeFigureOut">
              <a:rPr lang="es-ES" smtClean="0"/>
              <a:t>15/06/2022</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E370F63B-6CD3-42D8-82C5-0DDFB91C7875}" type="slidenum">
              <a:rPr lang="es-ES" smtClean="0"/>
              <a:t>‹#›</a:t>
            </a:fld>
            <a:endParaRPr lang="es-ES" dirty="0"/>
          </a:p>
        </p:txBody>
      </p:sp>
    </p:spTree>
    <p:extLst>
      <p:ext uri="{BB962C8B-B14F-4D97-AF65-F5344CB8AC3E}">
        <p14:creationId xmlns:p14="http://schemas.microsoft.com/office/powerpoint/2010/main" val="3769466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1421" y="2278913"/>
            <a:ext cx="26112371" cy="8273416"/>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081421" y="11394520"/>
            <a:ext cx="26112371" cy="27158594"/>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2081421" y="39672756"/>
            <a:ext cx="6811923" cy="2278904"/>
          </a:xfrm>
          <a:prstGeom prst="rect">
            <a:avLst/>
          </a:prstGeom>
        </p:spPr>
        <p:txBody>
          <a:bodyPr vert="horz" lIns="91440" tIns="45720" rIns="91440" bIns="45720" rtlCol="0" anchor="ctr"/>
          <a:lstStyle>
            <a:lvl1pPr algn="l">
              <a:defRPr sz="3973">
                <a:solidFill>
                  <a:schemeClr val="tx1">
                    <a:tint val="75000"/>
                  </a:schemeClr>
                </a:solidFill>
              </a:defRPr>
            </a:lvl1pPr>
          </a:lstStyle>
          <a:p>
            <a:fld id="{44D16FE1-5B3E-4A5E-8D0C-903FDCEA4685}" type="datetimeFigureOut">
              <a:rPr lang="es-ES" smtClean="0"/>
              <a:t>15/06/2022</a:t>
            </a:fld>
            <a:endParaRPr lang="es-ES" dirty="0"/>
          </a:p>
        </p:txBody>
      </p:sp>
      <p:sp>
        <p:nvSpPr>
          <p:cNvPr id="5" name="Footer Placeholder 4"/>
          <p:cNvSpPr>
            <a:spLocks noGrp="1"/>
          </p:cNvSpPr>
          <p:nvPr>
            <p:ph type="ftr" sz="quarter" idx="3"/>
          </p:nvPr>
        </p:nvSpPr>
        <p:spPr>
          <a:xfrm>
            <a:off x="10028665" y="39672756"/>
            <a:ext cx="10217884" cy="2278904"/>
          </a:xfrm>
          <a:prstGeom prst="rect">
            <a:avLst/>
          </a:prstGeom>
        </p:spPr>
        <p:txBody>
          <a:bodyPr vert="horz" lIns="91440" tIns="45720" rIns="91440" bIns="45720" rtlCol="0" anchor="ctr"/>
          <a:lstStyle>
            <a:lvl1pPr algn="ctr">
              <a:defRPr sz="3973">
                <a:solidFill>
                  <a:schemeClr val="tx1">
                    <a:tint val="75000"/>
                  </a:schemeClr>
                </a:solidFill>
              </a:defRPr>
            </a:lvl1pPr>
          </a:lstStyle>
          <a:p>
            <a:endParaRPr lang="es-ES" dirty="0"/>
          </a:p>
        </p:txBody>
      </p:sp>
      <p:sp>
        <p:nvSpPr>
          <p:cNvPr id="6" name="Slide Number Placeholder 5"/>
          <p:cNvSpPr>
            <a:spLocks noGrp="1"/>
          </p:cNvSpPr>
          <p:nvPr>
            <p:ph type="sldNum" sz="quarter" idx="4"/>
          </p:nvPr>
        </p:nvSpPr>
        <p:spPr>
          <a:xfrm>
            <a:off x="21381869" y="39672756"/>
            <a:ext cx="6811923" cy="2278904"/>
          </a:xfrm>
          <a:prstGeom prst="rect">
            <a:avLst/>
          </a:prstGeom>
        </p:spPr>
        <p:txBody>
          <a:bodyPr vert="horz" lIns="91440" tIns="45720" rIns="91440" bIns="45720" rtlCol="0" anchor="ctr"/>
          <a:lstStyle>
            <a:lvl1pPr algn="r">
              <a:defRPr sz="3973">
                <a:solidFill>
                  <a:schemeClr val="tx1">
                    <a:tint val="75000"/>
                  </a:schemeClr>
                </a:solidFill>
              </a:defRPr>
            </a:lvl1pPr>
          </a:lstStyle>
          <a:p>
            <a:fld id="{E370F63B-6CD3-42D8-82C5-0DDFB91C7875}" type="slidenum">
              <a:rPr lang="es-ES" smtClean="0"/>
              <a:t>‹#›</a:t>
            </a:fld>
            <a:endParaRPr lang="es-ES" dirty="0"/>
          </a:p>
        </p:txBody>
      </p:sp>
    </p:spTree>
    <p:extLst>
      <p:ext uri="{BB962C8B-B14F-4D97-AF65-F5344CB8AC3E}">
        <p14:creationId xmlns:p14="http://schemas.microsoft.com/office/powerpoint/2010/main" val="27977458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027487" rtl="0" eaLnBrk="1" latinLnBrk="0" hangingPunct="1">
        <a:lnSpc>
          <a:spcPct val="90000"/>
        </a:lnSpc>
        <a:spcBef>
          <a:spcPct val="0"/>
        </a:spcBef>
        <a:buNone/>
        <a:defRPr sz="14568" kern="1200">
          <a:solidFill>
            <a:schemeClr val="tx1"/>
          </a:solidFill>
          <a:latin typeface="+mj-lt"/>
          <a:ea typeface="+mj-ea"/>
          <a:cs typeface="+mj-cs"/>
        </a:defRPr>
      </a:lvl1pPr>
    </p:titleStyle>
    <p:body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p:bodyStyle>
    <p:otherStyle>
      <a:defPPr>
        <a:defRPr lang="en-US"/>
      </a:defPPr>
      <a:lvl1pPr marL="0" algn="l" defTabSz="3027487" rtl="0" eaLnBrk="1" latinLnBrk="0" hangingPunct="1">
        <a:defRPr sz="5960" kern="1200">
          <a:solidFill>
            <a:schemeClr val="tx1"/>
          </a:solidFill>
          <a:latin typeface="+mn-lt"/>
          <a:ea typeface="+mn-ea"/>
          <a:cs typeface="+mn-cs"/>
        </a:defRPr>
      </a:lvl1pPr>
      <a:lvl2pPr marL="1513743" algn="l" defTabSz="3027487" rtl="0" eaLnBrk="1" latinLnBrk="0" hangingPunct="1">
        <a:defRPr sz="5960" kern="1200">
          <a:solidFill>
            <a:schemeClr val="tx1"/>
          </a:solidFill>
          <a:latin typeface="+mn-lt"/>
          <a:ea typeface="+mn-ea"/>
          <a:cs typeface="+mn-cs"/>
        </a:defRPr>
      </a:lvl2pPr>
      <a:lvl3pPr marL="3027487" algn="l" defTabSz="3027487" rtl="0" eaLnBrk="1" latinLnBrk="0" hangingPunct="1">
        <a:defRPr sz="5960" kern="1200">
          <a:solidFill>
            <a:schemeClr val="tx1"/>
          </a:solidFill>
          <a:latin typeface="+mn-lt"/>
          <a:ea typeface="+mn-ea"/>
          <a:cs typeface="+mn-cs"/>
        </a:defRPr>
      </a:lvl3pPr>
      <a:lvl4pPr marL="4541230" algn="l" defTabSz="3027487" rtl="0" eaLnBrk="1" latinLnBrk="0" hangingPunct="1">
        <a:defRPr sz="5960" kern="1200">
          <a:solidFill>
            <a:schemeClr val="tx1"/>
          </a:solidFill>
          <a:latin typeface="+mn-lt"/>
          <a:ea typeface="+mn-ea"/>
          <a:cs typeface="+mn-cs"/>
        </a:defRPr>
      </a:lvl4pPr>
      <a:lvl5pPr marL="6054974" algn="l" defTabSz="3027487" rtl="0" eaLnBrk="1" latinLnBrk="0" hangingPunct="1">
        <a:defRPr sz="5960" kern="1200">
          <a:solidFill>
            <a:schemeClr val="tx1"/>
          </a:solidFill>
          <a:latin typeface="+mn-lt"/>
          <a:ea typeface="+mn-ea"/>
          <a:cs typeface="+mn-cs"/>
        </a:defRPr>
      </a:lvl5pPr>
      <a:lvl6pPr marL="7568717" algn="l" defTabSz="3027487" rtl="0" eaLnBrk="1" latinLnBrk="0" hangingPunct="1">
        <a:defRPr sz="5960" kern="1200">
          <a:solidFill>
            <a:schemeClr val="tx1"/>
          </a:solidFill>
          <a:latin typeface="+mn-lt"/>
          <a:ea typeface="+mn-ea"/>
          <a:cs typeface="+mn-cs"/>
        </a:defRPr>
      </a:lvl6pPr>
      <a:lvl7pPr marL="9082461" algn="l" defTabSz="3027487" rtl="0" eaLnBrk="1" latinLnBrk="0" hangingPunct="1">
        <a:defRPr sz="5960" kern="1200">
          <a:solidFill>
            <a:schemeClr val="tx1"/>
          </a:solidFill>
          <a:latin typeface="+mn-lt"/>
          <a:ea typeface="+mn-ea"/>
          <a:cs typeface="+mn-cs"/>
        </a:defRPr>
      </a:lvl7pPr>
      <a:lvl8pPr marL="10596204" algn="l" defTabSz="3027487" rtl="0" eaLnBrk="1" latinLnBrk="0" hangingPunct="1">
        <a:defRPr sz="5960" kern="1200">
          <a:solidFill>
            <a:schemeClr val="tx1"/>
          </a:solidFill>
          <a:latin typeface="+mn-lt"/>
          <a:ea typeface="+mn-ea"/>
          <a:cs typeface="+mn-cs"/>
        </a:defRPr>
      </a:lvl8pPr>
      <a:lvl9pPr marL="12109948" algn="l" defTabSz="3027487" rtl="0" eaLnBrk="1" latinLnBrk="0" hangingPunct="1">
        <a:defRPr sz="59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jpeg"/><Relationship Id="rId4" Type="http://schemas.openxmlformats.org/officeDocument/2006/relationships/image" Target="../media/image2.jpe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b="4000"/>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97A34D-D82F-4572-90BA-970ABC66C56F}"/>
              </a:ext>
            </a:extLst>
          </p:cNvPr>
          <p:cNvSpPr>
            <a:spLocks noGrp="1"/>
          </p:cNvSpPr>
          <p:nvPr>
            <p:ph type="ctrTitle"/>
          </p:nvPr>
        </p:nvSpPr>
        <p:spPr>
          <a:xfrm>
            <a:off x="0" y="5542895"/>
            <a:ext cx="28359556" cy="2657000"/>
          </a:xfrm>
        </p:spPr>
        <p:txBody>
          <a:bodyPr>
            <a:normAutofit/>
          </a:bodyPr>
          <a:lstStyle/>
          <a:p>
            <a:r>
              <a:rPr lang="es-ES" sz="7200" b="1" dirty="0" smtClean="0">
                <a:solidFill>
                  <a:srgbClr val="566FA3"/>
                </a:solidFill>
                <a:latin typeface="Arial" panose="020B0604020202020204" pitchFamily="34" charset="0"/>
                <a:ea typeface="Roboto Medium" panose="02000000000000000000" pitchFamily="2" charset="0"/>
                <a:cs typeface="Arial" panose="020B0604020202020204" pitchFamily="34" charset="0"/>
              </a:rPr>
              <a:t>Streamlining models and tools for release, fate and exposure assessment of NFs/NEPs for Safe by Design (SbD) purposes</a:t>
            </a:r>
            <a:endParaRPr lang="es-ES" sz="7200" b="1" dirty="0">
              <a:solidFill>
                <a:srgbClr val="566FA3"/>
              </a:solidFill>
              <a:latin typeface="Arial" panose="020B0604020202020204" pitchFamily="34" charset="0"/>
              <a:ea typeface="Roboto Medium" panose="02000000000000000000" pitchFamily="2" charset="0"/>
              <a:cs typeface="Arial" panose="020B0604020202020204" pitchFamily="34" charset="0"/>
            </a:endParaRPr>
          </a:p>
        </p:txBody>
      </p:sp>
      <p:sp>
        <p:nvSpPr>
          <p:cNvPr id="3" name="Subtítulo 2">
            <a:extLst>
              <a:ext uri="{FF2B5EF4-FFF2-40B4-BE49-F238E27FC236}">
                <a16:creationId xmlns:a16="http://schemas.microsoft.com/office/drawing/2014/main" id="{25EBCA55-E4E2-4EB6-917C-B082E57EE075}"/>
              </a:ext>
            </a:extLst>
          </p:cNvPr>
          <p:cNvSpPr>
            <a:spLocks noGrp="1"/>
          </p:cNvSpPr>
          <p:nvPr>
            <p:ph type="subTitle" idx="1"/>
          </p:nvPr>
        </p:nvSpPr>
        <p:spPr>
          <a:xfrm>
            <a:off x="2153564" y="39882524"/>
            <a:ext cx="21717600" cy="1670266"/>
          </a:xfrm>
        </p:spPr>
        <p:txBody>
          <a:bodyPr/>
          <a:lstStyle/>
          <a:p>
            <a:pPr algn="l"/>
            <a:r>
              <a:rPr lang="en-GB" sz="2400" dirty="0"/>
              <a:t>This project has received funding from the European Union’s Horizon 2020 research and innovation programme under grant agreement No 862419. This publication reflects only the author’s views and the European Union is not liable for any use that may be made of the information contained therein.</a:t>
            </a:r>
            <a:endParaRPr lang="es-ES" sz="2400" dirty="0"/>
          </a:p>
          <a:p>
            <a:pPr algn="l"/>
            <a:endParaRPr lang="es-ES" dirty="0"/>
          </a:p>
        </p:txBody>
      </p:sp>
      <p:pic>
        <p:nvPicPr>
          <p:cNvPr id="4" name="Picture 20">
            <a:extLst>
              <a:ext uri="{FF2B5EF4-FFF2-40B4-BE49-F238E27FC236}">
                <a16:creationId xmlns:a16="http://schemas.microsoft.com/office/drawing/2014/main" id="{92AA2E55-D820-4D5E-BF6E-B840DDF2731C}"/>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9954" y="39820429"/>
            <a:ext cx="1253610" cy="842713"/>
          </a:xfrm>
          <a:prstGeom prst="rect">
            <a:avLst/>
          </a:prstGeom>
          <a:noFill/>
          <a:ln>
            <a:noFill/>
          </a:ln>
        </p:spPr>
      </p:pic>
      <p:sp>
        <p:nvSpPr>
          <p:cNvPr id="6" name="ZoneTexte 17"/>
          <p:cNvSpPr txBox="1"/>
          <p:nvPr/>
        </p:nvSpPr>
        <p:spPr>
          <a:xfrm>
            <a:off x="919677" y="8326027"/>
            <a:ext cx="28626256" cy="2215991"/>
          </a:xfrm>
          <a:prstGeom prst="rect">
            <a:avLst/>
          </a:prstGeom>
          <a:noFill/>
        </p:spPr>
        <p:txBody>
          <a:bodyPr wrap="square" rtlCol="0">
            <a:spAutoFit/>
          </a:bodyPr>
          <a:lstStyle/>
          <a:p>
            <a:pPr>
              <a:spcAft>
                <a:spcPts val="1200"/>
              </a:spcAft>
            </a:pPr>
            <a:r>
              <a:rPr lang="fr-FR" sz="3600" dirty="0" smtClean="0">
                <a:solidFill>
                  <a:srgbClr val="666666"/>
                </a:solidFill>
                <a:latin typeface="Arial" panose="020B0604020202020204" pitchFamily="34" charset="0"/>
                <a:cs typeface="Arial" panose="020B0604020202020204" pitchFamily="34" charset="0"/>
              </a:rPr>
              <a:t>James Hanlon</a:t>
            </a:r>
            <a:r>
              <a:rPr lang="fr-FR" sz="3600" baseline="30000" dirty="0" smtClean="0">
                <a:solidFill>
                  <a:srgbClr val="666666"/>
                </a:solidFill>
                <a:latin typeface="Arial" panose="020B0604020202020204" pitchFamily="34" charset="0"/>
                <a:cs typeface="Arial" panose="020B0604020202020204" pitchFamily="34" charset="0"/>
              </a:rPr>
              <a:t>1</a:t>
            </a:r>
            <a:r>
              <a:rPr lang="fr-FR" sz="3600" dirty="0" smtClean="0">
                <a:solidFill>
                  <a:srgbClr val="666666"/>
                </a:solidFill>
                <a:latin typeface="Arial" panose="020B0604020202020204" pitchFamily="34" charset="0"/>
                <a:cs typeface="Arial" panose="020B0604020202020204" pitchFamily="34" charset="0"/>
              </a:rPr>
              <a:t>, William Brown</a:t>
            </a:r>
            <a:r>
              <a:rPr lang="fr-FR" sz="3600" baseline="30000" dirty="0" smtClean="0">
                <a:solidFill>
                  <a:srgbClr val="666666"/>
                </a:solidFill>
                <a:latin typeface="Arial" panose="020B0604020202020204" pitchFamily="34" charset="0"/>
                <a:cs typeface="Arial" panose="020B0604020202020204" pitchFamily="34" charset="0"/>
              </a:rPr>
              <a:t>1</a:t>
            </a:r>
            <a:r>
              <a:rPr lang="fr-FR" sz="3600" dirty="0" smtClean="0">
                <a:solidFill>
                  <a:srgbClr val="666666"/>
                </a:solidFill>
                <a:latin typeface="Arial" panose="020B0604020202020204" pitchFamily="34" charset="0"/>
                <a:cs typeface="Arial" panose="020B0604020202020204" pitchFamily="34" charset="0"/>
              </a:rPr>
              <a:t>, Rebecca Nebbia</a:t>
            </a:r>
            <a:r>
              <a:rPr lang="fr-FR" sz="3600" baseline="30000" dirty="0" smtClean="0">
                <a:solidFill>
                  <a:srgbClr val="666666"/>
                </a:solidFill>
                <a:latin typeface="Arial" panose="020B0604020202020204" pitchFamily="34" charset="0"/>
                <a:cs typeface="Arial" panose="020B0604020202020204" pitchFamily="34" charset="0"/>
              </a:rPr>
              <a:t>1</a:t>
            </a:r>
            <a:r>
              <a:rPr lang="fr-FR" sz="3600" dirty="0" smtClean="0">
                <a:solidFill>
                  <a:srgbClr val="666666"/>
                </a:solidFill>
                <a:latin typeface="Arial" panose="020B0604020202020204" pitchFamily="34" charset="0"/>
                <a:cs typeface="Arial" panose="020B0604020202020204" pitchFamily="34" charset="0"/>
              </a:rPr>
              <a:t>, Sam Harrison</a:t>
            </a:r>
            <a:r>
              <a:rPr lang="fr-FR" sz="3600" baseline="30000" dirty="0" smtClean="0">
                <a:solidFill>
                  <a:srgbClr val="666666"/>
                </a:solidFill>
                <a:latin typeface="Arial" panose="020B0604020202020204" pitchFamily="34" charset="0"/>
                <a:cs typeface="Arial" panose="020B0604020202020204" pitchFamily="34" charset="0"/>
              </a:rPr>
              <a:t>2</a:t>
            </a:r>
            <a:r>
              <a:rPr lang="fr-FR" sz="3600" dirty="0" smtClean="0">
                <a:solidFill>
                  <a:srgbClr val="666666"/>
                </a:solidFill>
                <a:latin typeface="Arial" panose="020B0604020202020204" pitchFamily="34" charset="0"/>
                <a:cs typeface="Arial" panose="020B0604020202020204" pitchFamily="34" charset="0"/>
              </a:rPr>
              <a:t>, Araceli Sánchez Jiménez</a:t>
            </a:r>
            <a:r>
              <a:rPr lang="fr-FR" sz="3600" baseline="30000" dirty="0" smtClean="0">
                <a:solidFill>
                  <a:srgbClr val="666666"/>
                </a:solidFill>
                <a:latin typeface="Arial" panose="020B0604020202020204" pitchFamily="34" charset="0"/>
                <a:cs typeface="Arial" panose="020B0604020202020204" pitchFamily="34" charset="0"/>
              </a:rPr>
              <a:t>3</a:t>
            </a:r>
            <a:r>
              <a:rPr lang="fr-FR" sz="3600" dirty="0" smtClean="0">
                <a:solidFill>
                  <a:srgbClr val="666666"/>
                </a:solidFill>
                <a:latin typeface="Arial" panose="020B0604020202020204" pitchFamily="34" charset="0"/>
                <a:cs typeface="Arial" panose="020B0604020202020204" pitchFamily="34" charset="0"/>
              </a:rPr>
              <a:t>, Nathan Bossa</a:t>
            </a:r>
            <a:r>
              <a:rPr lang="fr-FR" sz="3600" baseline="30000" dirty="0" smtClean="0">
                <a:solidFill>
                  <a:srgbClr val="666666"/>
                </a:solidFill>
                <a:latin typeface="Arial" panose="020B0604020202020204" pitchFamily="34" charset="0"/>
                <a:cs typeface="Arial" panose="020B0604020202020204" pitchFamily="34" charset="0"/>
              </a:rPr>
              <a:t>4</a:t>
            </a:r>
            <a:r>
              <a:rPr lang="fr-FR" sz="3600" dirty="0" smtClean="0">
                <a:solidFill>
                  <a:srgbClr val="666666"/>
                </a:solidFill>
                <a:latin typeface="Arial" panose="020B0604020202020204" pitchFamily="34" charset="0"/>
                <a:cs typeface="Arial" panose="020B0604020202020204" pitchFamily="34" charset="0"/>
              </a:rPr>
              <a:t>, Camilla Delpivo</a:t>
            </a:r>
            <a:r>
              <a:rPr lang="fr-FR" sz="3600" baseline="30000" dirty="0" smtClean="0">
                <a:solidFill>
                  <a:srgbClr val="666666"/>
                </a:solidFill>
                <a:latin typeface="Arial" panose="020B0604020202020204" pitchFamily="34" charset="0"/>
                <a:cs typeface="Arial" panose="020B0604020202020204" pitchFamily="34" charset="0"/>
              </a:rPr>
              <a:t>4</a:t>
            </a:r>
            <a:r>
              <a:rPr lang="fr-FR" sz="3600" dirty="0" smtClean="0">
                <a:solidFill>
                  <a:srgbClr val="666666"/>
                </a:solidFill>
                <a:latin typeface="Arial" panose="020B0604020202020204" pitchFamily="34" charset="0"/>
                <a:cs typeface="Arial" panose="020B0604020202020204" pitchFamily="34" charset="0"/>
              </a:rPr>
              <a:t>, Apostolis </a:t>
            </a:r>
            <a:r>
              <a:rPr lang="fr-FR" sz="3600" dirty="0" smtClean="0">
                <a:solidFill>
                  <a:srgbClr val="666666"/>
                </a:solidFill>
                <a:latin typeface="Arial" panose="020B0604020202020204" pitchFamily="34" charset="0"/>
                <a:cs typeface="Arial" panose="020B0604020202020204" pitchFamily="34" charset="0"/>
              </a:rPr>
              <a:t>Salmatonidis</a:t>
            </a:r>
            <a:r>
              <a:rPr lang="fr-FR" sz="3600" baseline="30000" dirty="0" smtClean="0">
                <a:solidFill>
                  <a:srgbClr val="666666"/>
                </a:solidFill>
                <a:latin typeface="Arial" panose="020B0604020202020204" pitchFamily="34" charset="0"/>
                <a:cs typeface="Arial" panose="020B0604020202020204" pitchFamily="34" charset="0"/>
              </a:rPr>
              <a:t>4</a:t>
            </a:r>
            <a:r>
              <a:rPr lang="fr-FR" sz="3600" dirty="0" smtClean="0">
                <a:solidFill>
                  <a:srgbClr val="666666"/>
                </a:solidFill>
                <a:latin typeface="Arial" panose="020B0604020202020204" pitchFamily="34" charset="0"/>
                <a:cs typeface="Arial" panose="020B0604020202020204" pitchFamily="34" charset="0"/>
              </a:rPr>
              <a:t>, Ralph Vanhauten</a:t>
            </a:r>
            <a:r>
              <a:rPr lang="fr-FR" sz="3600" baseline="30000" dirty="0" smtClean="0">
                <a:solidFill>
                  <a:srgbClr val="666666"/>
                </a:solidFill>
                <a:latin typeface="Arial" panose="020B0604020202020204" pitchFamily="34" charset="0"/>
                <a:cs typeface="Arial" panose="020B0604020202020204" pitchFamily="34" charset="0"/>
              </a:rPr>
              <a:t>5</a:t>
            </a:r>
            <a:r>
              <a:rPr lang="fr-FR" sz="3600" dirty="0" smtClean="0">
                <a:solidFill>
                  <a:srgbClr val="666666"/>
                </a:solidFill>
                <a:latin typeface="Arial" panose="020B0604020202020204" pitchFamily="34" charset="0"/>
                <a:cs typeface="Arial" panose="020B0604020202020204" pitchFamily="34" charset="0"/>
              </a:rPr>
              <a:t> and Socorro Vázquez</a:t>
            </a:r>
            <a:r>
              <a:rPr lang="fr-FR" sz="3600" baseline="30000" dirty="0" smtClean="0">
                <a:solidFill>
                  <a:srgbClr val="666666"/>
                </a:solidFill>
                <a:latin typeface="Arial" panose="020B0604020202020204" pitchFamily="34" charset="0"/>
                <a:cs typeface="Arial" panose="020B0604020202020204" pitchFamily="34" charset="0"/>
              </a:rPr>
              <a:t>4</a:t>
            </a:r>
            <a:endParaRPr lang="fr-FR" sz="3600" baseline="30000" dirty="0">
              <a:solidFill>
                <a:srgbClr val="666666"/>
              </a:solidFill>
              <a:latin typeface="Arial" panose="020B0604020202020204" pitchFamily="34" charset="0"/>
              <a:cs typeface="Arial" panose="020B0604020202020204" pitchFamily="34" charset="0"/>
            </a:endParaRPr>
          </a:p>
          <a:p>
            <a:r>
              <a:rPr lang="fr-FR" sz="2800" b="0" i="1" baseline="30000" dirty="0">
                <a:solidFill>
                  <a:srgbClr val="666666"/>
                </a:solidFill>
                <a:latin typeface="Arial" panose="020B0604020202020204" pitchFamily="34" charset="0"/>
                <a:cs typeface="Arial" panose="020B0604020202020204" pitchFamily="34" charset="0"/>
              </a:rPr>
              <a:t>1</a:t>
            </a:r>
            <a:r>
              <a:rPr lang="fr-FR" sz="2800" b="0" i="1" dirty="0">
                <a:solidFill>
                  <a:srgbClr val="666666"/>
                </a:solidFill>
                <a:latin typeface="Arial" panose="020B0604020202020204" pitchFamily="34" charset="0"/>
                <a:cs typeface="Arial" panose="020B0604020202020204" pitchFamily="34" charset="0"/>
              </a:rPr>
              <a:t> </a:t>
            </a:r>
            <a:r>
              <a:rPr lang="fr-FR" sz="2800" i="1" dirty="0">
                <a:solidFill>
                  <a:srgbClr val="666666"/>
                </a:solidFill>
                <a:latin typeface="Arial" panose="020B0604020202020204" pitchFamily="34" charset="0"/>
                <a:cs typeface="Arial" panose="020B0604020202020204" pitchFamily="34" charset="0"/>
              </a:rPr>
              <a:t>Institute of Occupational Medicine (IOM), Edinburgh, </a:t>
            </a:r>
            <a:r>
              <a:rPr lang="fr-FR" sz="2800" i="1" dirty="0" smtClean="0">
                <a:solidFill>
                  <a:srgbClr val="666666"/>
                </a:solidFill>
                <a:latin typeface="Arial" panose="020B0604020202020204" pitchFamily="34" charset="0"/>
                <a:cs typeface="Arial" panose="020B0604020202020204" pitchFamily="34" charset="0"/>
              </a:rPr>
              <a:t>UK, </a:t>
            </a:r>
            <a:r>
              <a:rPr lang="fr-FR" sz="2800" b="0" i="1" baseline="30000" dirty="0" smtClean="0">
                <a:solidFill>
                  <a:srgbClr val="666666"/>
                </a:solidFill>
                <a:latin typeface="Arial" panose="020B0604020202020204" pitchFamily="34" charset="0"/>
                <a:cs typeface="Arial" panose="020B0604020202020204" pitchFamily="34" charset="0"/>
              </a:rPr>
              <a:t>2</a:t>
            </a:r>
            <a:r>
              <a:rPr lang="fr-FR" sz="2800" b="0" i="1" dirty="0" smtClean="0">
                <a:solidFill>
                  <a:srgbClr val="666666"/>
                </a:solidFill>
                <a:latin typeface="Arial" panose="020B0604020202020204" pitchFamily="34" charset="0"/>
                <a:cs typeface="Arial" panose="020B0604020202020204" pitchFamily="34" charset="0"/>
              </a:rPr>
              <a:t> UK Centre for Ecology &amp; Hydrology (UKCEH), Lancaster, UK, </a:t>
            </a:r>
            <a:r>
              <a:rPr lang="fr-FR" sz="2800" b="0" i="1" baseline="30000" dirty="0" smtClean="0">
                <a:solidFill>
                  <a:srgbClr val="666666"/>
                </a:solidFill>
                <a:latin typeface="Arial" panose="020B0604020202020204" pitchFamily="34" charset="0"/>
                <a:cs typeface="Arial" panose="020B0604020202020204" pitchFamily="34" charset="0"/>
              </a:rPr>
              <a:t>3</a:t>
            </a:r>
            <a:r>
              <a:rPr lang="fr-FR" sz="2800" b="0" i="1" dirty="0" smtClean="0">
                <a:solidFill>
                  <a:srgbClr val="666666"/>
                </a:solidFill>
                <a:latin typeface="Arial" panose="020B0604020202020204" pitchFamily="34" charset="0"/>
                <a:cs typeface="Arial" panose="020B0604020202020204" pitchFamily="34" charset="0"/>
              </a:rPr>
              <a:t> Instituto Nacional de Seguridad y Salud en el Trabajo (INSST), Barakaldo, Spain, </a:t>
            </a:r>
            <a:r>
              <a:rPr lang="fr-FR" sz="2800" b="0" i="1" baseline="30000" dirty="0" smtClean="0">
                <a:solidFill>
                  <a:srgbClr val="666666"/>
                </a:solidFill>
                <a:latin typeface="Arial" panose="020B0604020202020204" pitchFamily="34" charset="0"/>
                <a:cs typeface="Arial" panose="020B0604020202020204" pitchFamily="34" charset="0"/>
              </a:rPr>
              <a:t>4 </a:t>
            </a:r>
            <a:r>
              <a:rPr lang="fr-FR" sz="2800" i="1" dirty="0" smtClean="0">
                <a:solidFill>
                  <a:srgbClr val="666666"/>
                </a:solidFill>
                <a:latin typeface="Arial" panose="020B0604020202020204" pitchFamily="34" charset="0"/>
                <a:cs typeface="Arial" panose="020B0604020202020204" pitchFamily="34" charset="0"/>
              </a:rPr>
              <a:t>LEITAT </a:t>
            </a:r>
            <a:r>
              <a:rPr lang="fr-FR" sz="2800" i="1" dirty="0">
                <a:solidFill>
                  <a:srgbClr val="666666"/>
                </a:solidFill>
                <a:latin typeface="Arial" panose="020B0604020202020204" pitchFamily="34" charset="0"/>
                <a:cs typeface="Arial" panose="020B0604020202020204" pitchFamily="34" charset="0"/>
              </a:rPr>
              <a:t>technological center, Terrassa, Spain  </a:t>
            </a:r>
            <a:r>
              <a:rPr lang="fr-FR" sz="2800" i="1" baseline="30000" dirty="0" smtClean="0">
                <a:solidFill>
                  <a:srgbClr val="666666"/>
                </a:solidFill>
                <a:latin typeface="Arial" panose="020B0604020202020204" pitchFamily="34" charset="0"/>
                <a:cs typeface="Arial" panose="020B0604020202020204" pitchFamily="34" charset="0"/>
              </a:rPr>
              <a:t>5 </a:t>
            </a:r>
            <a:r>
              <a:rPr lang="fr-FR" sz="2800" i="1" dirty="0" smtClean="0">
                <a:solidFill>
                  <a:srgbClr val="666666"/>
                </a:solidFill>
                <a:latin typeface="Arial" panose="020B0604020202020204" pitchFamily="34" charset="0"/>
                <a:cs typeface="Arial" panose="020B0604020202020204" pitchFamily="34" charset="0"/>
              </a:rPr>
              <a:t>ThinkWorks, Delft, The Netherlands</a:t>
            </a:r>
            <a:endParaRPr lang="fr-FR" sz="2800" i="1" dirty="0">
              <a:solidFill>
                <a:srgbClr val="666666"/>
              </a:solidFill>
              <a:latin typeface="Arial" panose="020B0604020202020204" pitchFamily="34" charset="0"/>
              <a:cs typeface="Arial" panose="020B0604020202020204" pitchFamily="34" charset="0"/>
            </a:endParaRPr>
          </a:p>
        </p:txBody>
      </p:sp>
      <p:grpSp>
        <p:nvGrpSpPr>
          <p:cNvPr id="11" name="Groupe 1"/>
          <p:cNvGrpSpPr/>
          <p:nvPr/>
        </p:nvGrpSpPr>
        <p:grpSpPr>
          <a:xfrm>
            <a:off x="919677" y="14369281"/>
            <a:ext cx="28556508" cy="6126673"/>
            <a:chOff x="339194" y="13236358"/>
            <a:chExt cx="14929915" cy="8970706"/>
          </a:xfrm>
        </p:grpSpPr>
        <p:sp>
          <p:nvSpPr>
            <p:cNvPr id="12" name="Rectangle 11"/>
            <p:cNvSpPr/>
            <p:nvPr/>
          </p:nvSpPr>
          <p:spPr bwMode="auto">
            <a:xfrm>
              <a:off x="339194" y="13236358"/>
              <a:ext cx="14929914" cy="8970706"/>
            </a:xfrm>
            <a:prstGeom prst="rect">
              <a:avLst/>
            </a:prstGeom>
            <a:noFill/>
            <a:ln w="9525" cap="flat" cmpd="sng" algn="ctr">
              <a:solidFill>
                <a:srgbClr val="6583C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08050" rtl="0" eaLnBrk="0" fontAlgn="base" latinLnBrk="0" hangingPunct="0">
                <a:lnSpc>
                  <a:spcPct val="100000"/>
                </a:lnSpc>
                <a:spcBef>
                  <a:spcPct val="0"/>
                </a:spcBef>
                <a:spcAft>
                  <a:spcPct val="0"/>
                </a:spcAft>
                <a:buClrTx/>
                <a:buSzTx/>
                <a:buFontTx/>
                <a:buNone/>
                <a:tabLst/>
              </a:pPr>
              <a:endParaRPr kumimoji="0" lang="fr-FR" sz="4000" b="1" i="0" u="none" strike="noStrike" cap="none" normalizeH="0" baseline="0" dirty="0">
                <a:ln>
                  <a:noFill/>
                </a:ln>
                <a:solidFill>
                  <a:srgbClr val="000099"/>
                </a:solidFill>
                <a:effectLst/>
                <a:latin typeface="Arial" pitchFamily="34" charset="0"/>
              </a:endParaRPr>
            </a:p>
          </p:txBody>
        </p:sp>
        <p:sp>
          <p:nvSpPr>
            <p:cNvPr id="13" name="ZoneTexte 120"/>
            <p:cNvSpPr txBox="1"/>
            <p:nvPr/>
          </p:nvSpPr>
          <p:spPr>
            <a:xfrm>
              <a:off x="339195" y="13241815"/>
              <a:ext cx="14929914" cy="1225375"/>
            </a:xfrm>
            <a:prstGeom prst="rect">
              <a:avLst/>
            </a:prstGeom>
            <a:solidFill>
              <a:srgbClr val="6583C3"/>
            </a:solidFill>
          </p:spPr>
          <p:txBody>
            <a:bodyPr wrap="square" rtlCol="0">
              <a:noAutofit/>
            </a:bodyPr>
            <a:lstStyle/>
            <a:p>
              <a:pPr marL="276225"/>
              <a:r>
                <a:rPr lang="fr-FR" sz="4800" dirty="0">
                  <a:solidFill>
                    <a:schemeClr val="bg1"/>
                  </a:solidFill>
                  <a:latin typeface="Arial" panose="020B0604020202020204" pitchFamily="34" charset="0"/>
                  <a:cs typeface="Arial" panose="020B0604020202020204" pitchFamily="34" charset="0"/>
                </a:rPr>
                <a:t>Method</a:t>
              </a:r>
            </a:p>
          </p:txBody>
        </p:sp>
      </p:grpSp>
      <p:sp>
        <p:nvSpPr>
          <p:cNvPr id="14" name="Rectangle 2"/>
          <p:cNvSpPr>
            <a:spLocks noChangeArrowheads="1"/>
          </p:cNvSpPr>
          <p:nvPr/>
        </p:nvSpPr>
        <p:spPr bwMode="auto">
          <a:xfrm>
            <a:off x="899954" y="15157073"/>
            <a:ext cx="15123949" cy="600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a:r>
              <a:rPr kumimoji="0" lang="en-GB" altLang="fr-FR" sz="2400" b="0" i="0" u="none" strike="noStrike" cap="none" normalizeH="0" baseline="0" dirty="0" smtClean="0">
                <a:ln>
                  <a:noFill/>
                </a:ln>
                <a:effectLst/>
                <a:latin typeface="Arial" panose="020B0604020202020204" pitchFamily="34" charset="0"/>
                <a:ea typeface="Calibri" panose="020F0502020204030204" pitchFamily="34" charset="0"/>
                <a:cs typeface="Arial" panose="020B0604020202020204" pitchFamily="34" charset="0"/>
              </a:rPr>
              <a:t>Criteria were developed to identify and</a:t>
            </a:r>
            <a:r>
              <a:rPr kumimoji="0" lang="en-GB" altLang="fr-FR" sz="2400" b="0" i="0" u="none" strike="noStrike" cap="none" normalizeH="0" dirty="0" smtClean="0">
                <a:ln>
                  <a:noFill/>
                </a:ln>
                <a:effectLst/>
                <a:latin typeface="Arial" panose="020B0604020202020204" pitchFamily="34" charset="0"/>
                <a:ea typeface="Calibri" panose="020F0502020204030204" pitchFamily="34" charset="0"/>
                <a:cs typeface="Arial" panose="020B0604020202020204" pitchFamily="34" charset="0"/>
              </a:rPr>
              <a:t> shortlist models and tools for (a) human exposure and (b) environmental release and fate. The </a:t>
            </a:r>
            <a:r>
              <a:rPr kumimoji="0" lang="en-GB" altLang="fr-FR" sz="2400" b="1" i="0" u="none" strike="noStrike" cap="none" normalizeH="0" dirty="0" smtClean="0">
                <a:ln>
                  <a:noFill/>
                </a:ln>
                <a:effectLst/>
                <a:latin typeface="Arial" panose="020B0604020202020204" pitchFamily="34" charset="0"/>
                <a:ea typeface="Calibri" panose="020F0502020204030204" pitchFamily="34" charset="0"/>
                <a:cs typeface="Arial" panose="020B0604020202020204" pitchFamily="34" charset="0"/>
              </a:rPr>
              <a:t>inclusion criteria </a:t>
            </a:r>
            <a:r>
              <a:rPr kumimoji="0" lang="en-GB" altLang="fr-FR" sz="2400" b="0" i="0" u="none" strike="noStrike" cap="none" normalizeH="0" dirty="0" smtClean="0">
                <a:ln>
                  <a:noFill/>
                </a:ln>
                <a:effectLst/>
                <a:latin typeface="Arial" panose="020B0604020202020204" pitchFamily="34" charset="0"/>
                <a:ea typeface="Calibri" panose="020F0502020204030204" pitchFamily="34" charset="0"/>
                <a:cs typeface="Arial" panose="020B0604020202020204" pitchFamily="34" charset="0"/>
              </a:rPr>
              <a:t>included:</a:t>
            </a:r>
          </a:p>
          <a:p>
            <a:pPr lvl="0" algn="just"/>
            <a:endParaRPr kumimoji="0" lang="en-GB" altLang="fr-FR" sz="2400" b="0" i="0" u="none" strike="noStrike" cap="none" normalizeH="0" dirty="0" smtClean="0">
              <a:ln>
                <a:noFill/>
              </a:ln>
              <a:effectLst/>
              <a:latin typeface="Arial" panose="020B0604020202020204" pitchFamily="34" charset="0"/>
              <a:ea typeface="Calibri" panose="020F0502020204030204" pitchFamily="34" charset="0"/>
              <a:cs typeface="Arial" panose="020B0604020202020204" pitchFamily="34" charset="0"/>
            </a:endParaRPr>
          </a:p>
          <a:p>
            <a:pPr marL="342900" lvl="0" indent="-342900" algn="just">
              <a:buFont typeface="Arial" panose="020B0604020202020204" pitchFamily="34" charset="0"/>
              <a:buChar char="•"/>
            </a:pPr>
            <a:r>
              <a:rPr kumimoji="0" lang="en-GB" altLang="fr-FR" sz="2400" b="0" i="0" u="none" strike="noStrike" cap="none" normalizeH="0" baseline="0" dirty="0" smtClean="0">
                <a:ln>
                  <a:noFill/>
                </a:ln>
                <a:effectLst/>
                <a:latin typeface="Arial" panose="020B0604020202020204" pitchFamily="34" charset="0"/>
                <a:cs typeface="Arial" panose="020B0604020202020204" pitchFamily="34" charset="0"/>
              </a:rPr>
              <a:t>Environmental</a:t>
            </a:r>
            <a:r>
              <a:rPr kumimoji="0" lang="en-GB" altLang="fr-FR" sz="2400" b="0" i="0" u="none" strike="noStrike" cap="none" normalizeH="0" dirty="0" smtClean="0">
                <a:ln>
                  <a:noFill/>
                </a:ln>
                <a:effectLst/>
                <a:latin typeface="Arial" panose="020B0604020202020204" pitchFamily="34" charset="0"/>
                <a:cs typeface="Arial" panose="020B0604020202020204" pitchFamily="34" charset="0"/>
              </a:rPr>
              <a:t> release and fate: in a “ready to use” format and nano</a:t>
            </a:r>
            <a:r>
              <a:rPr lang="en-GB" altLang="fr-FR" sz="2400" dirty="0" smtClean="0">
                <a:latin typeface="Arial" panose="020B0604020202020204" pitchFamily="34" charset="0"/>
                <a:cs typeface="Arial" panose="020B0604020202020204" pitchFamily="34" charset="0"/>
              </a:rPr>
              <a:t>-specific</a:t>
            </a:r>
          </a:p>
          <a:p>
            <a:pPr marL="342900" indent="-342900" algn="just">
              <a:buFont typeface="Arial" panose="020B0604020202020204" pitchFamily="34" charset="0"/>
              <a:buChar char="•"/>
            </a:pPr>
            <a:r>
              <a:rPr lang="en-GB" altLang="fr-FR" sz="2400" dirty="0">
                <a:latin typeface="Arial" panose="020B0604020202020204" pitchFamily="34" charset="0"/>
                <a:cs typeface="Arial" panose="020B0604020202020204" pitchFamily="34" charset="0"/>
              </a:rPr>
              <a:t>Human exposure: inhalation models/tools for occupational and consumer settings, dermal models/tools relevant for SAbyNA, qualitative or quantitative models/tools</a:t>
            </a:r>
          </a:p>
          <a:p>
            <a:pPr lvl="0" algn="just"/>
            <a:endParaRPr kumimoji="0" lang="en-GB" altLang="fr-FR" sz="2400" b="0" i="0" u="none" strike="noStrike" cap="none" normalizeH="0" baseline="0" dirty="0">
              <a:ln>
                <a:noFill/>
              </a:ln>
              <a:effectLst/>
              <a:latin typeface="Arial" panose="020B0604020202020204" pitchFamily="34" charset="0"/>
              <a:cs typeface="Arial" panose="020B0604020202020204" pitchFamily="34" charset="0"/>
            </a:endParaRPr>
          </a:p>
          <a:p>
            <a:pPr lvl="0" algn="just"/>
            <a:r>
              <a:rPr lang="en-GB" altLang="fr-FR" sz="2400" dirty="0" smtClean="0">
                <a:latin typeface="Arial" panose="020B0604020202020204" pitchFamily="34" charset="0"/>
                <a:cs typeface="Arial" panose="020B0604020202020204" pitchFamily="34" charset="0"/>
              </a:rPr>
              <a:t>The </a:t>
            </a:r>
            <a:r>
              <a:rPr lang="en-GB" altLang="fr-FR" sz="2400" b="1" dirty="0" smtClean="0">
                <a:latin typeface="Arial" panose="020B0604020202020204" pitchFamily="34" charset="0"/>
                <a:cs typeface="Arial" panose="020B0604020202020204" pitchFamily="34" charset="0"/>
              </a:rPr>
              <a:t>exclusion criteria </a:t>
            </a:r>
            <a:r>
              <a:rPr lang="en-GB" altLang="fr-FR" sz="2400" dirty="0" smtClean="0">
                <a:latin typeface="Arial" panose="020B0604020202020204" pitchFamily="34" charset="0"/>
                <a:cs typeface="Arial" panose="020B0604020202020204" pitchFamily="34" charset="0"/>
              </a:rPr>
              <a:t>included:</a:t>
            </a:r>
          </a:p>
          <a:p>
            <a:pPr marL="342900" lvl="0" indent="-342900" algn="just">
              <a:buFont typeface="Arial" panose="020B0604020202020204" pitchFamily="34" charset="0"/>
              <a:buChar char="•"/>
            </a:pPr>
            <a:r>
              <a:rPr lang="en-GB" altLang="fr-FR" sz="2400" dirty="0" smtClean="0">
                <a:latin typeface="Arial" panose="020B0604020202020204" pitchFamily="34" charset="0"/>
                <a:cs typeface="Arial" panose="020B0604020202020204" pitchFamily="34" charset="0"/>
              </a:rPr>
              <a:t>Environmental release and fate: closed-access, non transparent and poorly documented</a:t>
            </a:r>
          </a:p>
          <a:p>
            <a:pPr marL="342900" indent="-342900" algn="just">
              <a:buFont typeface="Arial" panose="020B0604020202020204" pitchFamily="34" charset="0"/>
              <a:buChar char="•"/>
            </a:pPr>
            <a:r>
              <a:rPr lang="en-GB" altLang="fr-FR" sz="2400" dirty="0">
                <a:latin typeface="Arial" panose="020B0604020202020204" pitchFamily="34" charset="0"/>
                <a:cs typeface="Arial" panose="020B0604020202020204" pitchFamily="34" charset="0"/>
              </a:rPr>
              <a:t>Human exposure: Generic inhalation exposure models, dermal models not relevant for SAbyNA and those models/tools which would be difficult to implement in a ready to use format</a:t>
            </a:r>
          </a:p>
          <a:p>
            <a:pPr lvl="0" algn="just"/>
            <a:endParaRPr lang="en-GB" altLang="fr-FR" sz="2400" dirty="0">
              <a:latin typeface="Arial" panose="020B0604020202020204" pitchFamily="34" charset="0"/>
              <a:cs typeface="Arial" panose="020B0604020202020204" pitchFamily="34" charset="0"/>
            </a:endParaRPr>
          </a:p>
          <a:p>
            <a:pPr lvl="0" algn="just"/>
            <a:r>
              <a:rPr lang="en-GB" altLang="fr-FR" sz="2400" dirty="0" smtClean="0">
                <a:latin typeface="Arial" panose="020B0604020202020204" pitchFamily="34" charset="0"/>
                <a:cs typeface="Arial" panose="020B0604020202020204" pitchFamily="34" charset="0"/>
              </a:rPr>
              <a:t>These shortlisted models and tools were distilled in Excel spreadsheets to identify streamlining and potential improvement for SbD purposes in the SAbyNA project.</a:t>
            </a:r>
          </a:p>
          <a:p>
            <a:pPr marL="342900" lvl="0" indent="-342900" algn="just">
              <a:buFont typeface="Arial" panose="020B0604020202020204" pitchFamily="34" charset="0"/>
              <a:buChar char="•"/>
            </a:pPr>
            <a:endParaRPr lang="en-GB" altLang="fr-FR" sz="2400" dirty="0" smtClean="0">
              <a:latin typeface="Calibri" panose="020F0502020204030204" pitchFamily="34" charset="0"/>
              <a:cs typeface="Calibri" panose="020F0502020204030204" pitchFamily="34" charset="0"/>
            </a:endParaRPr>
          </a:p>
          <a:p>
            <a:pPr lvl="0" algn="just"/>
            <a:endParaRPr kumimoji="0" lang="en-GB" altLang="fr-FR" sz="2400" b="0" i="0" u="none" strike="noStrike" cap="none" normalizeH="0" baseline="0" dirty="0">
              <a:ln>
                <a:noFill/>
              </a:ln>
              <a:effectLst/>
              <a:latin typeface="Calibri" panose="020F0502020204030204" pitchFamily="34" charset="0"/>
              <a:cs typeface="Calibri" panose="020F0502020204030204" pitchFamily="34" charset="0"/>
            </a:endParaRPr>
          </a:p>
        </p:txBody>
      </p:sp>
      <p:graphicFrame>
        <p:nvGraphicFramePr>
          <p:cNvPr id="16" name="Table 15"/>
          <p:cNvGraphicFramePr>
            <a:graphicFrameLocks noGrp="1"/>
          </p:cNvGraphicFramePr>
          <p:nvPr>
            <p:extLst>
              <p:ext uri="{D42A27DB-BD31-4B8C-83A1-F6EECF244321}">
                <p14:modId xmlns:p14="http://schemas.microsoft.com/office/powerpoint/2010/main" val="3233820818"/>
              </p:ext>
            </p:extLst>
          </p:nvPr>
        </p:nvGraphicFramePr>
        <p:xfrm>
          <a:off x="16352196" y="15424704"/>
          <a:ext cx="6455632" cy="4933692"/>
        </p:xfrm>
        <a:graphic>
          <a:graphicData uri="http://schemas.openxmlformats.org/drawingml/2006/table">
            <a:tbl>
              <a:tblPr firstRow="1" bandRow="1">
                <a:tableStyleId>{5C22544A-7EE6-4342-B048-85BDC9FD1C3A}</a:tableStyleId>
              </a:tblPr>
              <a:tblGrid>
                <a:gridCol w="2636919">
                  <a:extLst>
                    <a:ext uri="{9D8B030D-6E8A-4147-A177-3AD203B41FA5}">
                      <a16:colId xmlns:a16="http://schemas.microsoft.com/office/drawing/2014/main" val="2636096031"/>
                    </a:ext>
                  </a:extLst>
                </a:gridCol>
                <a:gridCol w="3818713">
                  <a:extLst>
                    <a:ext uri="{9D8B030D-6E8A-4147-A177-3AD203B41FA5}">
                      <a16:colId xmlns:a16="http://schemas.microsoft.com/office/drawing/2014/main" val="1772885786"/>
                    </a:ext>
                  </a:extLst>
                </a:gridCol>
              </a:tblGrid>
              <a:tr h="614435">
                <a:tc gridSpan="2">
                  <a:txBody>
                    <a:bodyPr/>
                    <a:lstStyle/>
                    <a:p>
                      <a:r>
                        <a:rPr lang="en-GB" sz="1800" dirty="0" smtClean="0"/>
                        <a:t>Shortlisted </a:t>
                      </a:r>
                      <a:r>
                        <a:rPr lang="en-GB" sz="1800" baseline="0" dirty="0" smtClean="0"/>
                        <a:t> environmental release and fate models/tools for streamlining</a:t>
                      </a:r>
                      <a:endParaRPr lang="en-GB" sz="1800" dirty="0"/>
                    </a:p>
                  </a:txBody>
                  <a:tcPr/>
                </a:tc>
                <a:tc hMerge="1">
                  <a:txBody>
                    <a:bodyPr/>
                    <a:lstStyle/>
                    <a:p>
                      <a:endParaRPr lang="en-GB" sz="1600" dirty="0"/>
                    </a:p>
                  </a:txBody>
                  <a:tcPr/>
                </a:tc>
                <a:extLst>
                  <a:ext uri="{0D108BD9-81ED-4DB2-BD59-A6C34878D82A}">
                    <a16:rowId xmlns:a16="http://schemas.microsoft.com/office/drawing/2014/main" val="1246517146"/>
                  </a:ext>
                </a:extLst>
              </a:tr>
              <a:tr h="477068">
                <a:tc>
                  <a:txBody>
                    <a:bodyPr/>
                    <a:lstStyle/>
                    <a:p>
                      <a:r>
                        <a:rPr lang="en-GB" sz="1800" b="1" dirty="0" smtClean="0">
                          <a:solidFill>
                            <a:schemeClr val="bg1"/>
                          </a:solidFill>
                        </a:rPr>
                        <a:t>Type</a:t>
                      </a:r>
                      <a:endParaRPr lang="en-GB" sz="1800" b="1" dirty="0">
                        <a:solidFill>
                          <a:schemeClr val="bg1"/>
                        </a:solidFill>
                      </a:endParaRPr>
                    </a:p>
                  </a:txBody>
                  <a:tcPr>
                    <a:solidFill>
                      <a:schemeClr val="accent1"/>
                    </a:solidFill>
                  </a:tcPr>
                </a:tc>
                <a:tc>
                  <a:txBody>
                    <a:bodyPr/>
                    <a:lstStyle/>
                    <a:p>
                      <a:r>
                        <a:rPr lang="en-GB" sz="1800" b="1" dirty="0" smtClean="0">
                          <a:solidFill>
                            <a:schemeClr val="bg1"/>
                          </a:solidFill>
                        </a:rPr>
                        <a:t>Model/tool</a:t>
                      </a:r>
                      <a:endParaRPr lang="en-GB" sz="1800" b="1" dirty="0">
                        <a:solidFill>
                          <a:schemeClr val="bg1"/>
                        </a:solidFill>
                      </a:endParaRPr>
                    </a:p>
                  </a:txBody>
                  <a:tcPr>
                    <a:solidFill>
                      <a:schemeClr val="accent1"/>
                    </a:solidFill>
                  </a:tcPr>
                </a:tc>
                <a:extLst>
                  <a:ext uri="{0D108BD9-81ED-4DB2-BD59-A6C34878D82A}">
                    <a16:rowId xmlns:a16="http://schemas.microsoft.com/office/drawing/2014/main" val="2062661688"/>
                  </a:ext>
                </a:extLst>
              </a:tr>
              <a:tr h="477068">
                <a:tc rowSpan="5">
                  <a:txBody>
                    <a:bodyPr/>
                    <a:lstStyle/>
                    <a:p>
                      <a:r>
                        <a:rPr lang="en-GB" sz="1800" b="1" dirty="0" smtClean="0"/>
                        <a:t>Exposure</a:t>
                      </a:r>
                      <a:endParaRPr lang="en-GB" sz="1800" b="1" dirty="0"/>
                    </a:p>
                  </a:txBody>
                  <a:tcPr/>
                </a:tc>
                <a:tc>
                  <a:txBody>
                    <a:bodyPr/>
                    <a:lstStyle/>
                    <a:p>
                      <a:r>
                        <a:rPr lang="en-GB" sz="1800" b="1" dirty="0" smtClean="0"/>
                        <a:t>NanoFASE</a:t>
                      </a:r>
                      <a:endParaRPr lang="en-GB" sz="1800" b="1" dirty="0"/>
                    </a:p>
                  </a:txBody>
                  <a:tcPr/>
                </a:tc>
                <a:extLst>
                  <a:ext uri="{0D108BD9-81ED-4DB2-BD59-A6C34878D82A}">
                    <a16:rowId xmlns:a16="http://schemas.microsoft.com/office/drawing/2014/main" val="192928555"/>
                  </a:ext>
                </a:extLst>
              </a:tr>
              <a:tr h="477068">
                <a:tc vMerge="1">
                  <a:txBody>
                    <a:bodyPr/>
                    <a:lstStyle/>
                    <a:p>
                      <a:endParaRPr lang="en-GB" b="1" dirty="0"/>
                    </a:p>
                  </a:txBody>
                  <a:tcPr/>
                </a:tc>
                <a:tc>
                  <a:txBody>
                    <a:bodyPr/>
                    <a:lstStyle/>
                    <a:p>
                      <a:r>
                        <a:rPr lang="en-GB" sz="1800" b="1" dirty="0" smtClean="0"/>
                        <a:t>SimpleBox4nano</a:t>
                      </a:r>
                      <a:endParaRPr lang="en-GB" sz="1800" b="1" dirty="0"/>
                    </a:p>
                  </a:txBody>
                  <a:tcPr/>
                </a:tc>
                <a:extLst>
                  <a:ext uri="{0D108BD9-81ED-4DB2-BD59-A6C34878D82A}">
                    <a16:rowId xmlns:a16="http://schemas.microsoft.com/office/drawing/2014/main" val="491844160"/>
                  </a:ext>
                </a:extLst>
              </a:tr>
              <a:tr h="477068">
                <a:tc vMerge="1">
                  <a:txBody>
                    <a:bodyPr/>
                    <a:lstStyle/>
                    <a:p>
                      <a:endParaRPr lang="en-GB" b="1" dirty="0"/>
                    </a:p>
                  </a:txBody>
                  <a:tcPr/>
                </a:tc>
                <a:tc>
                  <a:txBody>
                    <a:bodyPr/>
                    <a:lstStyle/>
                    <a:p>
                      <a:r>
                        <a:rPr lang="en-GB" sz="1800" b="1" dirty="0" smtClean="0"/>
                        <a:t>GUIDEnano</a:t>
                      </a:r>
                      <a:endParaRPr lang="en-GB" sz="1800" b="1" dirty="0"/>
                    </a:p>
                  </a:txBody>
                  <a:tcPr/>
                </a:tc>
                <a:extLst>
                  <a:ext uri="{0D108BD9-81ED-4DB2-BD59-A6C34878D82A}">
                    <a16:rowId xmlns:a16="http://schemas.microsoft.com/office/drawing/2014/main" val="4174446779"/>
                  </a:ext>
                </a:extLst>
              </a:tr>
              <a:tr h="477068">
                <a:tc vMerge="1">
                  <a:txBody>
                    <a:bodyPr/>
                    <a:lstStyle/>
                    <a:p>
                      <a:endParaRPr lang="en-GB" b="1" dirty="0"/>
                    </a:p>
                  </a:txBody>
                  <a:tcPr/>
                </a:tc>
                <a:tc>
                  <a:txBody>
                    <a:bodyPr/>
                    <a:lstStyle/>
                    <a:p>
                      <a:r>
                        <a:rPr lang="en-GB" sz="1800" b="1" dirty="0" smtClean="0"/>
                        <a:t>MendNano</a:t>
                      </a:r>
                      <a:endParaRPr lang="en-GB" sz="1800" b="1" dirty="0"/>
                    </a:p>
                  </a:txBody>
                  <a:tcPr/>
                </a:tc>
                <a:extLst>
                  <a:ext uri="{0D108BD9-81ED-4DB2-BD59-A6C34878D82A}">
                    <a16:rowId xmlns:a16="http://schemas.microsoft.com/office/drawing/2014/main" val="2761389501"/>
                  </a:ext>
                </a:extLst>
              </a:tr>
              <a:tr h="477068">
                <a:tc vMerge="1">
                  <a:txBody>
                    <a:bodyPr/>
                    <a:lstStyle/>
                    <a:p>
                      <a:endParaRPr lang="en-GB" b="1" dirty="0"/>
                    </a:p>
                  </a:txBody>
                  <a:tcPr/>
                </a:tc>
                <a:tc>
                  <a:txBody>
                    <a:bodyPr/>
                    <a:lstStyle/>
                    <a:p>
                      <a:r>
                        <a:rPr lang="en-GB" sz="1800" b="1" dirty="0" smtClean="0"/>
                        <a:t>nanoFate</a:t>
                      </a:r>
                      <a:endParaRPr lang="en-GB" sz="1800" b="1" dirty="0"/>
                    </a:p>
                  </a:txBody>
                  <a:tcPr/>
                </a:tc>
                <a:extLst>
                  <a:ext uri="{0D108BD9-81ED-4DB2-BD59-A6C34878D82A}">
                    <a16:rowId xmlns:a16="http://schemas.microsoft.com/office/drawing/2014/main" val="3281600140"/>
                  </a:ext>
                </a:extLst>
              </a:tr>
              <a:tr h="477068">
                <a:tc rowSpan="3">
                  <a:txBody>
                    <a:bodyPr/>
                    <a:lstStyle/>
                    <a:p>
                      <a:r>
                        <a:rPr lang="en-GB" sz="1800" b="1" dirty="0" smtClean="0"/>
                        <a:t>Release and grouping</a:t>
                      </a:r>
                      <a:endParaRPr lang="en-GB" sz="1800" b="1" dirty="0"/>
                    </a:p>
                  </a:txBody>
                  <a:tcPr/>
                </a:tc>
                <a:tc>
                  <a:txBody>
                    <a:bodyPr/>
                    <a:lstStyle/>
                    <a:p>
                      <a:r>
                        <a:rPr lang="en-GB" sz="1800" b="1" dirty="0" smtClean="0"/>
                        <a:t>LearNano</a:t>
                      </a:r>
                      <a:endParaRPr lang="en-GB" sz="1800" b="1" dirty="0"/>
                    </a:p>
                  </a:txBody>
                  <a:tcPr/>
                </a:tc>
                <a:extLst>
                  <a:ext uri="{0D108BD9-81ED-4DB2-BD59-A6C34878D82A}">
                    <a16:rowId xmlns:a16="http://schemas.microsoft.com/office/drawing/2014/main" val="1210456026"/>
                  </a:ext>
                </a:extLst>
              </a:tr>
              <a:tr h="477068">
                <a:tc vMerge="1">
                  <a:txBody>
                    <a:bodyPr/>
                    <a:lstStyle/>
                    <a:p>
                      <a:endParaRPr lang="en-GB" b="1" dirty="0"/>
                    </a:p>
                  </a:txBody>
                  <a:tcPr/>
                </a:tc>
                <a:tc>
                  <a:txBody>
                    <a:bodyPr/>
                    <a:lstStyle/>
                    <a:p>
                      <a:r>
                        <a:rPr lang="en-GB" sz="1800" b="1" dirty="0" smtClean="0"/>
                        <a:t>NanoApp</a:t>
                      </a:r>
                      <a:endParaRPr lang="en-GB" sz="1800" b="1" dirty="0"/>
                    </a:p>
                  </a:txBody>
                  <a:tcPr/>
                </a:tc>
                <a:extLst>
                  <a:ext uri="{0D108BD9-81ED-4DB2-BD59-A6C34878D82A}">
                    <a16:rowId xmlns:a16="http://schemas.microsoft.com/office/drawing/2014/main" val="3230983513"/>
                  </a:ext>
                </a:extLst>
              </a:tr>
              <a:tr h="477068">
                <a:tc vMerge="1">
                  <a:txBody>
                    <a:bodyPr/>
                    <a:lstStyle/>
                    <a:p>
                      <a:endParaRPr lang="en-GB" b="1" dirty="0"/>
                    </a:p>
                  </a:txBody>
                  <a:tcPr/>
                </a:tc>
                <a:tc>
                  <a:txBody>
                    <a:bodyPr/>
                    <a:lstStyle/>
                    <a:p>
                      <a:r>
                        <a:rPr lang="en-GB" sz="1800" b="1" dirty="0" smtClean="0"/>
                        <a:t>LICARA NanoSCAN</a:t>
                      </a:r>
                      <a:endParaRPr lang="en-GB" sz="1800" b="1" dirty="0"/>
                    </a:p>
                  </a:txBody>
                  <a:tcPr/>
                </a:tc>
                <a:extLst>
                  <a:ext uri="{0D108BD9-81ED-4DB2-BD59-A6C34878D82A}">
                    <a16:rowId xmlns:a16="http://schemas.microsoft.com/office/drawing/2014/main" val="1776522218"/>
                  </a:ext>
                </a:extLst>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2840336446"/>
              </p:ext>
            </p:extLst>
          </p:nvPr>
        </p:nvGraphicFramePr>
        <p:xfrm>
          <a:off x="23510723" y="15408526"/>
          <a:ext cx="5816145" cy="4973250"/>
        </p:xfrm>
        <a:graphic>
          <a:graphicData uri="http://schemas.openxmlformats.org/drawingml/2006/table">
            <a:tbl>
              <a:tblPr firstRow="1" bandRow="1">
                <a:tableStyleId>{5C22544A-7EE6-4342-B048-85BDC9FD1C3A}</a:tableStyleId>
              </a:tblPr>
              <a:tblGrid>
                <a:gridCol w="5816145">
                  <a:extLst>
                    <a:ext uri="{9D8B030D-6E8A-4147-A177-3AD203B41FA5}">
                      <a16:colId xmlns:a16="http://schemas.microsoft.com/office/drawing/2014/main" val="498708373"/>
                    </a:ext>
                  </a:extLst>
                </a:gridCol>
              </a:tblGrid>
              <a:tr h="4973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smtClean="0"/>
                        <a:t>Shortlisted human</a:t>
                      </a:r>
                      <a:r>
                        <a:rPr lang="en-GB" sz="1800" baseline="0" dirty="0" smtClean="0"/>
                        <a:t> exposure m</a:t>
                      </a:r>
                      <a:r>
                        <a:rPr lang="en-GB" sz="1800" dirty="0" smtClean="0"/>
                        <a:t>odels/tools for streamlining</a:t>
                      </a:r>
                    </a:p>
                  </a:txBody>
                  <a:tcPr/>
                </a:tc>
                <a:extLst>
                  <a:ext uri="{0D108BD9-81ED-4DB2-BD59-A6C34878D82A}">
                    <a16:rowId xmlns:a16="http://schemas.microsoft.com/office/drawing/2014/main" val="3679469159"/>
                  </a:ext>
                </a:extLst>
              </a:tr>
              <a:tr h="497325">
                <a:tc>
                  <a:txBody>
                    <a:bodyPr/>
                    <a:lstStyle/>
                    <a:p>
                      <a:r>
                        <a:rPr lang="en-GB" sz="1800" b="1" dirty="0" smtClean="0"/>
                        <a:t>Precautionary</a:t>
                      </a:r>
                      <a:r>
                        <a:rPr lang="en-GB" sz="1800" b="1" baseline="0" dirty="0" smtClean="0"/>
                        <a:t> Matrix for NMs</a:t>
                      </a:r>
                      <a:endParaRPr lang="en-GB" sz="1800" b="1" dirty="0"/>
                    </a:p>
                  </a:txBody>
                  <a:tcPr/>
                </a:tc>
                <a:extLst>
                  <a:ext uri="{0D108BD9-81ED-4DB2-BD59-A6C34878D82A}">
                    <a16:rowId xmlns:a16="http://schemas.microsoft.com/office/drawing/2014/main" val="3563364465"/>
                  </a:ext>
                </a:extLst>
              </a:tr>
              <a:tr h="4973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smtClean="0"/>
                        <a:t>Control Banding Tool</a:t>
                      </a:r>
                    </a:p>
                  </a:txBody>
                  <a:tcPr/>
                </a:tc>
                <a:extLst>
                  <a:ext uri="{0D108BD9-81ED-4DB2-BD59-A6C34878D82A}">
                    <a16:rowId xmlns:a16="http://schemas.microsoft.com/office/drawing/2014/main" val="4208389445"/>
                  </a:ext>
                </a:extLst>
              </a:tr>
              <a:tr h="4973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smtClean="0"/>
                        <a:t>Stoffenmanager</a:t>
                      </a:r>
                      <a:r>
                        <a:rPr lang="en-GB" sz="1800" b="1" baseline="0" dirty="0" smtClean="0"/>
                        <a:t> Nano</a:t>
                      </a:r>
                      <a:endParaRPr lang="en-GB" sz="1800" b="1" dirty="0" smtClean="0"/>
                    </a:p>
                  </a:txBody>
                  <a:tcPr/>
                </a:tc>
                <a:extLst>
                  <a:ext uri="{0D108BD9-81ED-4DB2-BD59-A6C34878D82A}">
                    <a16:rowId xmlns:a16="http://schemas.microsoft.com/office/drawing/2014/main" val="4265113186"/>
                  </a:ext>
                </a:extLst>
              </a:tr>
              <a:tr h="497325">
                <a:tc>
                  <a:txBody>
                    <a:bodyPr/>
                    <a:lstStyle/>
                    <a:p>
                      <a:r>
                        <a:rPr lang="en-GB" sz="1800" b="1" dirty="0" smtClean="0"/>
                        <a:t>Nanosafer CB</a:t>
                      </a:r>
                      <a:endParaRPr lang="en-GB" sz="1800" b="1" dirty="0"/>
                    </a:p>
                  </a:txBody>
                  <a:tcPr/>
                </a:tc>
                <a:extLst>
                  <a:ext uri="{0D108BD9-81ED-4DB2-BD59-A6C34878D82A}">
                    <a16:rowId xmlns:a16="http://schemas.microsoft.com/office/drawing/2014/main" val="1588193517"/>
                  </a:ext>
                </a:extLst>
              </a:tr>
              <a:tr h="497325">
                <a:tc>
                  <a:txBody>
                    <a:bodyPr/>
                    <a:lstStyle/>
                    <a:p>
                      <a:r>
                        <a:rPr lang="en-GB" sz="1800" b="1" dirty="0" smtClean="0"/>
                        <a:t>SUNDS</a:t>
                      </a:r>
                      <a:endParaRPr lang="en-GB" sz="1800" b="1" dirty="0"/>
                    </a:p>
                  </a:txBody>
                  <a:tcPr/>
                </a:tc>
                <a:extLst>
                  <a:ext uri="{0D108BD9-81ED-4DB2-BD59-A6C34878D82A}">
                    <a16:rowId xmlns:a16="http://schemas.microsoft.com/office/drawing/2014/main" val="4123752126"/>
                  </a:ext>
                </a:extLst>
              </a:tr>
              <a:tr h="497325">
                <a:tc>
                  <a:txBody>
                    <a:bodyPr/>
                    <a:lstStyle/>
                    <a:p>
                      <a:r>
                        <a:rPr lang="en-GB" sz="1800" b="1" dirty="0" smtClean="0"/>
                        <a:t>GUIDEnano</a:t>
                      </a:r>
                      <a:endParaRPr lang="en-GB" sz="1800" b="1" dirty="0"/>
                    </a:p>
                  </a:txBody>
                  <a:tcPr/>
                </a:tc>
                <a:extLst>
                  <a:ext uri="{0D108BD9-81ED-4DB2-BD59-A6C34878D82A}">
                    <a16:rowId xmlns:a16="http://schemas.microsoft.com/office/drawing/2014/main" val="2876756517"/>
                  </a:ext>
                </a:extLst>
              </a:tr>
              <a:tr h="4973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smtClean="0"/>
                        <a:t>LICARA NanoSCAN</a:t>
                      </a:r>
                    </a:p>
                  </a:txBody>
                  <a:tcPr/>
                </a:tc>
                <a:extLst>
                  <a:ext uri="{0D108BD9-81ED-4DB2-BD59-A6C34878D82A}">
                    <a16:rowId xmlns:a16="http://schemas.microsoft.com/office/drawing/2014/main" val="2224666884"/>
                  </a:ext>
                </a:extLst>
              </a:tr>
              <a:tr h="497325">
                <a:tc>
                  <a:txBody>
                    <a:bodyPr/>
                    <a:lstStyle/>
                    <a:p>
                      <a:r>
                        <a:rPr lang="en-GB" sz="1800" b="1" dirty="0" smtClean="0"/>
                        <a:t>ART</a:t>
                      </a:r>
                      <a:endParaRPr lang="en-GB" sz="1800" b="1" dirty="0"/>
                    </a:p>
                  </a:txBody>
                  <a:tcPr/>
                </a:tc>
                <a:extLst>
                  <a:ext uri="{0D108BD9-81ED-4DB2-BD59-A6C34878D82A}">
                    <a16:rowId xmlns:a16="http://schemas.microsoft.com/office/drawing/2014/main" val="3838677724"/>
                  </a:ext>
                </a:extLst>
              </a:tr>
              <a:tr h="497325">
                <a:tc>
                  <a:txBody>
                    <a:bodyPr/>
                    <a:lstStyle/>
                    <a:p>
                      <a:r>
                        <a:rPr lang="en-GB" sz="1800" b="1" dirty="0" smtClean="0"/>
                        <a:t>ConsExpo Nano</a:t>
                      </a:r>
                      <a:endParaRPr lang="en-GB" sz="1800" b="1" dirty="0"/>
                    </a:p>
                  </a:txBody>
                  <a:tcPr/>
                </a:tc>
                <a:extLst>
                  <a:ext uri="{0D108BD9-81ED-4DB2-BD59-A6C34878D82A}">
                    <a16:rowId xmlns:a16="http://schemas.microsoft.com/office/drawing/2014/main" val="72799697"/>
                  </a:ext>
                </a:extLst>
              </a:tr>
            </a:tbl>
          </a:graphicData>
        </a:graphic>
      </p:graphicFrame>
      <p:sp>
        <p:nvSpPr>
          <p:cNvPr id="18" name="ZoneTexte 99"/>
          <p:cNvSpPr txBox="1"/>
          <p:nvPr/>
        </p:nvSpPr>
        <p:spPr>
          <a:xfrm>
            <a:off x="899954" y="20941896"/>
            <a:ext cx="14245789" cy="830997"/>
          </a:xfrm>
          <a:prstGeom prst="rect">
            <a:avLst/>
          </a:prstGeom>
          <a:solidFill>
            <a:srgbClr val="6583C3"/>
          </a:solidFill>
        </p:spPr>
        <p:txBody>
          <a:bodyPr wrap="square" rtlCol="0">
            <a:spAutoFit/>
          </a:bodyPr>
          <a:lstStyle/>
          <a:p>
            <a:r>
              <a:rPr lang="en-US" sz="4800" dirty="0" smtClean="0">
                <a:solidFill>
                  <a:schemeClr val="bg1"/>
                </a:solidFill>
                <a:latin typeface="Arial" panose="020B0604020202020204" pitchFamily="34" charset="0"/>
                <a:cs typeface="Arial" panose="020B0604020202020204" pitchFamily="34" charset="0"/>
              </a:rPr>
              <a:t> Environmental release and fate models and tools</a:t>
            </a:r>
            <a:endParaRPr lang="fr-FR" sz="4800" dirty="0">
              <a:solidFill>
                <a:schemeClr val="bg1"/>
              </a:solidFill>
              <a:latin typeface="Arial" panose="020B0604020202020204" pitchFamily="34" charset="0"/>
              <a:cs typeface="Arial" panose="020B0604020202020204" pitchFamily="34" charset="0"/>
            </a:endParaRPr>
          </a:p>
        </p:txBody>
      </p:sp>
      <p:sp>
        <p:nvSpPr>
          <p:cNvPr id="19" name="Rectangle 18"/>
          <p:cNvSpPr/>
          <p:nvPr/>
        </p:nvSpPr>
        <p:spPr bwMode="auto">
          <a:xfrm>
            <a:off x="901808" y="21772893"/>
            <a:ext cx="14225993" cy="9256419"/>
          </a:xfrm>
          <a:prstGeom prst="rect">
            <a:avLst/>
          </a:prstGeom>
          <a:noFill/>
          <a:ln w="9525" cap="flat" cmpd="sng" algn="ctr">
            <a:solidFill>
              <a:srgbClr val="6583C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08050" rtl="0" eaLnBrk="0" fontAlgn="base" latinLnBrk="0" hangingPunct="0">
              <a:lnSpc>
                <a:spcPct val="100000"/>
              </a:lnSpc>
              <a:spcBef>
                <a:spcPct val="0"/>
              </a:spcBef>
              <a:spcAft>
                <a:spcPct val="0"/>
              </a:spcAft>
              <a:buClrTx/>
              <a:buSzTx/>
              <a:buFontTx/>
              <a:buNone/>
              <a:tabLst/>
            </a:pPr>
            <a:endParaRPr kumimoji="0" lang="fr-FR" sz="4000" b="1" i="0" u="none" strike="noStrike" cap="none" normalizeH="0" baseline="0" dirty="0">
              <a:ln>
                <a:noFill/>
              </a:ln>
              <a:solidFill>
                <a:srgbClr val="000099"/>
              </a:solidFill>
              <a:effectLst/>
              <a:latin typeface="Arial" pitchFamily="34" charset="0"/>
            </a:endParaRPr>
          </a:p>
        </p:txBody>
      </p:sp>
      <p:sp>
        <p:nvSpPr>
          <p:cNvPr id="20" name="ZoneTexte 99"/>
          <p:cNvSpPr txBox="1"/>
          <p:nvPr/>
        </p:nvSpPr>
        <p:spPr>
          <a:xfrm>
            <a:off x="15611043" y="20941896"/>
            <a:ext cx="13865141" cy="830997"/>
          </a:xfrm>
          <a:prstGeom prst="rect">
            <a:avLst/>
          </a:prstGeom>
          <a:solidFill>
            <a:srgbClr val="6583C3"/>
          </a:solidFill>
        </p:spPr>
        <p:txBody>
          <a:bodyPr wrap="square" rtlCol="0">
            <a:spAutoFit/>
          </a:bodyPr>
          <a:lstStyle/>
          <a:p>
            <a:r>
              <a:rPr lang="en-US" sz="4800" dirty="0" smtClean="0">
                <a:solidFill>
                  <a:schemeClr val="bg1"/>
                </a:solidFill>
                <a:latin typeface="Arial" panose="020B0604020202020204" pitchFamily="34" charset="0"/>
                <a:cs typeface="Arial" panose="020B0604020202020204" pitchFamily="34" charset="0"/>
              </a:rPr>
              <a:t> Human exposure models and tools</a:t>
            </a:r>
            <a:endParaRPr lang="fr-FR" sz="4800" dirty="0">
              <a:solidFill>
                <a:schemeClr val="bg1"/>
              </a:solidFill>
              <a:latin typeface="Arial" panose="020B0604020202020204" pitchFamily="34" charset="0"/>
              <a:cs typeface="Arial" panose="020B0604020202020204" pitchFamily="34" charset="0"/>
            </a:endParaRPr>
          </a:p>
        </p:txBody>
      </p:sp>
      <p:sp>
        <p:nvSpPr>
          <p:cNvPr id="23" name="Rectangle 22"/>
          <p:cNvSpPr/>
          <p:nvPr/>
        </p:nvSpPr>
        <p:spPr>
          <a:xfrm>
            <a:off x="15427200" y="21877771"/>
            <a:ext cx="13611085" cy="1569660"/>
          </a:xfrm>
          <a:prstGeom prst="rect">
            <a:avLst/>
          </a:prstGeom>
        </p:spPr>
        <p:txBody>
          <a:bodyPr wrap="square">
            <a:spAutoFit/>
          </a:bodyPr>
          <a:lstStyle/>
          <a:p>
            <a:pPr marL="276225" algn="just" defTabSz="908050"/>
            <a:r>
              <a:rPr lang="en-US" altLang="fr-FR" sz="2400" b="1" dirty="0" smtClean="0">
                <a:latin typeface="Arial" panose="020B0604020202020204" pitchFamily="34" charset="0"/>
                <a:cs typeface="Arial" panose="020B0604020202020204" pitchFamily="34" charset="0"/>
              </a:rPr>
              <a:t>Nine human exposure </a:t>
            </a:r>
            <a:r>
              <a:rPr lang="en-US" altLang="fr-FR" sz="2400" dirty="0" smtClean="0">
                <a:latin typeface="Arial" panose="020B0604020202020204" pitchFamily="34" charset="0"/>
                <a:cs typeface="Arial" panose="020B0604020202020204" pitchFamily="34" charset="0"/>
              </a:rPr>
              <a:t>models and tools were shortlisted and distilled. Elements distilled included the format, required expertise, applicability, output, exposure route and spatial resolution for exposure of input parameters, inter-user availability (performed on a case study example), uncertainty and how the model/tool could contribute to SbD. </a:t>
            </a:r>
            <a:endParaRPr lang="fr-FR" sz="2400" dirty="0">
              <a:latin typeface="Arial" panose="020B0604020202020204" pitchFamily="34" charset="0"/>
              <a:cs typeface="Arial" panose="020B0604020202020204" pitchFamily="34" charset="0"/>
            </a:endParaRPr>
          </a:p>
        </p:txBody>
      </p:sp>
      <p:sp>
        <p:nvSpPr>
          <p:cNvPr id="21" name="Rectangle 20"/>
          <p:cNvSpPr/>
          <p:nvPr/>
        </p:nvSpPr>
        <p:spPr>
          <a:xfrm>
            <a:off x="869109" y="21986821"/>
            <a:ext cx="13970841" cy="1938992"/>
          </a:xfrm>
          <a:prstGeom prst="rect">
            <a:avLst/>
          </a:prstGeom>
        </p:spPr>
        <p:txBody>
          <a:bodyPr wrap="square">
            <a:spAutoFit/>
          </a:bodyPr>
          <a:lstStyle/>
          <a:p>
            <a:pPr marL="276225" algn="just" defTabSz="908050"/>
            <a:r>
              <a:rPr lang="en-US" sz="2400" b="1" dirty="0" smtClean="0">
                <a:latin typeface="Arial" panose="020B0604020202020204" pitchFamily="34" charset="0"/>
                <a:cs typeface="Arial" panose="020B0604020202020204" pitchFamily="34" charset="0"/>
              </a:rPr>
              <a:t>Ten environmental release fate and fate models/</a:t>
            </a:r>
            <a:r>
              <a:rPr lang="en-US" sz="2400" b="1" dirty="0">
                <a:latin typeface="Arial" panose="020B0604020202020204" pitchFamily="34" charset="0"/>
                <a:cs typeface="Arial" panose="020B0604020202020204" pitchFamily="34" charset="0"/>
              </a:rPr>
              <a:t>t</a:t>
            </a:r>
            <a:r>
              <a:rPr lang="en-US" sz="2400" b="1" dirty="0" smtClean="0">
                <a:latin typeface="Arial" panose="020B0604020202020204" pitchFamily="34" charset="0"/>
                <a:cs typeface="Arial" panose="020B0604020202020204" pitchFamily="34" charset="0"/>
              </a:rPr>
              <a:t>ools were shortlisted and distilled</a:t>
            </a:r>
            <a:r>
              <a:rPr lang="en-US" sz="2400" dirty="0" smtClean="0">
                <a:latin typeface="Arial" panose="020B0604020202020204" pitchFamily="34" charset="0"/>
                <a:cs typeface="Arial" panose="020B0604020202020204" pitchFamily="34" charset="0"/>
              </a:rPr>
              <a:t>. Elements distilled included a description, spatial resolution, temporal resolution, fate processes considered, model/tool variables, access, format, required expertise, computational requirements and materials for which the tool has been used/parameterised for.</a:t>
            </a:r>
          </a:p>
          <a:p>
            <a:pPr marL="276225" algn="just" defTabSz="908050"/>
            <a:endParaRPr lang="fr-FR" sz="2400" b="1" dirty="0">
              <a:latin typeface="Arial" panose="020B0604020202020204" pitchFamily="34" charset="0"/>
              <a:cs typeface="Arial" panose="020B0604020202020204" pitchFamily="34" charset="0"/>
            </a:endParaRPr>
          </a:p>
        </p:txBody>
      </p:sp>
      <p:sp>
        <p:nvSpPr>
          <p:cNvPr id="24" name="ZoneTexte 99"/>
          <p:cNvSpPr txBox="1"/>
          <p:nvPr/>
        </p:nvSpPr>
        <p:spPr>
          <a:xfrm>
            <a:off x="857537" y="32696173"/>
            <a:ext cx="28606664" cy="830997"/>
          </a:xfrm>
          <a:prstGeom prst="rect">
            <a:avLst/>
          </a:prstGeom>
          <a:solidFill>
            <a:srgbClr val="6583C3"/>
          </a:solidFill>
        </p:spPr>
        <p:txBody>
          <a:bodyPr wrap="square" rtlCol="0">
            <a:spAutoFit/>
          </a:bodyPr>
          <a:lstStyle/>
          <a:p>
            <a:r>
              <a:rPr lang="en-US" sz="4800" dirty="0" smtClean="0">
                <a:solidFill>
                  <a:schemeClr val="bg1"/>
                </a:solidFill>
              </a:rPr>
              <a:t> Updating GUIDEnano for SbD</a:t>
            </a:r>
            <a:endParaRPr lang="fr-FR" sz="4800" dirty="0">
              <a:solidFill>
                <a:schemeClr val="bg1"/>
              </a:solidFill>
            </a:endParaRPr>
          </a:p>
        </p:txBody>
      </p:sp>
      <p:sp>
        <p:nvSpPr>
          <p:cNvPr id="27" name="Rectangle 26"/>
          <p:cNvSpPr/>
          <p:nvPr/>
        </p:nvSpPr>
        <p:spPr>
          <a:xfrm>
            <a:off x="1659196" y="29057058"/>
            <a:ext cx="12340191" cy="461665"/>
          </a:xfrm>
          <a:prstGeom prst="rect">
            <a:avLst/>
          </a:prstGeom>
        </p:spPr>
        <p:txBody>
          <a:bodyPr wrap="square">
            <a:spAutoFit/>
          </a:bodyPr>
          <a:lstStyle/>
          <a:p>
            <a:pPr marL="276225" algn="just" defTabSz="908050"/>
            <a:endParaRPr lang="fr-FR" sz="2400" b="1" dirty="0">
              <a:latin typeface="Arial" pitchFamily="34" charset="0"/>
            </a:endParaRPr>
          </a:p>
        </p:txBody>
      </p:sp>
      <p:pic>
        <p:nvPicPr>
          <p:cNvPr id="29" name="Picture 28"/>
          <p:cNvPicPr>
            <a:picLocks noChangeAspect="1"/>
          </p:cNvPicPr>
          <p:nvPr/>
        </p:nvPicPr>
        <p:blipFill>
          <a:blip r:embed="rId5"/>
          <a:stretch>
            <a:fillRect/>
          </a:stretch>
        </p:blipFill>
        <p:spPr>
          <a:xfrm>
            <a:off x="7665575" y="24323217"/>
            <a:ext cx="7174375" cy="5355536"/>
          </a:xfrm>
          <a:prstGeom prst="rect">
            <a:avLst/>
          </a:prstGeom>
        </p:spPr>
      </p:pic>
      <p:sp>
        <p:nvSpPr>
          <p:cNvPr id="30" name="Rectangle 29"/>
          <p:cNvSpPr/>
          <p:nvPr/>
        </p:nvSpPr>
        <p:spPr bwMode="auto">
          <a:xfrm>
            <a:off x="882549" y="33498572"/>
            <a:ext cx="28556639" cy="3621979"/>
          </a:xfrm>
          <a:prstGeom prst="rect">
            <a:avLst/>
          </a:prstGeom>
          <a:noFill/>
          <a:ln w="9525" cap="flat" cmpd="sng" algn="ctr">
            <a:solidFill>
              <a:srgbClr val="6583C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08050" rtl="0" eaLnBrk="0" fontAlgn="base" latinLnBrk="0" hangingPunct="0">
              <a:lnSpc>
                <a:spcPct val="100000"/>
              </a:lnSpc>
              <a:spcBef>
                <a:spcPct val="0"/>
              </a:spcBef>
              <a:spcAft>
                <a:spcPct val="0"/>
              </a:spcAft>
              <a:buClrTx/>
              <a:buSzTx/>
              <a:buFontTx/>
              <a:buNone/>
              <a:tabLst/>
            </a:pPr>
            <a:endParaRPr kumimoji="0" lang="fr-FR" sz="4000" b="1" i="0" u="none" strike="noStrike" cap="none" normalizeH="0" baseline="0" dirty="0">
              <a:ln>
                <a:noFill/>
              </a:ln>
              <a:solidFill>
                <a:srgbClr val="000099"/>
              </a:solidFill>
              <a:effectLst/>
              <a:latin typeface="Arial" pitchFamily="34" charset="0"/>
            </a:endParaRPr>
          </a:p>
        </p:txBody>
      </p:sp>
      <p:sp>
        <p:nvSpPr>
          <p:cNvPr id="31" name="Rectangle 30"/>
          <p:cNvSpPr/>
          <p:nvPr/>
        </p:nvSpPr>
        <p:spPr>
          <a:xfrm>
            <a:off x="899954" y="23320638"/>
            <a:ext cx="14498890" cy="1200329"/>
          </a:xfrm>
          <a:prstGeom prst="rect">
            <a:avLst/>
          </a:prstGeom>
        </p:spPr>
        <p:txBody>
          <a:bodyPr wrap="square">
            <a:spAutoFit/>
          </a:bodyPr>
          <a:lstStyle/>
          <a:p>
            <a:pPr marL="276225" algn="just" defTabSz="908050"/>
            <a:endParaRPr lang="en-US" sz="2400" b="1" dirty="0" smtClean="0">
              <a:latin typeface="Arial" panose="020B0604020202020204" pitchFamily="34" charset="0"/>
              <a:cs typeface="Arial" panose="020B0604020202020204" pitchFamily="34" charset="0"/>
            </a:endParaRPr>
          </a:p>
          <a:p>
            <a:pPr marL="276225" algn="just" defTabSz="908050"/>
            <a:r>
              <a:rPr lang="en-US" sz="2400" b="1" dirty="0" smtClean="0">
                <a:latin typeface="Arial" panose="020B0604020202020204" pitchFamily="34" charset="0"/>
                <a:cs typeface="Arial" panose="020B0604020202020204" pitchFamily="34" charset="0"/>
              </a:rPr>
              <a:t>Potential improvements </a:t>
            </a:r>
            <a:r>
              <a:rPr lang="en-US" sz="2400" dirty="0" smtClean="0">
                <a:latin typeface="Arial" panose="020B0604020202020204" pitchFamily="34" charset="0"/>
                <a:cs typeface="Arial" panose="020B0604020202020204" pitchFamily="34" charset="0"/>
              </a:rPr>
              <a:t>for SbD include:</a:t>
            </a:r>
          </a:p>
          <a:p>
            <a:pPr marL="276225" algn="just" defTabSz="908050"/>
            <a:endParaRPr lang="en-US" sz="2400" b="1" dirty="0">
              <a:latin typeface="Arial" panose="020B0604020202020204" pitchFamily="34" charset="0"/>
              <a:cs typeface="Arial" panose="020B0604020202020204" pitchFamily="34" charset="0"/>
            </a:endParaRPr>
          </a:p>
        </p:txBody>
      </p:sp>
      <p:sp>
        <p:nvSpPr>
          <p:cNvPr id="38" name="Rectangle 37"/>
          <p:cNvSpPr/>
          <p:nvPr/>
        </p:nvSpPr>
        <p:spPr bwMode="auto">
          <a:xfrm>
            <a:off x="15611043" y="21718876"/>
            <a:ext cx="13845552" cy="9310436"/>
          </a:xfrm>
          <a:prstGeom prst="rect">
            <a:avLst/>
          </a:prstGeom>
          <a:noFill/>
          <a:ln w="9525" cap="flat" cmpd="sng" algn="ctr">
            <a:solidFill>
              <a:srgbClr val="6583C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08050" rtl="0" eaLnBrk="0" fontAlgn="base" latinLnBrk="0" hangingPunct="0">
              <a:lnSpc>
                <a:spcPct val="100000"/>
              </a:lnSpc>
              <a:spcBef>
                <a:spcPct val="0"/>
              </a:spcBef>
              <a:spcAft>
                <a:spcPct val="0"/>
              </a:spcAft>
              <a:buClrTx/>
              <a:buSzTx/>
              <a:buFontTx/>
              <a:buNone/>
              <a:tabLst/>
            </a:pPr>
            <a:endParaRPr kumimoji="0" lang="fr-FR" sz="4000" b="1" i="0" u="none" strike="noStrike" cap="none" normalizeH="0" baseline="0" dirty="0">
              <a:ln>
                <a:noFill/>
              </a:ln>
              <a:solidFill>
                <a:srgbClr val="000099"/>
              </a:solidFill>
              <a:effectLst/>
              <a:latin typeface="Arial" pitchFamily="34" charset="0"/>
            </a:endParaRPr>
          </a:p>
        </p:txBody>
      </p:sp>
      <p:sp>
        <p:nvSpPr>
          <p:cNvPr id="41" name="TextBox 40"/>
          <p:cNvSpPr txBox="1"/>
          <p:nvPr/>
        </p:nvSpPr>
        <p:spPr>
          <a:xfrm>
            <a:off x="7658489" y="30012456"/>
            <a:ext cx="7469312" cy="1107996"/>
          </a:xfrm>
          <a:prstGeom prst="rect">
            <a:avLst/>
          </a:prstGeom>
          <a:noFill/>
        </p:spPr>
        <p:txBody>
          <a:bodyPr wrap="square" rtlCol="0">
            <a:spAutoFit/>
          </a:bodyPr>
          <a:lstStyle/>
          <a:p>
            <a:r>
              <a:rPr lang="en-GB" sz="2400" dirty="0" smtClean="0">
                <a:latin typeface="Arial" panose="020B0604020202020204" pitchFamily="34" charset="0"/>
                <a:cs typeface="Arial" panose="020B0604020202020204" pitchFamily="34" charset="0"/>
              </a:rPr>
              <a:t>Above: Flow for SPERCs </a:t>
            </a:r>
            <a:r>
              <a:rPr lang="en-GB" sz="2400" dirty="0">
                <a:latin typeface="Arial" panose="020B0604020202020204" pitchFamily="34" charset="0"/>
                <a:cs typeface="Arial" panose="020B0604020202020204" pitchFamily="34" charset="0"/>
              </a:rPr>
              <a:t>(</a:t>
            </a:r>
            <a:r>
              <a:rPr lang="en-GB" sz="2400" dirty="0" smtClean="0">
                <a:latin typeface="Arial" panose="020B0604020202020204" pitchFamily="34" charset="0"/>
                <a:cs typeface="Arial" panose="020B0604020202020204" pitchFamily="34" charset="0"/>
              </a:rPr>
              <a:t>ECHA</a:t>
            </a:r>
            <a:r>
              <a:rPr lang="en-GB" sz="2400" dirty="0">
                <a:latin typeface="Arial" panose="020B0604020202020204" pitchFamily="34" charset="0"/>
                <a:cs typeface="Arial" panose="020B0604020202020204" pitchFamily="34" charset="0"/>
              </a:rPr>
              <a:t>, “SPERC Fact Sheet Format with Explanations</a:t>
            </a:r>
            <a:r>
              <a:rPr lang="en-GB" sz="2400" dirty="0" smtClean="0">
                <a:latin typeface="Arial" panose="020B0604020202020204" pitchFamily="34" charset="0"/>
                <a:cs typeface="Arial" panose="020B0604020202020204" pitchFamily="34" charset="0"/>
              </a:rPr>
              <a:t>”)</a:t>
            </a:r>
            <a:endParaRPr lang="en-GB" sz="2400"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sp>
        <p:nvSpPr>
          <p:cNvPr id="44" name="Rectangle 43"/>
          <p:cNvSpPr>
            <a:spLocks noChangeAspect="1"/>
          </p:cNvSpPr>
          <p:nvPr/>
        </p:nvSpPr>
        <p:spPr>
          <a:xfrm>
            <a:off x="15513322" y="23688093"/>
            <a:ext cx="13627163" cy="1200329"/>
          </a:xfrm>
          <a:prstGeom prst="rect">
            <a:avLst/>
          </a:prstGeom>
        </p:spPr>
        <p:txBody>
          <a:bodyPr wrap="square">
            <a:spAutoFit/>
          </a:bodyPr>
          <a:lstStyle/>
          <a:p>
            <a:pPr marL="276225" algn="just" defTabSz="908050"/>
            <a:r>
              <a:rPr lang="en-US" sz="2400" b="1" dirty="0">
                <a:latin typeface="Arial" panose="020B0604020202020204" pitchFamily="34" charset="0"/>
                <a:cs typeface="Arial" panose="020B0604020202020204" pitchFamily="34" charset="0"/>
              </a:rPr>
              <a:t>Potential improvements </a:t>
            </a:r>
            <a:r>
              <a:rPr lang="en-US" sz="2400" dirty="0">
                <a:latin typeface="Arial" panose="020B0604020202020204" pitchFamily="34" charset="0"/>
                <a:cs typeface="Arial" panose="020B0604020202020204" pitchFamily="34" charset="0"/>
              </a:rPr>
              <a:t>for SbD include:</a:t>
            </a:r>
          </a:p>
          <a:p>
            <a:pPr marL="276225" algn="just" defTabSz="908050"/>
            <a:endParaRPr lang="en-US" sz="2400" b="1" dirty="0">
              <a:latin typeface="Arial" panose="020B0604020202020204" pitchFamily="34" charset="0"/>
              <a:cs typeface="Arial" panose="020B0604020202020204" pitchFamily="34" charset="0"/>
            </a:endParaRPr>
          </a:p>
          <a:p>
            <a:pPr marL="276225" algn="just" defTabSz="908050"/>
            <a:endParaRPr lang="en-US" sz="2400" b="1" dirty="0" smtClean="0">
              <a:latin typeface="Arial" panose="020B0604020202020204" pitchFamily="34" charset="0"/>
              <a:cs typeface="Arial" panose="020B0604020202020204" pitchFamily="34" charset="0"/>
            </a:endParaRPr>
          </a:p>
        </p:txBody>
      </p:sp>
      <p:sp>
        <p:nvSpPr>
          <p:cNvPr id="47" name="Rectangle 46"/>
          <p:cNvSpPr/>
          <p:nvPr/>
        </p:nvSpPr>
        <p:spPr>
          <a:xfrm>
            <a:off x="792975" y="33809224"/>
            <a:ext cx="21473236" cy="3416320"/>
          </a:xfrm>
          <a:prstGeom prst="rect">
            <a:avLst/>
          </a:prstGeom>
        </p:spPr>
        <p:txBody>
          <a:bodyPr wrap="square">
            <a:spAutoFit/>
          </a:bodyPr>
          <a:lstStyle/>
          <a:p>
            <a:pPr marL="276225" algn="just" defTabSz="908050"/>
            <a:r>
              <a:rPr lang="fr-FR" sz="2400" dirty="0" smtClean="0">
                <a:latin typeface="Arial" panose="020B0604020202020204" pitchFamily="34" charset="0"/>
                <a:cs typeface="Arial" panose="020B0604020202020204" pitchFamily="34" charset="0"/>
              </a:rPr>
              <a:t>From our assessment, </a:t>
            </a:r>
            <a:r>
              <a:rPr lang="fr-FR" sz="2400" b="1" dirty="0" smtClean="0">
                <a:latin typeface="Arial" panose="020B0604020202020204" pitchFamily="34" charset="0"/>
                <a:cs typeface="Arial" panose="020B0604020202020204" pitchFamily="34" charset="0"/>
              </a:rPr>
              <a:t>GUIDEnano is the most promising model for SbD </a:t>
            </a:r>
            <a:r>
              <a:rPr lang="fr-FR" sz="2400" dirty="0" smtClean="0">
                <a:latin typeface="Arial" panose="020B0604020202020204" pitchFamily="34" charset="0"/>
                <a:cs typeface="Arial" panose="020B0604020202020204" pitchFamily="34" charset="0"/>
              </a:rPr>
              <a:t>for environmental release and fate and human exposure. The current  focus of our work is on improving the environmental and human exposure modules of GUIDEnano for use for SbD. For example, this includes the inclusion of SPERCs, improved dissolution and transformation dynamics, inclusion of temporal dynamics, inclusion of background measurement data, the potential effect</a:t>
            </a:r>
            <a:r>
              <a:rPr lang="fr-FR" sz="2400" dirty="0">
                <a:latin typeface="Arial" panose="020B0604020202020204" pitchFamily="34" charset="0"/>
                <a:cs typeface="Arial" panose="020B0604020202020204" pitchFamily="34" charset="0"/>
              </a:rPr>
              <a:t> </a:t>
            </a:r>
            <a:r>
              <a:rPr lang="fr-FR" sz="2400" dirty="0" smtClean="0">
                <a:latin typeface="Arial" panose="020B0604020202020204" pitchFamily="34" charset="0"/>
                <a:cs typeface="Arial" panose="020B0604020202020204" pitchFamily="34" charset="0"/>
              </a:rPr>
              <a:t>of air humidity and including default input parameters. </a:t>
            </a:r>
          </a:p>
          <a:p>
            <a:pPr marL="276225" algn="just" defTabSz="908050"/>
            <a:endParaRPr lang="fr-FR" sz="2400" b="1" dirty="0" smtClean="0">
              <a:latin typeface="Arial" panose="020B0604020202020204" pitchFamily="34" charset="0"/>
              <a:cs typeface="Arial" panose="020B0604020202020204" pitchFamily="34" charset="0"/>
            </a:endParaRPr>
          </a:p>
          <a:p>
            <a:pPr marL="276225" algn="just" defTabSz="908050"/>
            <a:r>
              <a:rPr lang="fr-FR" sz="2400" b="1" dirty="0" smtClean="0">
                <a:latin typeface="Arial" panose="020B0604020202020204" pitchFamily="34" charset="0"/>
                <a:cs typeface="Arial" panose="020B0604020202020204" pitchFamily="34" charset="0"/>
              </a:rPr>
              <a:t>Development of pre-defined activities: </a:t>
            </a:r>
            <a:r>
              <a:rPr lang="fr-FR" sz="2400" dirty="0" smtClean="0">
                <a:latin typeface="Arial" panose="020B0604020202020204" pitchFamily="34" charset="0"/>
                <a:cs typeface="Arial" panose="020B0604020202020204" pitchFamily="34" charset="0"/>
              </a:rPr>
              <a:t>User-friendly pre-defined activities (such as in the shown image) are being developed for the two SAbyNA case studies (additive manufacturing and paints) along the life cycle. These will include default data which can be used and will allow the user to supply their own data. Work is ongoing on developing a common list of activities and the development of an environmental exposure activity card for spray painting.</a:t>
            </a:r>
            <a:endParaRPr lang="fr-FR" sz="2400" dirty="0">
              <a:latin typeface="Arial" panose="020B0604020202020204" pitchFamily="34" charset="0"/>
              <a:cs typeface="Arial" panose="020B0604020202020204" pitchFamily="34" charset="0"/>
            </a:endParaRPr>
          </a:p>
          <a:p>
            <a:pPr marL="276225" algn="just" defTabSz="908050"/>
            <a:r>
              <a:rPr lang="fr-FR" sz="2400" dirty="0" smtClean="0">
                <a:latin typeface="Arial" panose="020B0604020202020204" pitchFamily="34" charset="0"/>
                <a:cs typeface="Arial" panose="020B0604020202020204" pitchFamily="34" charset="0"/>
              </a:rPr>
              <a:t> </a:t>
            </a:r>
            <a:endParaRPr lang="fr-FR" sz="2400" dirty="0">
              <a:latin typeface="Arial" panose="020B0604020202020204" pitchFamily="34" charset="0"/>
              <a:cs typeface="Arial" panose="020B0604020202020204" pitchFamily="34" charset="0"/>
            </a:endParaRPr>
          </a:p>
        </p:txBody>
      </p:sp>
      <p:sp>
        <p:nvSpPr>
          <p:cNvPr id="50" name="Rectangle 49"/>
          <p:cNvSpPr/>
          <p:nvPr/>
        </p:nvSpPr>
        <p:spPr>
          <a:xfrm>
            <a:off x="899954" y="31326037"/>
            <a:ext cx="28556640" cy="1117991"/>
          </a:xfrm>
          <a:prstGeom prst="rect">
            <a:avLst/>
          </a:prstGeom>
          <a:solidFill>
            <a:schemeClr val="accent2">
              <a:lumMod val="40000"/>
              <a:lumOff val="6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b="1" dirty="0" smtClean="0">
                <a:solidFill>
                  <a:schemeClr val="tx1"/>
                </a:solidFill>
                <a:latin typeface="Arial" panose="020B0604020202020204" pitchFamily="34" charset="0"/>
                <a:cs typeface="Arial" panose="020B0604020202020204" pitchFamily="34" charset="0"/>
              </a:rPr>
              <a:t>Key Outcome: From our assessment, we have concluded that none of the models and tools are currently ideally suited for SbD</a:t>
            </a:r>
            <a:endParaRPr lang="en-GB" sz="3600" b="1" dirty="0">
              <a:solidFill>
                <a:schemeClr val="tx1"/>
              </a:solidFill>
              <a:latin typeface="Arial" panose="020B0604020202020204" pitchFamily="34" charset="0"/>
              <a:cs typeface="Arial" panose="020B0604020202020204" pitchFamily="34" charset="0"/>
            </a:endParaRPr>
          </a:p>
        </p:txBody>
      </p:sp>
      <p:pic>
        <p:nvPicPr>
          <p:cNvPr id="53" name="Picture 52"/>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24021095" y="38622742"/>
            <a:ext cx="2496247" cy="1071527"/>
          </a:xfrm>
          <a:prstGeom prst="rect">
            <a:avLst/>
          </a:prstGeom>
        </p:spPr>
      </p:pic>
      <p:sp>
        <p:nvSpPr>
          <p:cNvPr id="58" name="TextBox 57"/>
          <p:cNvSpPr txBox="1"/>
          <p:nvPr/>
        </p:nvSpPr>
        <p:spPr>
          <a:xfrm>
            <a:off x="23499299" y="30221271"/>
            <a:ext cx="4342856" cy="461665"/>
          </a:xfrm>
          <a:prstGeom prst="rect">
            <a:avLst/>
          </a:prstGeom>
          <a:noFill/>
        </p:spPr>
        <p:txBody>
          <a:bodyPr wrap="none" rtlCol="0">
            <a:spAutoFit/>
          </a:bodyPr>
          <a:lstStyle/>
          <a:p>
            <a:r>
              <a:rPr lang="en-GB" sz="2400" dirty="0" smtClean="0">
                <a:latin typeface="Arial" panose="020B0604020202020204" pitchFamily="34" charset="0"/>
                <a:cs typeface="Arial" panose="020B0604020202020204" pitchFamily="34" charset="0"/>
              </a:rPr>
              <a:t>Above: Uncertainty flow chart</a:t>
            </a:r>
            <a:endParaRPr lang="en-GB" sz="2400" dirty="0">
              <a:latin typeface="Arial" panose="020B0604020202020204" pitchFamily="34" charset="0"/>
              <a:cs typeface="Arial" panose="020B0604020202020204" pitchFamily="34" charset="0"/>
            </a:endParaRPr>
          </a:p>
        </p:txBody>
      </p:sp>
      <p:sp>
        <p:nvSpPr>
          <p:cNvPr id="59" name="Rectangle 58"/>
          <p:cNvSpPr/>
          <p:nvPr/>
        </p:nvSpPr>
        <p:spPr>
          <a:xfrm>
            <a:off x="882549" y="37378591"/>
            <a:ext cx="28556638" cy="1117991"/>
          </a:xfrm>
          <a:prstGeom prst="rect">
            <a:avLst/>
          </a:prstGeom>
          <a:solidFill>
            <a:schemeClr val="accent2">
              <a:lumMod val="40000"/>
              <a:lumOff val="6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GB" sz="3600" b="1" dirty="0" smtClean="0">
                <a:solidFill>
                  <a:schemeClr val="tx1"/>
                </a:solidFill>
                <a:latin typeface="Arial" panose="020B0604020202020204" pitchFamily="34" charset="0"/>
                <a:cs typeface="Arial" panose="020B0604020202020204" pitchFamily="34" charset="0"/>
              </a:rPr>
              <a:t>Key Outcome: We are updating the </a:t>
            </a:r>
            <a:r>
              <a:rPr lang="en-GB" sz="3600" b="1" dirty="0" smtClean="0">
                <a:solidFill>
                  <a:schemeClr val="tx1"/>
                </a:solidFill>
                <a:latin typeface="Arial" panose="020B0604020202020204" pitchFamily="34" charset="0"/>
                <a:cs typeface="Arial" panose="020B0604020202020204" pitchFamily="34" charset="0"/>
              </a:rPr>
              <a:t>human exposure </a:t>
            </a:r>
            <a:r>
              <a:rPr lang="en-GB" sz="3600" b="1" dirty="0" smtClean="0">
                <a:solidFill>
                  <a:schemeClr val="tx1"/>
                </a:solidFill>
                <a:latin typeface="Arial" panose="020B0604020202020204" pitchFamily="34" charset="0"/>
                <a:cs typeface="Arial" panose="020B0604020202020204" pitchFamily="34" charset="0"/>
              </a:rPr>
              <a:t>and the environmental </a:t>
            </a:r>
            <a:r>
              <a:rPr lang="en-GB" sz="3600" b="1" dirty="0" smtClean="0">
                <a:solidFill>
                  <a:schemeClr val="tx1"/>
                </a:solidFill>
                <a:latin typeface="Arial" panose="020B0604020202020204" pitchFamily="34" charset="0"/>
                <a:cs typeface="Arial" panose="020B0604020202020204" pitchFamily="34" charset="0"/>
              </a:rPr>
              <a:t>release and fate </a:t>
            </a:r>
            <a:r>
              <a:rPr lang="en-GB" sz="3600" b="1" dirty="0" smtClean="0">
                <a:solidFill>
                  <a:schemeClr val="tx1"/>
                </a:solidFill>
                <a:latin typeface="Arial" panose="020B0604020202020204" pitchFamily="34" charset="0"/>
                <a:cs typeface="Arial" panose="020B0604020202020204" pitchFamily="34" charset="0"/>
              </a:rPr>
              <a:t>modules in GUIDEnano for SbD use</a:t>
            </a:r>
            <a:endParaRPr lang="en-GB" sz="3600" b="1" dirty="0">
              <a:solidFill>
                <a:schemeClr val="tx1"/>
              </a:solidFill>
              <a:latin typeface="Arial" panose="020B0604020202020204" pitchFamily="34" charset="0"/>
              <a:cs typeface="Arial" panose="020B0604020202020204" pitchFamily="34" charset="0"/>
            </a:endParaRPr>
          </a:p>
        </p:txBody>
      </p:sp>
      <p:grpSp>
        <p:nvGrpSpPr>
          <p:cNvPr id="61" name="Groupe 1"/>
          <p:cNvGrpSpPr/>
          <p:nvPr/>
        </p:nvGrpSpPr>
        <p:grpSpPr>
          <a:xfrm>
            <a:off x="919676" y="10959648"/>
            <a:ext cx="28536917" cy="2759878"/>
            <a:chOff x="339194" y="13236358"/>
            <a:chExt cx="14929915" cy="8970706"/>
          </a:xfrm>
        </p:grpSpPr>
        <p:sp>
          <p:nvSpPr>
            <p:cNvPr id="62" name="Rectangle 61"/>
            <p:cNvSpPr/>
            <p:nvPr/>
          </p:nvSpPr>
          <p:spPr bwMode="auto">
            <a:xfrm>
              <a:off x="339194" y="13236358"/>
              <a:ext cx="14929914" cy="8970706"/>
            </a:xfrm>
            <a:prstGeom prst="rect">
              <a:avLst/>
            </a:prstGeom>
            <a:noFill/>
            <a:ln w="9525" cap="flat" cmpd="sng" algn="ctr">
              <a:solidFill>
                <a:srgbClr val="6583C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08050" rtl="0" eaLnBrk="0" fontAlgn="base" latinLnBrk="0" hangingPunct="0">
                <a:lnSpc>
                  <a:spcPct val="100000"/>
                </a:lnSpc>
                <a:spcBef>
                  <a:spcPct val="0"/>
                </a:spcBef>
                <a:spcAft>
                  <a:spcPct val="0"/>
                </a:spcAft>
                <a:buClrTx/>
                <a:buSzTx/>
                <a:buFontTx/>
                <a:buNone/>
                <a:tabLst/>
              </a:pPr>
              <a:endParaRPr kumimoji="0" lang="fr-FR" sz="4000" b="1" i="0" u="none" strike="noStrike" cap="none" normalizeH="0" baseline="0" dirty="0">
                <a:ln>
                  <a:noFill/>
                </a:ln>
                <a:solidFill>
                  <a:srgbClr val="000099"/>
                </a:solidFill>
                <a:effectLst/>
                <a:latin typeface="Arial" pitchFamily="34" charset="0"/>
              </a:endParaRPr>
            </a:p>
          </p:txBody>
        </p:sp>
        <p:sp>
          <p:nvSpPr>
            <p:cNvPr id="63" name="ZoneTexte 120"/>
            <p:cNvSpPr txBox="1"/>
            <p:nvPr/>
          </p:nvSpPr>
          <p:spPr>
            <a:xfrm>
              <a:off x="339195" y="13241815"/>
              <a:ext cx="14929914" cy="2867249"/>
            </a:xfrm>
            <a:prstGeom prst="rect">
              <a:avLst/>
            </a:prstGeom>
            <a:solidFill>
              <a:srgbClr val="6583C3"/>
            </a:solidFill>
          </p:spPr>
          <p:txBody>
            <a:bodyPr wrap="square" rtlCol="0">
              <a:noAutofit/>
            </a:bodyPr>
            <a:lstStyle/>
            <a:p>
              <a:pPr marL="276225"/>
              <a:r>
                <a:rPr lang="fr-FR" sz="4800" dirty="0" smtClean="0">
                  <a:solidFill>
                    <a:schemeClr val="bg1"/>
                  </a:solidFill>
                  <a:latin typeface="Arial" panose="020B0604020202020204" pitchFamily="34" charset="0"/>
                  <a:cs typeface="Arial" panose="020B0604020202020204" pitchFamily="34" charset="0"/>
                </a:rPr>
                <a:t>Background</a:t>
              </a:r>
              <a:endParaRPr lang="fr-FR" sz="4800" dirty="0">
                <a:solidFill>
                  <a:schemeClr val="bg1"/>
                </a:solidFill>
                <a:latin typeface="Arial" panose="020B0604020202020204" pitchFamily="34" charset="0"/>
                <a:cs typeface="Arial" panose="020B0604020202020204" pitchFamily="34" charset="0"/>
              </a:endParaRPr>
            </a:p>
          </p:txBody>
        </p:sp>
      </p:grpSp>
      <p:sp>
        <p:nvSpPr>
          <p:cNvPr id="64" name="TextBox 63"/>
          <p:cNvSpPr txBox="1"/>
          <p:nvPr/>
        </p:nvSpPr>
        <p:spPr>
          <a:xfrm>
            <a:off x="919677" y="11942587"/>
            <a:ext cx="28220809" cy="1846659"/>
          </a:xfrm>
          <a:prstGeom prst="rect">
            <a:avLst/>
          </a:prstGeom>
          <a:noFill/>
        </p:spPr>
        <p:txBody>
          <a:bodyPr wrap="square" rtlCol="0">
            <a:spAutoFit/>
          </a:bodyPr>
          <a:lstStyle/>
          <a:p>
            <a:r>
              <a:rPr lang="en-GB" altLang="fr-FR" sz="2400" dirty="0">
                <a:latin typeface="Arial" panose="020B0604020202020204" pitchFamily="34" charset="0"/>
                <a:cs typeface="Calibri" panose="020F0502020204030204" pitchFamily="34" charset="0"/>
              </a:rPr>
              <a:t>There is a requirement to improve the usability of existing human exposure models (both occupational and consumer exposure) and environmental release and fate models and tools for the SbD of nanoforms (NFs) and nanoenabled products (NEPs) throughout their life cycle. As part of the SAbyNA project, we firstly developed criteria for selecting relevant tools and models for assessment. The shortlisted tools and models were then assessed, relevant elements distilled and potential improvements identified.  We are currently </a:t>
            </a:r>
            <a:r>
              <a:rPr lang="en-GB" altLang="fr-FR" sz="2400" dirty="0" smtClean="0">
                <a:latin typeface="Arial" panose="020B0604020202020204" pitchFamily="34" charset="0"/>
                <a:cs typeface="Calibri" panose="020F0502020204030204" pitchFamily="34" charset="0"/>
              </a:rPr>
              <a:t>streamlining </a:t>
            </a:r>
            <a:r>
              <a:rPr lang="en-GB" altLang="fr-FR" sz="2400" dirty="0">
                <a:latin typeface="Arial" panose="020B0604020202020204" pitchFamily="34" charset="0"/>
                <a:cs typeface="Calibri" panose="020F0502020204030204" pitchFamily="34" charset="0"/>
              </a:rPr>
              <a:t>tools and models for SbD with a particular </a:t>
            </a:r>
            <a:r>
              <a:rPr lang="en-GB" altLang="fr-FR" sz="2400" dirty="0" smtClean="0">
                <a:latin typeface="Arial" panose="020B0604020202020204" pitchFamily="34" charset="0"/>
                <a:cs typeface="Calibri" panose="020F0502020204030204" pitchFamily="34" charset="0"/>
              </a:rPr>
              <a:t>focus on the GUIDEnano tool for </a:t>
            </a:r>
            <a:r>
              <a:rPr lang="en-GB" altLang="fr-FR" sz="2400" dirty="0">
                <a:latin typeface="Arial" panose="020B0604020202020204" pitchFamily="34" charset="0"/>
                <a:cs typeface="Calibri" panose="020F0502020204030204" pitchFamily="34" charset="0"/>
              </a:rPr>
              <a:t>two case studies (3D printing and paints sectors). </a:t>
            </a:r>
            <a:r>
              <a:rPr lang="en-GB" altLang="fr-FR" sz="2400" dirty="0" smtClean="0">
                <a:latin typeface="Arial" panose="020B0604020202020204" pitchFamily="34" charset="0"/>
                <a:cs typeface="Calibri" panose="020F0502020204030204" pitchFamily="34" charset="0"/>
              </a:rPr>
              <a:t>  </a:t>
            </a:r>
            <a:endParaRPr lang="en-GB" altLang="fr-FR" sz="2400" dirty="0">
              <a:latin typeface="Arial" panose="020B0604020202020204" pitchFamily="34" charset="0"/>
              <a:cs typeface="Arial" panose="020B0604020202020204" pitchFamily="34" charset="0"/>
            </a:endParaRPr>
          </a:p>
          <a:p>
            <a:endParaRPr lang="en-GB" dirty="0"/>
          </a:p>
        </p:txBody>
      </p:sp>
      <p:sp>
        <p:nvSpPr>
          <p:cNvPr id="5" name="TextBox 4"/>
          <p:cNvSpPr txBox="1"/>
          <p:nvPr/>
        </p:nvSpPr>
        <p:spPr>
          <a:xfrm>
            <a:off x="652750" y="24277684"/>
            <a:ext cx="6802480" cy="7017306"/>
          </a:xfrm>
          <a:prstGeom prst="rect">
            <a:avLst/>
          </a:prstGeom>
          <a:noFill/>
        </p:spPr>
        <p:txBody>
          <a:bodyPr wrap="square" rtlCol="0">
            <a:spAutoFit/>
          </a:bodyPr>
          <a:lstStyle/>
          <a:p>
            <a:pPr marL="733425" indent="-457200" algn="just" defTabSz="908050">
              <a:buFont typeface="+mj-lt"/>
              <a:buAutoNum type="arabicParenR"/>
            </a:pPr>
            <a:r>
              <a:rPr lang="en-US" sz="2400" b="1" dirty="0">
                <a:latin typeface="Arial" panose="020B0604020202020204" pitchFamily="34" charset="0"/>
                <a:cs typeface="Arial" panose="020B0604020202020204" pitchFamily="34" charset="0"/>
              </a:rPr>
              <a:t>Accessibility</a:t>
            </a:r>
            <a:r>
              <a:rPr lang="en-US" sz="2400" dirty="0">
                <a:latin typeface="Arial" panose="020B0604020202020204" pitchFamily="34" charset="0"/>
                <a:cs typeface="Arial" panose="020B0604020202020204" pitchFamily="34" charset="0"/>
              </a:rPr>
              <a:t>: Some models/tools are not readily accessible.</a:t>
            </a:r>
          </a:p>
          <a:p>
            <a:pPr marL="733425" indent="-457200" algn="just" defTabSz="908050">
              <a:buFont typeface="+mj-lt"/>
              <a:buAutoNum type="arabicParenR"/>
            </a:pPr>
            <a:r>
              <a:rPr lang="en-US" sz="2400" b="1" dirty="0" smtClean="0">
                <a:latin typeface="Arial" panose="020B0604020202020204" pitchFamily="34" charset="0"/>
                <a:cs typeface="Arial" panose="020B0604020202020204" pitchFamily="34" charset="0"/>
              </a:rPr>
              <a:t>Geographical </a:t>
            </a:r>
            <a:r>
              <a:rPr lang="en-US" sz="2400" b="1" dirty="0">
                <a:latin typeface="Arial" panose="020B0604020202020204" pitchFamily="34" charset="0"/>
                <a:cs typeface="Arial" panose="020B0604020202020204" pitchFamily="34" charset="0"/>
              </a:rPr>
              <a:t>considerations: </a:t>
            </a:r>
            <a:r>
              <a:rPr lang="en-US" sz="2400" dirty="0">
                <a:latin typeface="Arial" panose="020B0604020202020204" pitchFamily="34" charset="0"/>
                <a:cs typeface="Arial" panose="020B0604020202020204" pitchFamily="34" charset="0"/>
              </a:rPr>
              <a:t>Creation of a set of theoretical </a:t>
            </a:r>
            <a:r>
              <a:rPr lang="en-US" sz="2400" dirty="0" smtClean="0">
                <a:latin typeface="Arial" panose="020B0604020202020204" pitchFamily="34" charset="0"/>
                <a:cs typeface="Arial" panose="020B0604020202020204" pitchFamily="34" charset="0"/>
              </a:rPr>
              <a:t>scenarios, </a:t>
            </a:r>
            <a:r>
              <a:rPr lang="en-US" sz="2400" dirty="0">
                <a:latin typeface="Arial" panose="020B0604020202020204" pitchFamily="34" charset="0"/>
                <a:cs typeface="Arial" panose="020B0604020202020204" pitchFamily="34" charset="0"/>
              </a:rPr>
              <a:t>such as the release from one WWTP/factory and the downward movement of engineered nanomaterials.</a:t>
            </a:r>
          </a:p>
          <a:p>
            <a:pPr marL="733425" indent="-457200" algn="just" defTabSz="908050">
              <a:buAutoNum type="arabicParenR"/>
            </a:pPr>
            <a:r>
              <a:rPr lang="en-US" sz="2400" b="1" dirty="0">
                <a:latin typeface="Arial" panose="020B0604020202020204" pitchFamily="34" charset="0"/>
                <a:cs typeface="Arial" panose="020B0604020202020204" pitchFamily="34" charset="0"/>
              </a:rPr>
              <a:t>Model run times: </a:t>
            </a:r>
            <a:r>
              <a:rPr lang="en-US" sz="2400" dirty="0">
                <a:latin typeface="Arial" panose="020B0604020202020204" pitchFamily="34" charset="0"/>
                <a:cs typeface="Arial" panose="020B0604020202020204" pitchFamily="34" charset="0"/>
              </a:rPr>
              <a:t>Creation of simplified geographical scenarios to help run </a:t>
            </a:r>
            <a:r>
              <a:rPr lang="en-US" sz="2400" dirty="0" smtClean="0">
                <a:latin typeface="Arial" panose="020B0604020202020204" pitchFamily="34" charset="0"/>
                <a:cs typeface="Arial" panose="020B0604020202020204" pitchFamily="34" charset="0"/>
              </a:rPr>
              <a:t>times.</a:t>
            </a:r>
          </a:p>
          <a:p>
            <a:pPr marL="733425" indent="-457200" algn="just" defTabSz="908050">
              <a:buAutoNum type="arabicParenR"/>
            </a:pPr>
            <a:r>
              <a:rPr lang="en-US" sz="2400" b="1" dirty="0" smtClean="0">
                <a:latin typeface="Arial" panose="020B0604020202020204" pitchFamily="34" charset="0"/>
                <a:cs typeface="Arial" panose="020B0604020202020204" pitchFamily="34" charset="0"/>
              </a:rPr>
              <a:t>Improved release data:</a:t>
            </a:r>
            <a:r>
              <a:rPr lang="en-US" sz="2400" dirty="0" smtClean="0">
                <a:latin typeface="Arial" panose="020B0604020202020204" pitchFamily="34" charset="0"/>
                <a:cs typeface="Arial" panose="020B0604020202020204" pitchFamily="34" charset="0"/>
              </a:rPr>
              <a:t> The use of Specific Environmental Release Categories (SPERCs) could be used to provide sector-specific release estimates.</a:t>
            </a:r>
            <a:endParaRPr lang="en-US" sz="2400" b="1" dirty="0" smtClean="0">
              <a:latin typeface="Arial" panose="020B0604020202020204" pitchFamily="34" charset="0"/>
              <a:cs typeface="Arial" panose="020B0604020202020204" pitchFamily="34" charset="0"/>
            </a:endParaRPr>
          </a:p>
          <a:p>
            <a:pPr marL="733425" indent="-457200" algn="just" defTabSz="908050">
              <a:buAutoNum type="arabicParenR"/>
            </a:pPr>
            <a:r>
              <a:rPr lang="en-US" sz="2400" b="1" dirty="0" smtClean="0">
                <a:latin typeface="Arial" panose="020B0604020202020204" pitchFamily="34" charset="0"/>
                <a:cs typeface="Arial" panose="020B0604020202020204" pitchFamily="34" charset="0"/>
              </a:rPr>
              <a:t>Uncertainty </a:t>
            </a:r>
            <a:r>
              <a:rPr lang="en-US" sz="2400" b="1" dirty="0">
                <a:latin typeface="Arial" panose="020B0604020202020204" pitchFamily="34" charset="0"/>
                <a:cs typeface="Arial" panose="020B0604020202020204" pitchFamily="34" charset="0"/>
              </a:rPr>
              <a:t>and  sensitivity analysis: </a:t>
            </a:r>
            <a:r>
              <a:rPr lang="en-US" sz="2400" dirty="0">
                <a:latin typeface="Arial" panose="020B0604020202020204" pitchFamily="34" charset="0"/>
                <a:cs typeface="Arial" panose="020B0604020202020204" pitchFamily="34" charset="0"/>
              </a:rPr>
              <a:t>Few environmental fate models have published uncertainty and/or sensitivity analysis. </a:t>
            </a:r>
            <a:r>
              <a:rPr lang="en-US" sz="2400" dirty="0" smtClean="0">
                <a:latin typeface="Arial" panose="020B0604020202020204" pitchFamily="34" charset="0"/>
                <a:cs typeface="Arial" panose="020B0604020202020204" pitchFamily="34" charset="0"/>
              </a:rPr>
              <a:t>SPERCs </a:t>
            </a:r>
            <a:r>
              <a:rPr lang="en-US" sz="2400" dirty="0">
                <a:latin typeface="Arial" panose="020B0604020202020204" pitchFamily="34" charset="0"/>
                <a:cs typeface="Arial" panose="020B0604020202020204" pitchFamily="34" charset="0"/>
              </a:rPr>
              <a:t>could help to reduce uncertainty.</a:t>
            </a:r>
            <a:endParaRPr lang="fr-FR" sz="2400" b="1" dirty="0">
              <a:latin typeface="Arial" panose="020B0604020202020204" pitchFamily="34" charset="0"/>
              <a:cs typeface="Arial" panose="020B0604020202020204" pitchFamily="34" charset="0"/>
            </a:endParaRPr>
          </a:p>
          <a:p>
            <a:endParaRPr lang="en-GB" dirty="0"/>
          </a:p>
        </p:txBody>
      </p:sp>
      <p:sp>
        <p:nvSpPr>
          <p:cNvPr id="7" name="TextBox 6"/>
          <p:cNvSpPr txBox="1"/>
          <p:nvPr/>
        </p:nvSpPr>
        <p:spPr>
          <a:xfrm>
            <a:off x="15400698" y="24431399"/>
            <a:ext cx="6180323" cy="7017306"/>
          </a:xfrm>
          <a:prstGeom prst="rect">
            <a:avLst/>
          </a:prstGeom>
          <a:noFill/>
        </p:spPr>
        <p:txBody>
          <a:bodyPr wrap="square" rtlCol="0">
            <a:spAutoFit/>
          </a:bodyPr>
          <a:lstStyle/>
          <a:p>
            <a:pPr marL="733425" indent="-457200" algn="just" defTabSz="908050">
              <a:buFont typeface="+mj-lt"/>
              <a:buAutoNum type="arabicParenR"/>
            </a:pPr>
            <a:r>
              <a:rPr lang="en-US" sz="2400" b="1" dirty="0">
                <a:latin typeface="Arial" panose="020B0604020202020204" pitchFamily="34" charset="0"/>
                <a:cs typeface="Arial" panose="020B0604020202020204" pitchFamily="34" charset="0"/>
              </a:rPr>
              <a:t>Input parameters</a:t>
            </a:r>
            <a:r>
              <a:rPr lang="en-US" sz="2400" dirty="0">
                <a:latin typeface="Arial" panose="020B0604020202020204" pitchFamily="34" charset="0"/>
                <a:cs typeface="Arial" panose="020B0604020202020204" pitchFamily="34" charset="0"/>
              </a:rPr>
              <a:t>: Minimise the input parameters required to be entered by the user, inclusion of uncertainty values and establishing the sensitivity of parameters for SbD </a:t>
            </a:r>
            <a:r>
              <a:rPr lang="en-US" sz="2400" dirty="0" smtClean="0">
                <a:latin typeface="Arial" panose="020B0604020202020204" pitchFamily="34" charset="0"/>
                <a:cs typeface="Arial" panose="020B0604020202020204" pitchFamily="34" charset="0"/>
              </a:rPr>
              <a:t>use.</a:t>
            </a:r>
            <a:endParaRPr lang="en-US" sz="2400" dirty="0">
              <a:latin typeface="Arial" panose="020B0604020202020204" pitchFamily="34" charset="0"/>
              <a:cs typeface="Arial" panose="020B0604020202020204" pitchFamily="34" charset="0"/>
            </a:endParaRPr>
          </a:p>
          <a:p>
            <a:pPr marL="733425" indent="-457200" algn="just" defTabSz="908050">
              <a:buFont typeface="+mj-lt"/>
              <a:buAutoNum type="arabicParenR"/>
            </a:pPr>
            <a:r>
              <a:rPr lang="en-US" sz="2400" b="1" dirty="0" smtClean="0">
                <a:latin typeface="Arial" panose="020B0604020202020204" pitchFamily="34" charset="0"/>
                <a:cs typeface="Arial" panose="020B0604020202020204" pitchFamily="34" charset="0"/>
              </a:rPr>
              <a:t>Inter-user </a:t>
            </a:r>
            <a:r>
              <a:rPr lang="en-US" sz="2400" b="1" dirty="0">
                <a:latin typeface="Arial" panose="020B0604020202020204" pitchFamily="34" charset="0"/>
                <a:cs typeface="Arial" panose="020B0604020202020204" pitchFamily="34" charset="0"/>
              </a:rPr>
              <a:t>variability</a:t>
            </a:r>
            <a:r>
              <a:rPr lang="en-US" sz="2400" dirty="0">
                <a:latin typeface="Arial" panose="020B0604020202020204" pitchFamily="34" charset="0"/>
                <a:cs typeface="Arial" panose="020B0604020202020204" pitchFamily="34" charset="0"/>
              </a:rPr>
              <a:t>: Potential inclusion of a “check” scenario to allow the user to compare their results and to check how parameters are being interpreted.</a:t>
            </a:r>
          </a:p>
          <a:p>
            <a:pPr marL="733425" indent="-457200" algn="just" defTabSz="908050">
              <a:buAutoNum type="arabicParenR"/>
            </a:pPr>
            <a:r>
              <a:rPr lang="en-US" sz="2400" b="1" dirty="0">
                <a:latin typeface="Arial" panose="020B0604020202020204" pitchFamily="34" charset="0"/>
                <a:cs typeface="Arial" panose="020B0604020202020204" pitchFamily="34" charset="0"/>
              </a:rPr>
              <a:t>Model algorithms: </a:t>
            </a:r>
            <a:r>
              <a:rPr lang="en-US" sz="2400" dirty="0">
                <a:latin typeface="Arial" panose="020B0604020202020204" pitchFamily="34" charset="0"/>
                <a:cs typeface="Arial" panose="020B0604020202020204" pitchFamily="34" charset="0"/>
              </a:rPr>
              <a:t>These could be amended as appropriate, available however information can be limited.</a:t>
            </a:r>
          </a:p>
          <a:p>
            <a:pPr marL="733425" indent="-457200" algn="just" defTabSz="908050">
              <a:buAutoNum type="arabicParenR"/>
            </a:pPr>
            <a:r>
              <a:rPr lang="en-US" sz="2400" b="1" dirty="0">
                <a:latin typeface="Arial" panose="020B0604020202020204" pitchFamily="34" charset="0"/>
                <a:cs typeface="Arial" panose="020B0604020202020204" pitchFamily="34" charset="0"/>
              </a:rPr>
              <a:t>Uncertainty</a:t>
            </a:r>
            <a:r>
              <a:rPr lang="en-US" sz="2400" dirty="0">
                <a:latin typeface="Arial" panose="020B0604020202020204" pitchFamily="34" charset="0"/>
                <a:cs typeface="Arial" panose="020B0604020202020204" pitchFamily="34" charset="0"/>
              </a:rPr>
              <a:t>: Need to consider model, parameter and scenarios for uncertainty. A Standard Operating Procedure and a flow chart are being developed for uncertainty.</a:t>
            </a:r>
          </a:p>
          <a:p>
            <a:endParaRPr lang="en-GB" dirty="0"/>
          </a:p>
        </p:txBody>
      </p:sp>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598479" y="39737729"/>
            <a:ext cx="3216427" cy="1589514"/>
          </a:xfrm>
          <a:prstGeom prst="rect">
            <a:avLst/>
          </a:prstGeom>
        </p:spPr>
      </p:pic>
      <p:pic>
        <p:nvPicPr>
          <p:cNvPr id="9" name="Picture 8"/>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26814906" y="39911306"/>
            <a:ext cx="2683465" cy="1242360"/>
          </a:xfrm>
          <a:prstGeom prst="rect">
            <a:avLst/>
          </a:prstGeom>
        </p:spPr>
      </p:pic>
      <p:pic>
        <p:nvPicPr>
          <p:cNvPr id="56" name="Picture 55"/>
          <p:cNvPicPr>
            <a:picLocks noChangeAspect="1"/>
          </p:cNvPicPr>
          <p:nvPr/>
        </p:nvPicPr>
        <p:blipFill>
          <a:blip r:embed="rId9"/>
          <a:stretch>
            <a:fillRect/>
          </a:stretch>
        </p:blipFill>
        <p:spPr>
          <a:xfrm>
            <a:off x="22508907" y="33992922"/>
            <a:ext cx="6657975" cy="2757950"/>
          </a:xfrm>
          <a:prstGeom prst="rect">
            <a:avLst/>
          </a:prstGeom>
        </p:spPr>
      </p:pic>
      <p:pic>
        <p:nvPicPr>
          <p:cNvPr id="75" name="Imagen 7" descr="Logotipo&#10;&#10;Descripción generada automáticamente">
            <a:extLst>
              <a:ext uri="{FF2B5EF4-FFF2-40B4-BE49-F238E27FC236}">
                <a16:creationId xmlns:a16="http://schemas.microsoft.com/office/drawing/2014/main" id="{073652DD-9554-C5B0-B277-C2BDA5C83822}"/>
              </a:ext>
            </a:extLst>
          </p:cNvPr>
          <p:cNvPicPr>
            <a:picLocks noChangeAspect="1"/>
          </p:cNvPicPr>
          <p:nvPr/>
        </p:nvPicPr>
        <p:blipFill>
          <a:blip r:embed="rId10" cstate="hqprint">
            <a:extLst>
              <a:ext uri="{28A0092B-C50C-407E-A947-70E740481C1C}">
                <a14:useLocalDpi xmlns:a14="http://schemas.microsoft.com/office/drawing/2010/main" val="0"/>
              </a:ext>
            </a:extLst>
          </a:blip>
          <a:stretch>
            <a:fillRect/>
          </a:stretch>
        </p:blipFill>
        <p:spPr>
          <a:xfrm>
            <a:off x="26685626" y="38665570"/>
            <a:ext cx="2812745" cy="1188000"/>
          </a:xfrm>
          <a:prstGeom prst="rect">
            <a:avLst/>
          </a:prstGeom>
        </p:spPr>
      </p:pic>
      <p:pic>
        <p:nvPicPr>
          <p:cNvPr id="10" name="Picture 9"/>
          <p:cNvPicPr>
            <a:picLocks noChangeAspect="1"/>
          </p:cNvPicPr>
          <p:nvPr/>
        </p:nvPicPr>
        <p:blipFill>
          <a:blip r:embed="rId11"/>
          <a:stretch>
            <a:fillRect/>
          </a:stretch>
        </p:blipFill>
        <p:spPr>
          <a:xfrm>
            <a:off x="21944855" y="24550731"/>
            <a:ext cx="7195630" cy="5230287"/>
          </a:xfrm>
          <a:prstGeom prst="rect">
            <a:avLst/>
          </a:prstGeom>
        </p:spPr>
      </p:pic>
    </p:spTree>
    <p:extLst>
      <p:ext uri="{BB962C8B-B14F-4D97-AF65-F5344CB8AC3E}">
        <p14:creationId xmlns:p14="http://schemas.microsoft.com/office/powerpoint/2010/main" val="86946132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ABB7F38B98D774892AE46329CD4AF18" ma:contentTypeVersion="12" ma:contentTypeDescription="Create a new document." ma:contentTypeScope="" ma:versionID="a7e13c572d1b3a7f20226dc7d28468c3">
  <xsd:schema xmlns:xsd="http://www.w3.org/2001/XMLSchema" xmlns:xs="http://www.w3.org/2001/XMLSchema" xmlns:p="http://schemas.microsoft.com/office/2006/metadata/properties" xmlns:ns2="9dba44ce-f43d-4a91-aeed-4015653424df" xmlns:ns3="796ac54b-584e-4772-8c25-9bacfe1cdf53" targetNamespace="http://schemas.microsoft.com/office/2006/metadata/properties" ma:root="true" ma:fieldsID="993afa4322649195f9c5f9dd6b6f691d" ns2:_="" ns3:_="">
    <xsd:import namespace="9dba44ce-f43d-4a91-aeed-4015653424df"/>
    <xsd:import namespace="796ac54b-584e-4772-8c25-9bacfe1cdf5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ba44ce-f43d-4a91-aeed-4015653424d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96ac54b-584e-4772-8c25-9bacfe1cdf53"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10058B4-DE4F-4594-96F0-AECE10FDE387}">
  <ds:schemaRefs>
    <ds:schemaRef ds:uri="http://schemas.microsoft.com/sharepoint/v3/contenttype/forms"/>
  </ds:schemaRefs>
</ds:datastoreItem>
</file>

<file path=customXml/itemProps2.xml><?xml version="1.0" encoding="utf-8"?>
<ds:datastoreItem xmlns:ds="http://schemas.openxmlformats.org/officeDocument/2006/customXml" ds:itemID="{FBE088DA-54A6-4534-A589-8768912B7FF0}">
  <ds:schemaRef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796ac54b-584e-4772-8c25-9bacfe1cdf53"/>
    <ds:schemaRef ds:uri="9dba44ce-f43d-4a91-aeed-4015653424df"/>
    <ds:schemaRef ds:uri="http://www.w3.org/XML/1998/namespace"/>
    <ds:schemaRef ds:uri="http://purl.org/dc/dcmitype/"/>
  </ds:schemaRefs>
</ds:datastoreItem>
</file>

<file path=customXml/itemProps3.xml><?xml version="1.0" encoding="utf-8"?>
<ds:datastoreItem xmlns:ds="http://schemas.openxmlformats.org/officeDocument/2006/customXml" ds:itemID="{DA4D4DCD-6F9A-4065-8B9F-765D54767E0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ba44ce-f43d-4a91-aeed-4015653424df"/>
    <ds:schemaRef ds:uri="796ac54b-584e-4772-8c25-9bacfe1cdf5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1116</TotalTime>
  <Words>1015</Words>
  <Application>Microsoft Office PowerPoint</Application>
  <PresentationFormat>Custom</PresentationFormat>
  <Paragraphs>66</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Roboto Medium</vt:lpstr>
      <vt:lpstr>Tema de Office</vt:lpstr>
      <vt:lpstr>Streamlining models and tools for release, fate and exposure assessment of NFs/NEPs for Safe by Design (SbD) purposes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Jaume Casas</dc:creator>
  <cp:lastModifiedBy>James Hanlon</cp:lastModifiedBy>
  <cp:revision>133</cp:revision>
  <cp:lastPrinted>2022-06-15T06:07:13Z</cp:lastPrinted>
  <dcterms:created xsi:type="dcterms:W3CDTF">2020-04-06T11:28:49Z</dcterms:created>
  <dcterms:modified xsi:type="dcterms:W3CDTF">2022-06-15T06:07:27Z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0x0101001ABB7F38B98D774892AE46329CD4AF18</vt:lpwstr>
  </property>
</Properties>
</file>