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7"/>
  </p:notesMasterIdLst>
  <p:sldIdLst>
    <p:sldId id="256" r:id="rId2"/>
    <p:sldId id="258" r:id="rId3"/>
    <p:sldId id="263" r:id="rId4"/>
    <p:sldId id="262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120" autoAdjust="0"/>
  </p:normalViewPr>
  <p:slideViewPr>
    <p:cSldViewPr snapToGrid="0" showGuides="1">
      <p:cViewPr varScale="1">
        <p:scale>
          <a:sx n="98" d="100"/>
          <a:sy n="98" d="100"/>
        </p:scale>
        <p:origin x="10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05809-A6B8-43C0-9706-591912D60AEA}" type="datetimeFigureOut">
              <a:rPr lang="it-IT" smtClean="0"/>
              <a:t>07/10/2015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49D1-05E9-44E9-9262-AD297280B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75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F49D1-05E9-44E9-9262-AD297280B9D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7904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 err="1" smtClean="0"/>
              <a:t>SJAs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concept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introduction</a:t>
            </a:r>
            <a:r>
              <a:rPr lang="it-IT" baseline="0" dirty="0" smtClean="0"/>
              <a:t> </a:t>
            </a:r>
          </a:p>
          <a:p>
            <a:endParaRPr lang="it-IT" baseline="0" dirty="0" smtClean="0"/>
          </a:p>
          <a:p>
            <a:r>
              <a:rPr lang="it-IT" baseline="0" dirty="0" err="1" smtClean="0"/>
              <a:t>energy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saving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criticalities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description</a:t>
            </a:r>
            <a:r>
              <a:rPr lang="it-IT" baseline="0" dirty="0" smtClean="0">
                <a:sym typeface="Wingdings" panose="05000000000000000000" pitchFamily="2" charset="2"/>
              </a:rPr>
              <a:t> </a:t>
            </a:r>
            <a:r>
              <a:rPr lang="it-IT" baseline="0" dirty="0" err="1" smtClean="0">
                <a:sym typeface="Wingdings" panose="05000000000000000000" pitchFamily="2" charset="2"/>
              </a:rPr>
              <a:t>need</a:t>
            </a:r>
            <a:r>
              <a:rPr lang="it-IT" baseline="0" dirty="0" smtClean="0">
                <a:sym typeface="Wingdings" panose="05000000000000000000" pitchFamily="2" charset="2"/>
              </a:rPr>
              <a:t> of a </a:t>
            </a:r>
            <a:r>
              <a:rPr lang="it-IT" baseline="0" dirty="0" err="1" smtClean="0">
                <a:sym typeface="Wingdings" panose="05000000000000000000" pitchFamily="2" charset="2"/>
              </a:rPr>
              <a:t>closed-loop</a:t>
            </a:r>
            <a:r>
              <a:rPr lang="it-IT" baseline="0" dirty="0" smtClean="0">
                <a:sym typeface="Wingdings" panose="05000000000000000000" pitchFamily="2" charset="2"/>
              </a:rPr>
              <a:t> </a:t>
            </a:r>
            <a:r>
              <a:rPr lang="it-IT" baseline="0" dirty="0" err="1" smtClean="0">
                <a:sym typeface="Wingdings" panose="05000000000000000000" pitchFamily="2" charset="2"/>
              </a:rPr>
              <a:t>strategies</a:t>
            </a:r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F49D1-05E9-44E9-9262-AD297280B9D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1711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Overall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system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architecture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description</a:t>
            </a:r>
            <a:r>
              <a:rPr lang="it-IT" baseline="0" dirty="0" smtClean="0"/>
              <a:t> with </a:t>
            </a:r>
            <a:r>
              <a:rPr lang="it-IT" baseline="0" dirty="0" err="1" smtClean="0"/>
              <a:t>particular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attention</a:t>
            </a:r>
            <a:r>
              <a:rPr lang="it-IT" baseline="0" dirty="0" smtClean="0"/>
              <a:t> on the </a:t>
            </a:r>
            <a:r>
              <a:rPr lang="it-IT" baseline="0" dirty="0" err="1" smtClean="0"/>
              <a:t>differences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if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sensing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alpha</a:t>
            </a:r>
            <a:r>
              <a:rPr lang="it-IT" baseline="0" dirty="0" smtClean="0"/>
              <a:t> or pressure </a:t>
            </a:r>
            <a:r>
              <a:rPr lang="it-IT" baseline="0" dirty="0" err="1" smtClean="0"/>
              <a:t>field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F49D1-05E9-44E9-9262-AD297280B9D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582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Optimal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stall</a:t>
            </a:r>
            <a:r>
              <a:rPr lang="it-IT" baseline="0" dirty="0" smtClean="0"/>
              <a:t> delay </a:t>
            </a:r>
            <a:r>
              <a:rPr lang="it-IT" baseline="0" dirty="0" err="1" smtClean="0"/>
              <a:t>achieved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without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energu</a:t>
            </a:r>
            <a:r>
              <a:rPr lang="it-IT" baseline="0" dirty="0" smtClean="0"/>
              <a:t> </a:t>
            </a:r>
            <a:r>
              <a:rPr lang="it-IT" baseline="0" dirty="0" err="1" smtClean="0"/>
              <a:t>losses</a:t>
            </a:r>
            <a:r>
              <a:rPr lang="it-IT" baseline="0" dirty="0" smtClean="0"/>
              <a:t> in the linear CL-</a:t>
            </a:r>
            <a:r>
              <a:rPr lang="it-IT" baseline="0" dirty="0" err="1" smtClean="0"/>
              <a:t>alpha</a:t>
            </a:r>
            <a:r>
              <a:rPr lang="it-IT" baseline="0" smtClean="0"/>
              <a:t> curve.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F49D1-05E9-44E9-9262-AD297280B9D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086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36688-D421-48AE-9937-3EB50223661C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4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B414-8E8F-4A96-8B0F-5EFB6CE5E2B0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2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4D2C-D220-42E2-AD02-51A99B14837D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639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EF6F-90A9-4730-BDE6-0E884A877823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33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F579-55BC-4BF3-8ACA-7B98336E497D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60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EC6-2C1E-41F4-96E0-19A3A352519F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16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9BA0-34B4-485E-A56D-89DAE47B215B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5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4DB23-6C74-4D6D-B55D-2F3FC54AA6DA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36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73DE-1446-43CF-95BE-394A8DB02C20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71886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F0E43-F824-4E5D-9C6C-27D0F54DE4F2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807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C5EF-2B73-4038-9345-4545DABEDDE2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44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AA02-7233-48AD-B82E-FF44C430C7B9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80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1153-7AFE-4D62-B686-19C55797A111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99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60CEF-AD5E-47E0-AA00-63EBFEEF9213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7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C453-655B-4E14-82C4-C4E3C3016668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30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A7DE-9C78-4D6E-999B-B95E392B5CC6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86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B59F-9E47-4B0C-A187-B208FE8A640C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32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D873DE-1446-43CF-95BE-394A8DB02C20}" type="datetime1">
              <a:rPr lang="en-US" smtClean="0"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6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 pitchFamily="34" charset="0"/>
              </a:rPr>
              <a:t>Experimentation for Different Stall Control Strategies with Synthetic Jet Actuators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300773" y="4864014"/>
            <a:ext cx="6987645" cy="1388534"/>
          </a:xfrm>
        </p:spPr>
        <p:txBody>
          <a:bodyPr>
            <a:normAutofit fontScale="47500" lnSpcReduction="20000"/>
          </a:bodyPr>
          <a:lstStyle/>
          <a:p>
            <a:pPr lvl="1" algn="l"/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Eng. D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. </a:t>
            </a:r>
            <a:r>
              <a:rPr lang="en-US" altLang="it-IT" sz="2300" dirty="0" err="1">
                <a:solidFill>
                  <a:schemeClr val="tx1"/>
                </a:solidFill>
                <a:ea typeface="ＭＳ Ｐゴシック" pitchFamily="34" charset="-128"/>
              </a:rPr>
              <a:t>Andreoli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, 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PhD. M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. </a:t>
            </a:r>
            <a:r>
              <a:rPr lang="en-US" altLang="it-IT" sz="2300" dirty="0" err="1">
                <a:solidFill>
                  <a:schemeClr val="tx1"/>
                </a:solidFill>
                <a:ea typeface="ＭＳ Ｐゴシック" pitchFamily="34" charset="-128"/>
              </a:rPr>
              <a:t>Cassaro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, Prof. 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M. </a:t>
            </a:r>
            <a:r>
              <a:rPr lang="en-US" altLang="it-IT" sz="2300" dirty="0" err="1" smtClean="0">
                <a:solidFill>
                  <a:schemeClr val="tx1"/>
                </a:solidFill>
                <a:ea typeface="ＭＳ Ｐゴシック" pitchFamily="34" charset="-128"/>
              </a:rPr>
              <a:t>Battipede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 			</a:t>
            </a:r>
            <a:r>
              <a:rPr lang="en-US" altLang="it-IT" sz="2300" dirty="0" err="1" smtClean="0">
                <a:solidFill>
                  <a:schemeClr val="tx1"/>
                </a:solidFill>
                <a:ea typeface="ＭＳ Ｐゴシック" pitchFamily="34" charset="-128"/>
              </a:rPr>
              <a:t>Politecnico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di 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Torino </a:t>
            </a:r>
            <a:endParaRPr lang="en-US" altLang="it-IT" sz="23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lvl="1" algn="l"/>
            <a:endParaRPr lang="en-US" altLang="it-IT" sz="23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lvl="1" algn="l"/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Prof. P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. </a:t>
            </a:r>
            <a:r>
              <a:rPr lang="en-US" altLang="it-IT" sz="2300" dirty="0" err="1" smtClean="0">
                <a:solidFill>
                  <a:schemeClr val="tx1"/>
                </a:solidFill>
                <a:ea typeface="ＭＳ Ｐゴシック" pitchFamily="34" charset="-128"/>
              </a:rPr>
              <a:t>Marzocca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	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						RMIT Melbourne</a:t>
            </a:r>
          </a:p>
          <a:p>
            <a:pPr lvl="1" algn="l"/>
            <a:endParaRPr lang="en-US" altLang="it-IT" sz="23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lvl="1" algn="l"/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Prof. G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. 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Ahmadi					    		 </a:t>
            </a:r>
            <a:r>
              <a:rPr lang="en-US" altLang="it-IT" sz="2300" dirty="0">
                <a:solidFill>
                  <a:schemeClr val="tx1"/>
                </a:solidFill>
                <a:ea typeface="ＭＳ Ｐゴシック" pitchFamily="34" charset="-128"/>
              </a:rPr>
              <a:t>Clarkson </a:t>
            </a:r>
            <a:r>
              <a:rPr lang="en-US" altLang="it-IT" sz="2300" dirty="0" smtClean="0">
                <a:solidFill>
                  <a:schemeClr val="tx1"/>
                </a:solidFill>
                <a:ea typeface="ＭＳ Ｐゴシック" pitchFamily="34" charset="-128"/>
              </a:rPr>
              <a:t>University Potsdam NY</a:t>
            </a:r>
            <a:endParaRPr lang="en-US" altLang="it-IT" sz="23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lvl="1"/>
            <a:endParaRPr lang="en-US" altLang="it-IT" sz="2300" dirty="0">
              <a:solidFill>
                <a:schemeClr val="tx1"/>
              </a:solidFill>
              <a:ea typeface="ＭＳ Ｐゴシック" pitchFamily="34" charset="-128"/>
            </a:endParaRPr>
          </a:p>
          <a:p>
            <a:endParaRPr lang="it-IT" dirty="0"/>
          </a:p>
        </p:txBody>
      </p:sp>
      <p:sp>
        <p:nvSpPr>
          <p:cNvPr id="4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178189" y="5558281"/>
            <a:ext cx="2145134" cy="1138335"/>
          </a:xfrm>
        </p:spPr>
        <p:txBody>
          <a:bodyPr/>
          <a:lstStyle/>
          <a:p>
            <a:r>
              <a:rPr lang="en-US" dirty="0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0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3199" y="302400"/>
            <a:ext cx="5505429" cy="555171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 err="1" smtClean="0"/>
              <a:t>Objectives</a:t>
            </a:r>
            <a:r>
              <a:rPr lang="it-IT" dirty="0" smtClean="0"/>
              <a:t> and </a:t>
            </a:r>
            <a:r>
              <a:rPr lang="it-IT" dirty="0" err="1"/>
              <a:t>A</a:t>
            </a:r>
            <a:r>
              <a:rPr lang="it-IT" dirty="0" err="1" smtClean="0"/>
              <a:t>pproaches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84310" y="1586203"/>
            <a:ext cx="10018713" cy="4280927"/>
          </a:xfrm>
        </p:spPr>
        <p:txBody>
          <a:bodyPr>
            <a:normAutofit fontScale="92500" lnSpcReduction="10000"/>
          </a:bodyPr>
          <a:lstStyle/>
          <a:p>
            <a:pPr marL="339725" indent="0">
              <a:spcBef>
                <a:spcPts val="0"/>
              </a:spcBef>
              <a:buNone/>
              <a:defRPr/>
            </a:pPr>
            <a:r>
              <a:rPr lang="en-US" dirty="0">
                <a:latin typeface="Segoe UI Light" panose="020B0502040204020203" pitchFamily="34" charset="0"/>
                <a:cs typeface="Arial"/>
              </a:rPr>
              <a:t>Active Flow Control Type : FLUIDIC</a:t>
            </a:r>
          </a:p>
          <a:p>
            <a:pPr marL="579438" lvl="3" indent="-285750">
              <a:spcBef>
                <a:spcPts val="0"/>
              </a:spcBef>
              <a:buFont typeface="Courier New" pitchFamily="49" charset="0"/>
              <a:buChar char="o"/>
              <a:defRPr/>
            </a:pPr>
            <a:r>
              <a:rPr lang="it-IT" sz="1800" dirty="0">
                <a:latin typeface="Segoe UI Light" panose="020B0502040204020203" pitchFamily="34" charset="0"/>
              </a:rPr>
              <a:t>Zero-net-mass-</a:t>
            </a:r>
            <a:r>
              <a:rPr lang="it-IT" sz="1800" dirty="0" err="1">
                <a:latin typeface="Segoe UI Light" panose="020B0502040204020203" pitchFamily="34" charset="0"/>
              </a:rPr>
              <a:t>flux</a:t>
            </a:r>
            <a:r>
              <a:rPr lang="it-IT" sz="1800" dirty="0">
                <a:latin typeface="Segoe UI Light" panose="020B0502040204020203" pitchFamily="34" charset="0"/>
              </a:rPr>
              <a:t> </a:t>
            </a:r>
            <a:r>
              <a:rPr lang="it-IT" sz="1800" dirty="0" err="1">
                <a:latin typeface="Segoe UI Light" panose="020B0502040204020203" pitchFamily="34" charset="0"/>
              </a:rPr>
              <a:t>actuators</a:t>
            </a:r>
            <a:r>
              <a:rPr lang="it-IT" sz="1800" dirty="0">
                <a:latin typeface="Segoe UI Light" panose="020B0502040204020203" pitchFamily="34" charset="0"/>
              </a:rPr>
              <a:t> </a:t>
            </a:r>
          </a:p>
          <a:p>
            <a:pPr marL="579438" lvl="3" indent="-285750">
              <a:spcBef>
                <a:spcPts val="0"/>
              </a:spcBef>
              <a:buFont typeface="Courier New" pitchFamily="49" charset="0"/>
              <a:buChar char="o"/>
              <a:defRPr/>
            </a:pPr>
            <a:r>
              <a:rPr lang="en-US" sz="1700" dirty="0">
                <a:latin typeface="Segoe UI Light" panose="020B0502040204020203" pitchFamily="34" charset="0"/>
                <a:cs typeface="Arial"/>
              </a:rPr>
              <a:t>Energy Transfer by the Piezo-Electric Membrane periodic vibrations (control in frequency)</a:t>
            </a:r>
          </a:p>
          <a:p>
            <a:pPr marL="579438" lvl="3" indent="-285750">
              <a:spcBef>
                <a:spcPts val="0"/>
              </a:spcBef>
              <a:buFont typeface="Courier New" pitchFamily="49" charset="0"/>
              <a:buChar char="o"/>
              <a:defRPr/>
            </a:pPr>
            <a:endParaRPr lang="en-US" sz="1800" dirty="0">
              <a:latin typeface="Segoe UI Light" panose="020B0502040204020203" pitchFamily="34" charset="0"/>
              <a:cs typeface="Arial"/>
            </a:endParaRPr>
          </a:p>
          <a:p>
            <a:pPr marL="346075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900" b="1" dirty="0">
                <a:latin typeface="Segoe UI Light" panose="020B0502040204020203" pitchFamily="34" charset="0"/>
                <a:cs typeface="Arial"/>
              </a:rPr>
              <a:t>Objectives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700" dirty="0">
                <a:latin typeface="Segoe UI Light" panose="020B0502040204020203" pitchFamily="34" charset="0"/>
                <a:cs typeface="Arial"/>
              </a:rPr>
              <a:t>Extending Flight Envelope 			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Higher Stall </a:t>
            </a:r>
            <a:r>
              <a:rPr lang="en-US" sz="1700" b="1" dirty="0" err="1">
                <a:latin typeface="Segoe UI Light" panose="020B0502040204020203" pitchFamily="34" charset="0"/>
                <a:cs typeface="Arial"/>
              </a:rPr>
              <a:t>AoA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 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700" dirty="0">
                <a:latin typeface="Segoe UI Light" panose="020B0502040204020203" pitchFamily="34" charset="0"/>
                <a:cs typeface="Arial"/>
              </a:rPr>
              <a:t>Improving System Efficiency			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Energy Saving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sz="1700" b="1" dirty="0">
              <a:latin typeface="Segoe UI Light" panose="020B0502040204020203" pitchFamily="34" charset="0"/>
              <a:cs typeface="Arial"/>
            </a:endParaRP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sz="1700" b="1" dirty="0">
              <a:latin typeface="Segoe UI Light" panose="020B0502040204020203" pitchFamily="34" charset="0"/>
              <a:cs typeface="Arial"/>
            </a:endParaRPr>
          </a:p>
          <a:p>
            <a:pPr marL="346075" lvl="2" indent="-34290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900" b="1" dirty="0">
                <a:latin typeface="Segoe UI Light" panose="020B0502040204020203" pitchFamily="34" charset="0"/>
                <a:cs typeface="Arial"/>
              </a:rPr>
              <a:t>Approaches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700" b="1" dirty="0">
                <a:latin typeface="Segoe UI Light" panose="020B0502040204020203" pitchFamily="34" charset="0"/>
                <a:cs typeface="Arial"/>
              </a:rPr>
              <a:t>Open-loop</a:t>
            </a:r>
            <a:r>
              <a:rPr lang="en-US" sz="1700" dirty="0">
                <a:latin typeface="Segoe UI Light" panose="020B0502040204020203" pitchFamily="34" charset="0"/>
                <a:cs typeface="Arial"/>
              </a:rPr>
              <a:t> wind tunnel test for SJA parameters’ 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TUNING</a:t>
            </a:r>
            <a:r>
              <a:rPr lang="en-US" sz="1700" dirty="0">
                <a:latin typeface="Segoe UI Light" panose="020B0502040204020203" pitchFamily="34" charset="0"/>
                <a:cs typeface="Arial"/>
              </a:rPr>
              <a:t> purpose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700" dirty="0">
                <a:latin typeface="Segoe UI Light" panose="020B0502040204020203" pitchFamily="34" charset="0"/>
                <a:cs typeface="Arial"/>
              </a:rPr>
              <a:t>Experimental determination of pressure distribution signature for controller 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TRIGGERING</a:t>
            </a:r>
          </a:p>
          <a:p>
            <a:pPr marL="579438" lvl="3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1700" b="1" dirty="0">
                <a:latin typeface="Segoe UI Light" panose="020B0502040204020203" pitchFamily="34" charset="0"/>
                <a:cs typeface="Arial"/>
              </a:rPr>
              <a:t>Closed-Loop </a:t>
            </a:r>
            <a:r>
              <a:rPr lang="en-US" sz="1700" dirty="0">
                <a:latin typeface="Segoe UI Light" panose="020B0502040204020203" pitchFamily="34" charset="0"/>
                <a:cs typeface="Arial"/>
              </a:rPr>
              <a:t>wind tunnel test for </a:t>
            </a:r>
            <a:r>
              <a:rPr lang="en-US" sz="1700" b="1" dirty="0">
                <a:latin typeface="Segoe UI Light" panose="020B0502040204020203" pitchFamily="34" charset="0"/>
                <a:cs typeface="Arial"/>
              </a:rPr>
              <a:t>STALL DELAY </a:t>
            </a:r>
            <a:r>
              <a:rPr lang="en-US" sz="1700" dirty="0">
                <a:latin typeface="Segoe UI Light" panose="020B0502040204020203" pitchFamily="34" charset="0"/>
                <a:cs typeface="Arial"/>
              </a:rPr>
              <a:t>purpose</a:t>
            </a:r>
            <a:endParaRPr lang="en-US" sz="1700" b="1" dirty="0">
              <a:latin typeface="Segoe UI Light" panose="020B0502040204020203" pitchFamily="34" charset="0"/>
              <a:cs typeface="Arial"/>
            </a:endParaRPr>
          </a:p>
          <a:p>
            <a:endParaRPr lang="it-IT" dirty="0">
              <a:latin typeface="Segoe UI Light" panose="020B0502040204020203" pitchFamily="34" charset="0"/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623" y="579985"/>
            <a:ext cx="3200400" cy="163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3198" y="302400"/>
            <a:ext cx="9468657" cy="55517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Experimental Setup: complexity and integration </a:t>
            </a:r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2" r="66556"/>
          <a:stretch/>
        </p:blipFill>
        <p:spPr>
          <a:xfrm>
            <a:off x="8234519" y="3731169"/>
            <a:ext cx="3759904" cy="2054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3117874" y="2982771"/>
            <a:ext cx="2635387" cy="2501480"/>
            <a:chOff x="50545" y="861772"/>
            <a:chExt cx="3528391" cy="3217118"/>
          </a:xfrm>
        </p:grpSpPr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8" r="15256" b="8339"/>
            <a:stretch>
              <a:fillRect/>
            </a:stretch>
          </p:blipFill>
          <p:spPr bwMode="auto">
            <a:xfrm>
              <a:off x="50545" y="861772"/>
              <a:ext cx="3528391" cy="3217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val 9"/>
            <p:cNvSpPr/>
            <p:nvPr/>
          </p:nvSpPr>
          <p:spPr>
            <a:xfrm rot="18599613">
              <a:off x="1318466" y="1639635"/>
              <a:ext cx="1081864" cy="386711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 rot="18526812">
              <a:off x="901912" y="2569110"/>
              <a:ext cx="428550" cy="274928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4" name="Oval 11"/>
            <p:cNvSpPr/>
            <p:nvPr/>
          </p:nvSpPr>
          <p:spPr>
            <a:xfrm rot="1283459">
              <a:off x="1132803" y="1157201"/>
              <a:ext cx="2123892" cy="4884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" name="Oval 12"/>
            <p:cNvSpPr/>
            <p:nvPr/>
          </p:nvSpPr>
          <p:spPr>
            <a:xfrm rot="2353818">
              <a:off x="223427" y="2143165"/>
              <a:ext cx="2114828" cy="49747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6" name="Group 7"/>
          <p:cNvGrpSpPr>
            <a:grpSpLocks/>
          </p:cNvGrpSpPr>
          <p:nvPr/>
        </p:nvGrpSpPr>
        <p:grpSpPr bwMode="auto">
          <a:xfrm>
            <a:off x="1310977" y="4473163"/>
            <a:ext cx="1916075" cy="1068051"/>
            <a:chOff x="6400799" y="4295775"/>
            <a:chExt cx="2728470" cy="1445366"/>
          </a:xfrm>
        </p:grpSpPr>
        <p:pic>
          <p:nvPicPr>
            <p:cNvPr id="17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799" y="4295775"/>
              <a:ext cx="2546349" cy="1082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8"/>
            <p:cNvSpPr txBox="1">
              <a:spLocks noChangeArrowheads="1"/>
            </p:cNvSpPr>
            <p:nvPr/>
          </p:nvSpPr>
          <p:spPr bwMode="auto">
            <a:xfrm>
              <a:off x="6560143" y="5262410"/>
              <a:ext cx="2569126" cy="478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400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Pressure </a:t>
              </a:r>
              <a:r>
                <a:rPr lang="it-IT" altLang="it-IT" sz="1400" dirty="0" err="1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Transducers</a:t>
              </a:r>
              <a:endParaRPr lang="it-IT" altLang="it-IT" sz="14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6"/>
          <p:cNvGrpSpPr>
            <a:grpSpLocks/>
          </p:cNvGrpSpPr>
          <p:nvPr/>
        </p:nvGrpSpPr>
        <p:grpSpPr bwMode="auto">
          <a:xfrm>
            <a:off x="2171183" y="1475881"/>
            <a:ext cx="2319576" cy="996464"/>
            <a:chOff x="4761888" y="-31542"/>
            <a:chExt cx="4211965" cy="1719217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61890" y="382474"/>
              <a:ext cx="4211963" cy="1305201"/>
            </a:xfrm>
            <a:prstGeom prst="rect">
              <a:avLst/>
            </a:prstGeom>
            <a:ln>
              <a:solidFill>
                <a:srgbClr val="FF0000"/>
              </a:solidFill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sp>
          <p:nvSpPr>
            <p:cNvPr id="21" name="TextBox 8"/>
            <p:cNvSpPr txBox="1"/>
            <p:nvPr/>
          </p:nvSpPr>
          <p:spPr>
            <a:xfrm>
              <a:off x="4761888" y="-31542"/>
              <a:ext cx="4211963" cy="4779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it-IT" sz="1200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SJA </a:t>
              </a:r>
              <a:r>
                <a:rPr lang="it-IT" sz="1200" dirty="0" err="1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Piezo-Memebrane</a:t>
              </a:r>
              <a:r>
                <a:rPr lang="it-IT" sz="1200" dirty="0" smtClean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it-IT" sz="1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Assembly</a:t>
              </a:r>
            </a:p>
          </p:txBody>
        </p:sp>
      </p:grpSp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1" r="14258" b="69970"/>
          <a:stretch/>
        </p:blipFill>
        <p:spPr bwMode="auto">
          <a:xfrm>
            <a:off x="1441543" y="2641409"/>
            <a:ext cx="2441921" cy="77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48"/>
          <p:cNvGrpSpPr>
            <a:grpSpLocks/>
          </p:cNvGrpSpPr>
          <p:nvPr/>
        </p:nvGrpSpPr>
        <p:grpSpPr bwMode="auto">
          <a:xfrm>
            <a:off x="5179212" y="1651517"/>
            <a:ext cx="6446732" cy="1840231"/>
            <a:chOff x="1799996" y="894123"/>
            <a:chExt cx="6447113" cy="2877432"/>
          </a:xfrm>
        </p:grpSpPr>
        <p:sp>
          <p:nvSpPr>
            <p:cNvPr id="24" name="Bent-Up Arrow 46"/>
            <p:cNvSpPr/>
            <p:nvPr/>
          </p:nvSpPr>
          <p:spPr>
            <a:xfrm rot="10800000" flipH="1">
              <a:off x="1799996" y="1288191"/>
              <a:ext cx="6447113" cy="2483364"/>
            </a:xfrm>
            <a:prstGeom prst="bentUpArrow">
              <a:avLst>
                <a:gd name="adj1" fmla="val 1982"/>
                <a:gd name="adj2" fmla="val 5348"/>
                <a:gd name="adj3" fmla="val 11344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5" name="TextBox 47"/>
            <p:cNvSpPr txBox="1"/>
            <p:nvPr/>
          </p:nvSpPr>
          <p:spPr>
            <a:xfrm>
              <a:off x="2059294" y="894123"/>
              <a:ext cx="2287684" cy="30770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Pressure Transducers Signal</a:t>
              </a:r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8278943" y="4611392"/>
            <a:ext cx="1578233" cy="1132413"/>
            <a:chOff x="2215931" y="2293522"/>
            <a:chExt cx="3580205" cy="2435499"/>
          </a:xfrm>
        </p:grpSpPr>
        <p:pic>
          <p:nvPicPr>
            <p:cNvPr id="27" name="Picture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38" r="2451" b="4961"/>
            <a:stretch>
              <a:fillRect/>
            </a:stretch>
          </p:blipFill>
          <p:spPr bwMode="auto">
            <a:xfrm>
              <a:off x="2555776" y="2644163"/>
              <a:ext cx="3240360" cy="20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9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5931" y="2293522"/>
              <a:ext cx="2393120" cy="545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17"/>
          <p:cNvGrpSpPr>
            <a:grpSpLocks/>
          </p:cNvGrpSpPr>
          <p:nvPr/>
        </p:nvGrpSpPr>
        <p:grpSpPr bwMode="auto">
          <a:xfrm>
            <a:off x="10133562" y="3798350"/>
            <a:ext cx="1686290" cy="1375396"/>
            <a:chOff x="5758089" y="2222836"/>
            <a:chExt cx="2978453" cy="2256691"/>
          </a:xfrm>
        </p:grpSpPr>
        <p:pic>
          <p:nvPicPr>
            <p:cNvPr id="30" name="Pictur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03"/>
            <a:stretch>
              <a:fillRect/>
            </a:stretch>
          </p:blipFill>
          <p:spPr bwMode="auto">
            <a:xfrm>
              <a:off x="7143808" y="2222836"/>
              <a:ext cx="1592734" cy="1214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0277" y="3081940"/>
              <a:ext cx="2252162" cy="139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16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98"/>
            <a:stretch>
              <a:fillRect/>
            </a:stretch>
          </p:blipFill>
          <p:spPr bwMode="auto">
            <a:xfrm>
              <a:off x="5758089" y="2506696"/>
              <a:ext cx="1573966" cy="53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33"/>
          <p:cNvGrpSpPr>
            <a:grpSpLocks/>
          </p:cNvGrpSpPr>
          <p:nvPr/>
        </p:nvGrpSpPr>
        <p:grpSpPr bwMode="auto">
          <a:xfrm>
            <a:off x="5753260" y="4358227"/>
            <a:ext cx="2438429" cy="855662"/>
            <a:chOff x="538590" y="3526274"/>
            <a:chExt cx="2077659" cy="855662"/>
          </a:xfrm>
        </p:grpSpPr>
        <p:sp>
          <p:nvSpPr>
            <p:cNvPr id="34" name="Bent-Up Arrow 28"/>
            <p:cNvSpPr/>
            <p:nvPr/>
          </p:nvSpPr>
          <p:spPr>
            <a:xfrm flipH="1">
              <a:off x="538590" y="3526274"/>
              <a:ext cx="2077659" cy="855662"/>
            </a:xfrm>
            <a:prstGeom prst="bentUpArrow">
              <a:avLst>
                <a:gd name="adj1" fmla="val 7604"/>
                <a:gd name="adj2" fmla="val 6361"/>
                <a:gd name="adj3" fmla="val 15059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35" name="TextBox 32"/>
            <p:cNvSpPr txBox="1"/>
            <p:nvPr/>
          </p:nvSpPr>
          <p:spPr>
            <a:xfrm>
              <a:off x="863969" y="3954899"/>
              <a:ext cx="1268065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l-GR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α</a:t>
              </a:r>
              <a:r>
                <a:rPr lang="it-IT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,</a:t>
              </a:r>
              <a:r>
                <a:rPr lang="el-GR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β</a:t>
              </a:r>
              <a:r>
                <a:rPr lang="it-IT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Command</a:t>
              </a:r>
            </a:p>
          </p:txBody>
        </p:sp>
      </p:grpSp>
      <p:grpSp>
        <p:nvGrpSpPr>
          <p:cNvPr id="36" name="Group 40"/>
          <p:cNvGrpSpPr>
            <a:grpSpLocks/>
          </p:cNvGrpSpPr>
          <p:nvPr/>
        </p:nvGrpSpPr>
        <p:grpSpPr bwMode="auto">
          <a:xfrm>
            <a:off x="5026251" y="1954312"/>
            <a:ext cx="6259512" cy="1537437"/>
            <a:chOff x="1835695" y="1063193"/>
            <a:chExt cx="6259683" cy="1792112"/>
          </a:xfrm>
        </p:grpSpPr>
        <p:sp>
          <p:nvSpPr>
            <p:cNvPr id="37" name="TextBox 34"/>
            <p:cNvSpPr txBox="1"/>
            <p:nvPr/>
          </p:nvSpPr>
          <p:spPr>
            <a:xfrm>
              <a:off x="4768474" y="1431552"/>
              <a:ext cx="1899931" cy="307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SJAs Command Signal </a:t>
              </a:r>
            </a:p>
          </p:txBody>
        </p:sp>
        <p:sp>
          <p:nvSpPr>
            <p:cNvPr id="38" name="Bent-Up Arrow 39"/>
            <p:cNvSpPr/>
            <p:nvPr/>
          </p:nvSpPr>
          <p:spPr>
            <a:xfrm rot="16200000">
              <a:off x="4199573" y="-1040501"/>
              <a:ext cx="1531928" cy="6259683"/>
            </a:xfrm>
            <a:prstGeom prst="bentUpArrow">
              <a:avLst>
                <a:gd name="adj1" fmla="val 3671"/>
                <a:gd name="adj2" fmla="val 6361"/>
                <a:gd name="adj3" fmla="val 15059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39" name="Group 30"/>
            <p:cNvGrpSpPr>
              <a:grpSpLocks/>
            </p:cNvGrpSpPr>
            <p:nvPr/>
          </p:nvGrpSpPr>
          <p:grpSpPr bwMode="auto">
            <a:xfrm>
              <a:off x="2392923" y="1063193"/>
              <a:ext cx="2622906" cy="1145805"/>
              <a:chOff x="2181032" y="1235471"/>
              <a:chExt cx="2622906" cy="1145805"/>
            </a:xfrm>
          </p:grpSpPr>
          <p:pic>
            <p:nvPicPr>
              <p:cNvPr id="40" name="Picture 22"/>
              <p:cNvPicPr>
                <a:picLocks noChangeAspect="1"/>
              </p:cNvPicPr>
              <p:nvPr/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959" b="33858"/>
              <a:stretch>
                <a:fillRect/>
              </a:stretch>
            </p:blipFill>
            <p:spPr bwMode="auto">
              <a:xfrm>
                <a:off x="2545338" y="1235471"/>
                <a:ext cx="1675533" cy="832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TextBox 23"/>
              <p:cNvSpPr txBox="1"/>
              <p:nvPr/>
            </p:nvSpPr>
            <p:spPr>
              <a:xfrm>
                <a:off x="2181032" y="2073501"/>
                <a:ext cx="2622906" cy="30777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it-IT" sz="14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Trek 350A Piezo-Driver Amplifier</a:t>
                </a:r>
              </a:p>
            </p:txBody>
          </p:sp>
        </p:grpSp>
      </p:grpSp>
      <p:pic>
        <p:nvPicPr>
          <p:cNvPr id="42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12"/>
          <a:stretch>
            <a:fillRect/>
          </a:stretch>
        </p:blipFill>
        <p:spPr bwMode="auto">
          <a:xfrm>
            <a:off x="8796348" y="1393268"/>
            <a:ext cx="1447436" cy="78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5"/>
          <p:cNvGrpSpPr>
            <a:grpSpLocks/>
          </p:cNvGrpSpPr>
          <p:nvPr/>
        </p:nvGrpSpPr>
        <p:grpSpPr bwMode="auto">
          <a:xfrm>
            <a:off x="10291400" y="1605817"/>
            <a:ext cx="1680264" cy="1417382"/>
            <a:chOff x="2411760" y="1542950"/>
            <a:chExt cx="1943408" cy="1771277"/>
          </a:xfrm>
        </p:grpSpPr>
        <p:pic>
          <p:nvPicPr>
            <p:cNvPr id="44" name="Picture 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410" y="1542950"/>
              <a:ext cx="1414758" cy="1771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"/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542950"/>
              <a:ext cx="1057300" cy="33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5369350" y="4756340"/>
            <a:ext cx="2836947" cy="869950"/>
            <a:chOff x="1971177" y="2345961"/>
            <a:chExt cx="1927802" cy="869703"/>
          </a:xfrm>
        </p:grpSpPr>
        <p:sp>
          <p:nvSpPr>
            <p:cNvPr id="47" name="Bent-Up Arrow 41"/>
            <p:cNvSpPr/>
            <p:nvPr/>
          </p:nvSpPr>
          <p:spPr>
            <a:xfrm rot="16200000" flipH="1" flipV="1">
              <a:off x="2500226" y="1816912"/>
              <a:ext cx="869703" cy="1927802"/>
            </a:xfrm>
            <a:prstGeom prst="bentUpArrow">
              <a:avLst>
                <a:gd name="adj1" fmla="val 7604"/>
                <a:gd name="adj2" fmla="val 6361"/>
                <a:gd name="adj3" fmla="val 15059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48" name="TextBox 44"/>
            <p:cNvSpPr txBox="1"/>
            <p:nvPr/>
          </p:nvSpPr>
          <p:spPr>
            <a:xfrm>
              <a:off x="2028341" y="2787162"/>
              <a:ext cx="1648317" cy="3076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3Forces, 3Moments</a:t>
              </a:r>
            </a:p>
          </p:txBody>
        </p:sp>
      </p:grpSp>
      <p:sp>
        <p:nvSpPr>
          <p:cNvPr id="49" name="TextBox 23"/>
          <p:cNvSpPr txBox="1"/>
          <p:nvPr/>
        </p:nvSpPr>
        <p:spPr bwMode="auto">
          <a:xfrm>
            <a:off x="8343114" y="3423392"/>
            <a:ext cx="2942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Software Suite: </a:t>
            </a:r>
            <a:r>
              <a:rPr lang="it-IT" sz="14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Control&amp;Sensing</a:t>
            </a:r>
            <a:endParaRPr lang="it-IT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" name="Rettangolo arrotondato 49"/>
          <p:cNvSpPr/>
          <p:nvPr/>
        </p:nvSpPr>
        <p:spPr>
          <a:xfrm>
            <a:off x="1310976" y="4473162"/>
            <a:ext cx="1879752" cy="775305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1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3199" y="302400"/>
            <a:ext cx="9468657" cy="55517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Segoe UI Light" panose="020B0502040204020203" pitchFamily="34" charset="0"/>
              </a:rPr>
              <a:t>Main Outcomes</a:t>
            </a:r>
            <a:endParaRPr lang="it-IT" b="1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483199" y="1400150"/>
            <a:ext cx="6096000" cy="38779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6075" lvl="2" indent="-3429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Wingdings" panose="05000000000000000000" pitchFamily="2" charset="2"/>
              <a:buChar char="ü"/>
              <a:defRPr/>
            </a:pPr>
            <a:r>
              <a:rPr lang="en-US" sz="1900" dirty="0">
                <a:solidFill>
                  <a:prstClr val="black"/>
                </a:solidFill>
                <a:latin typeface="Segoe UI Light" panose="020B0502040204020203" pitchFamily="34" charset="0"/>
                <a:cs typeface="Arial"/>
              </a:rPr>
              <a:t>The efficacy of SJAs as mean for stall delay has been proven. A post-position of 3 degrees is achieved by operating the SJAs with an optimized power signal @ U = 5 m/s;</a:t>
            </a:r>
          </a:p>
          <a:p>
            <a:pPr marL="346075" lvl="2" indent="-3429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Wingdings" panose="05000000000000000000" pitchFamily="2" charset="2"/>
              <a:buChar char="ü"/>
              <a:defRPr/>
            </a:pPr>
            <a:endParaRPr lang="en-US" sz="1900" dirty="0" smtClean="0">
              <a:solidFill>
                <a:prstClr val="black"/>
              </a:solidFill>
              <a:latin typeface="Segoe UI Light" panose="020B0502040204020203" pitchFamily="34" charset="0"/>
              <a:cs typeface="Arial"/>
            </a:endParaRPr>
          </a:p>
          <a:p>
            <a:pPr marL="346075" lvl="2" indent="-3429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Wingdings" panose="05000000000000000000" pitchFamily="2" charset="2"/>
              <a:buChar char="ü"/>
              <a:defRPr/>
            </a:pPr>
            <a:r>
              <a:rPr lang="en-US" sz="1900" dirty="0">
                <a:solidFill>
                  <a:prstClr val="black"/>
                </a:solidFill>
                <a:latin typeface="Segoe UI Light" panose="020B0502040204020203" pitchFamily="34" charset="0"/>
                <a:cs typeface="Arial"/>
              </a:rPr>
              <a:t>A closed-loop control system based on the </a:t>
            </a:r>
            <a:r>
              <a:rPr lang="en-US" sz="1900" dirty="0" err="1">
                <a:solidFill>
                  <a:prstClr val="black"/>
                </a:solidFill>
                <a:latin typeface="Segoe UI Light" panose="020B0502040204020203" pitchFamily="34" charset="0"/>
                <a:cs typeface="Arial"/>
              </a:rPr>
              <a:t>AoA</a:t>
            </a:r>
            <a:r>
              <a:rPr lang="en-US" sz="1900" dirty="0">
                <a:solidFill>
                  <a:prstClr val="black"/>
                </a:solidFill>
                <a:latin typeface="Segoe UI Light" panose="020B0502040204020203" pitchFamily="34" charset="0"/>
                <a:cs typeface="Arial"/>
              </a:rPr>
              <a:t> feedback signal has been realized. Energy saving has been taken into account in the activation strategy definition.</a:t>
            </a:r>
          </a:p>
          <a:p>
            <a:pPr marL="293688" lvl="3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defRPr/>
            </a:pPr>
            <a:endParaRPr lang="en-US" sz="1700" dirty="0">
              <a:solidFill>
                <a:prstClr val="black"/>
              </a:solidFill>
              <a:latin typeface="Segoe UI Light" panose="020B0502040204020203" pitchFamily="34" charset="0"/>
              <a:cs typeface="Arial"/>
            </a:endParaRPr>
          </a:p>
          <a:p>
            <a:pPr marL="346075" lvl="2" indent="-3429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Wingdings" panose="05000000000000000000" pitchFamily="2" charset="2"/>
              <a:buChar char="ü"/>
              <a:defRPr/>
            </a:pPr>
            <a:r>
              <a:rPr lang="en-US" sz="1900" dirty="0" smtClean="0">
                <a:solidFill>
                  <a:prstClr val="black"/>
                </a:solidFill>
                <a:latin typeface="Segoe UI Light" panose="020B0502040204020203" pitchFamily="34" charset="0"/>
                <a:cs typeface="Arial"/>
              </a:rPr>
              <a:t>Flow field pressure characterization for triggering closed-loop controller</a:t>
            </a:r>
            <a:endParaRPr lang="en-US" sz="1900" dirty="0">
              <a:solidFill>
                <a:prstClr val="black"/>
              </a:solidFill>
              <a:latin typeface="Segoe UI Light" panose="020B0502040204020203" pitchFamily="34" charset="0"/>
              <a:cs typeface="Arial"/>
            </a:endParaRPr>
          </a:p>
        </p:txBody>
      </p:sp>
      <p:grpSp>
        <p:nvGrpSpPr>
          <p:cNvPr id="65" name="Group 146"/>
          <p:cNvGrpSpPr/>
          <p:nvPr/>
        </p:nvGrpSpPr>
        <p:grpSpPr>
          <a:xfrm>
            <a:off x="8523011" y="180012"/>
            <a:ext cx="3246712" cy="1854556"/>
            <a:chOff x="9450929" y="9824669"/>
            <a:chExt cx="9307675" cy="4500749"/>
          </a:xfrm>
        </p:grpSpPr>
        <p:pic>
          <p:nvPicPr>
            <p:cNvPr id="69" name="Picture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93"/>
            <a:stretch/>
          </p:blipFill>
          <p:spPr>
            <a:xfrm>
              <a:off x="9798121" y="10928995"/>
              <a:ext cx="8960483" cy="3396423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381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68" name="TextBox 117"/>
            <p:cNvSpPr txBox="1"/>
            <p:nvPr/>
          </p:nvSpPr>
          <p:spPr>
            <a:xfrm>
              <a:off x="9450929" y="9824669"/>
              <a:ext cx="8712447" cy="1120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Open-Loop Control Aerodynamic Results –</a:t>
              </a:r>
              <a:b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 STALL DELAY</a:t>
              </a:r>
              <a:endParaRPr lang="it-IT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1" name="Group 188"/>
          <p:cNvGrpSpPr/>
          <p:nvPr/>
        </p:nvGrpSpPr>
        <p:grpSpPr>
          <a:xfrm>
            <a:off x="7425557" y="2157323"/>
            <a:ext cx="4048128" cy="1193901"/>
            <a:chOff x="7798339" y="5145366"/>
            <a:chExt cx="4048128" cy="1112554"/>
          </a:xfrm>
        </p:grpSpPr>
        <p:pic>
          <p:nvPicPr>
            <p:cNvPr id="72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8339" y="5145368"/>
              <a:ext cx="2077257" cy="1112552"/>
            </a:xfrm>
            <a:prstGeom prst="rect">
              <a:avLst/>
            </a:prstGeom>
          </p:spPr>
        </p:pic>
        <p:sp>
          <p:nvSpPr>
            <p:cNvPr id="73" name="TextBox 187"/>
            <p:cNvSpPr txBox="1"/>
            <p:nvPr/>
          </p:nvSpPr>
          <p:spPr>
            <a:xfrm>
              <a:off x="10037521" y="5145366"/>
              <a:ext cx="1808946" cy="602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SJA Input:</a:t>
              </a:r>
            </a:p>
            <a:p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Sine Wave Signal + </a:t>
              </a:r>
              <a:b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50% Duty Cycle </a:t>
              </a:r>
              <a:endParaRPr lang="it-IT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4" name="Group 116"/>
          <p:cNvGrpSpPr/>
          <p:nvPr/>
        </p:nvGrpSpPr>
        <p:grpSpPr>
          <a:xfrm>
            <a:off x="7632393" y="2924928"/>
            <a:ext cx="4190540" cy="1081510"/>
            <a:chOff x="6387451" y="24811019"/>
            <a:chExt cx="5152722" cy="1784938"/>
          </a:xfrm>
        </p:grpSpPr>
        <p:sp>
          <p:nvSpPr>
            <p:cNvPr id="75" name="TextBox 115"/>
            <p:cNvSpPr txBox="1"/>
            <p:nvPr/>
          </p:nvSpPr>
          <p:spPr>
            <a:xfrm>
              <a:off x="6387451" y="25529244"/>
              <a:ext cx="2234478" cy="1066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Simulink AOA Feedback</a:t>
              </a:r>
              <a:b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Control Scheme </a:t>
              </a:r>
              <a:b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it-IT" sz="1200" b="1" dirty="0" smtClean="0">
                  <a:latin typeface="Times New Roman" pitchFamily="18" charset="0"/>
                  <a:cs typeface="Times New Roman" pitchFamily="18" charset="0"/>
                </a:rPr>
                <a:t>Block Diagram</a:t>
              </a:r>
              <a:endParaRPr lang="it-IT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6" name="Picture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3548" y="24811019"/>
              <a:ext cx="2476625" cy="1693204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381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</p:spPr>
        </p:pic>
      </p:grpSp>
      <p:pic>
        <p:nvPicPr>
          <p:cNvPr id="77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830" y="4331350"/>
            <a:ext cx="3181290" cy="1392847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78" name="TextBox 194"/>
          <p:cNvSpPr txBox="1"/>
          <p:nvPr/>
        </p:nvSpPr>
        <p:spPr>
          <a:xfrm>
            <a:off x="7752124" y="4054351"/>
            <a:ext cx="3750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itchFamily="18" charset="0"/>
                <a:cs typeface="Times New Roman" pitchFamily="18" charset="0"/>
              </a:rPr>
              <a:t>CL-AOA curves comparison OPEN / CLOSED LOOP</a:t>
            </a:r>
            <a:endParaRPr lang="it-IT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Forma 79"/>
          <p:cNvSpPr/>
          <p:nvPr/>
        </p:nvSpPr>
        <p:spPr>
          <a:xfrm rot="6652860" flipH="1">
            <a:off x="11090712" y="2175762"/>
            <a:ext cx="471200" cy="575838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latin typeface="Segoe UI Light" panose="020B0502040204020203" pitchFamily="34" charset="0"/>
            </a:endParaRPr>
          </a:p>
        </p:txBody>
      </p:sp>
      <p:sp>
        <p:nvSpPr>
          <p:cNvPr id="81" name="Forma 80"/>
          <p:cNvSpPr/>
          <p:nvPr/>
        </p:nvSpPr>
        <p:spPr>
          <a:xfrm rot="9716843">
            <a:off x="11262576" y="4306743"/>
            <a:ext cx="601291" cy="727336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piè di pa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ICAST 2015, THE 26TH INTERNATIONAL CONFERENCE ON ADAPTIVE STRUCTURES AND TECHNOLOGIES, OCTOBER 14-16, 2015, AT KOBE, JAPAN</a:t>
            </a:r>
            <a:endParaRPr lang="en-US" dirty="0"/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Titolo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6" name="Segnaposto contenuto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7" name="Picture 6" descr="C:\Users\Mario\AppData\Local\Microsoft\Windows\Temporary Internet Files\Content.IE5\H0MOD96Q\MC900442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998" y="2169505"/>
            <a:ext cx="2057143" cy="20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tangolo 17"/>
          <p:cNvSpPr/>
          <p:nvPr/>
        </p:nvSpPr>
        <p:spPr>
          <a:xfrm>
            <a:off x="6650065" y="3883130"/>
            <a:ext cx="27398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…</a:t>
            </a:r>
            <a:r>
              <a:rPr lang="it-IT" sz="3000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Any</a:t>
            </a:r>
            <a:r>
              <a:rPr lang="it-IT" sz="3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it-IT" sz="3000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question</a:t>
            </a:r>
            <a:r>
              <a:rPr lang="it-IT" sz="30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613109" y="1615507"/>
            <a:ext cx="50369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000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Thank</a:t>
            </a:r>
            <a:r>
              <a:rPr lang="it-IT" sz="30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it-IT" sz="3000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you</a:t>
            </a:r>
            <a:r>
              <a:rPr lang="it-IT" sz="30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for </a:t>
            </a:r>
            <a:r>
              <a:rPr lang="it-IT" sz="3000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your</a:t>
            </a:r>
            <a:r>
              <a:rPr lang="it-IT" sz="30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it-IT" sz="3000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attention</a:t>
            </a:r>
            <a:r>
              <a:rPr lang="it-IT" sz="300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…</a:t>
            </a:r>
            <a:endParaRPr lang="it-IT" sz="3000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sse">
  <a:themeElements>
    <a:clrScheme name="Parallass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ss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ss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TM03457496[[fn=Parallasse]]</Template>
  <TotalTime>111</TotalTime>
  <Words>352</Words>
  <Application>Microsoft Office PowerPoint</Application>
  <PresentationFormat>Widescreen</PresentationFormat>
  <Paragraphs>60</Paragraphs>
  <Slides>5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ＭＳ Ｐゴシック</vt:lpstr>
      <vt:lpstr>Arial</vt:lpstr>
      <vt:lpstr>Calibri</vt:lpstr>
      <vt:lpstr>Corbel</vt:lpstr>
      <vt:lpstr>Courier New</vt:lpstr>
      <vt:lpstr>Segoe UI Light</vt:lpstr>
      <vt:lpstr>Times New Roman</vt:lpstr>
      <vt:lpstr>Wingdings</vt:lpstr>
      <vt:lpstr>Parallasse</vt:lpstr>
      <vt:lpstr>Experimentation for Different Stall Control Strategies with Synthetic Jet Actuators</vt:lpstr>
      <vt:lpstr>Objectives and Approaches</vt:lpstr>
      <vt:lpstr>Experimental Setup: complexity and integration </vt:lpstr>
      <vt:lpstr>Main Outcomes</vt:lpstr>
      <vt:lpstr>Presentazione standard di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Experimentation for Different Stall Control Strategies with Synthetic Jet Actuators</dc:title>
  <dc:creator>Mario Cassaro</dc:creator>
  <cp:lastModifiedBy>Mario</cp:lastModifiedBy>
  <cp:revision>19</cp:revision>
  <dcterms:created xsi:type="dcterms:W3CDTF">2015-10-06T09:47:18Z</dcterms:created>
  <dcterms:modified xsi:type="dcterms:W3CDTF">2015-10-07T14:19:15Z</dcterms:modified>
</cp:coreProperties>
</file>