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4689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custDataLst>
    <p:tags r:id="rId5"/>
  </p:custDataLst>
  <p:defaultTextStyle>
    <a:defPPr>
      <a:defRPr lang="en-US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  <a:ea typeface="ＭＳ Ｐゴシック" pitchFamily="34" charset="-128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  <a:ea typeface="ＭＳ Ｐゴシック" pitchFamily="34" charset="-128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  <a:ea typeface="ＭＳ Ｐゴシック" pitchFamily="34" charset="-128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  <a:ea typeface="ＭＳ Ｐゴシック" pitchFamily="34" charset="-128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  <a:ea typeface="ＭＳ Ｐゴシック" pitchFamily="34" charset="-128"/>
      </a:defRPr>
    </a:lvl5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/>
    <p:restoredTop sz="87370"/>
  </p:normalViewPr>
  <p:slideViewPr>
    <p:cSldViewPr>
      <p:cViewPr varScale="1">
        <p:scale>
          <a:sx n="87" d="100"/>
          <a:sy n="87" d="100"/>
        </p:scale>
        <p:origin x="114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Header Placeholder 1">
            <a:extLst>
              <a:ext uri="{FF2B5EF4-FFF2-40B4-BE49-F238E27FC236}">
                <a16:creationId xmlns:a16="http://schemas.microsoft.com/office/drawing/2014/main" id="{A82E9E6E-86EE-9E42-9444-E81BAA49BCEE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099" name="Date Placeholder 2">
            <a:extLst>
              <a:ext uri="{FF2B5EF4-FFF2-40B4-BE49-F238E27FC236}">
                <a16:creationId xmlns:a16="http://schemas.microsoft.com/office/drawing/2014/main" id="{6255A667-CCAC-DB43-B9FD-BDC325898A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9AC15BE-C31F-4A12-82B6-CF5B121DD93A}" type="hfDateTime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100" name="Footer Placeholder 3">
            <a:extLst>
              <a:ext uri="{FF2B5EF4-FFF2-40B4-BE49-F238E27FC236}">
                <a16:creationId xmlns:a16="http://schemas.microsoft.com/office/drawing/2014/main" id="{022A3E44-780C-CD4E-9DC9-75B5342BBD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101" name="Slide Number Placeholder 4">
            <a:extLst>
              <a:ext uri="{FF2B5EF4-FFF2-40B4-BE49-F238E27FC236}">
                <a16:creationId xmlns:a16="http://schemas.microsoft.com/office/drawing/2014/main" id="{801F36B8-BFB5-1E4C-8E67-FAC624D171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35CA8B0-2E4E-4127-A500-A2060312A44E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‹N›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Header Placeholder 1">
            <a:extLst>
              <a:ext uri="{FF2B5EF4-FFF2-40B4-BE49-F238E27FC236}">
                <a16:creationId xmlns:a16="http://schemas.microsoft.com/office/drawing/2014/main" id="{5C8F99A5-6A7F-5B46-86D2-9AE6590236EB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5" name="Date Placeholder 2">
            <a:extLst>
              <a:ext uri="{FF2B5EF4-FFF2-40B4-BE49-F238E27FC236}">
                <a16:creationId xmlns:a16="http://schemas.microsoft.com/office/drawing/2014/main" id="{8D47BCEA-8DD2-3A48-BDD1-D2F2C79893B8}"/>
              </a:ext>
            </a:extLst>
          </p:cNvPr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668717-85D3-404B-B84F-15C635CD4DB6}" type="hfDateTime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6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3077" name="Notes Placeholder 4">
            <a:extLst>
              <a:ext uri="{FF2B5EF4-FFF2-40B4-BE49-F238E27FC236}">
                <a16:creationId xmlns:a16="http://schemas.microsoft.com/office/drawing/2014/main" id="{9FA7C215-4928-1949-B827-ECECF58C1A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Click to edit Master text styles</a:t>
            </a:r>
          </a:p>
          <a:p>
            <a:pPr marL="457200" marR="0" lvl="1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Second level</a:t>
            </a:r>
          </a:p>
          <a:p>
            <a:pPr marL="914400" marR="0" lvl="2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Third level</a:t>
            </a:r>
          </a:p>
          <a:p>
            <a:pPr marL="1371600" marR="0" lvl="3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Fourth level</a:t>
            </a:r>
          </a:p>
          <a:p>
            <a:pPr marL="1828800" marR="0" lvl="4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Fifth level</a:t>
            </a:r>
          </a:p>
        </p:txBody>
      </p:sp>
      <p:sp>
        <p:nvSpPr>
          <p:cNvPr id="3078" name="Footer Placeholder 5">
            <a:extLst>
              <a:ext uri="{FF2B5EF4-FFF2-40B4-BE49-F238E27FC236}">
                <a16:creationId xmlns:a16="http://schemas.microsoft.com/office/drawing/2014/main" id="{0ECCCDB2-AA7A-2B44-A8D6-6DB76A6B9EF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9" name="Slide Number Placeholder 6">
            <a:extLst>
              <a:ext uri="{FF2B5EF4-FFF2-40B4-BE49-F238E27FC236}">
                <a16:creationId xmlns:a16="http://schemas.microsoft.com/office/drawing/2014/main" id="{93DEF2F7-CC14-CF4F-BC9D-8C2C624C6F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473C4DF-A9F4-43D9-97CB-40B59357C75D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‹N›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lang="en-US" altLang="en-US" b="1">
                <a:latin typeface="Arial"/>
                <a:ea typeface="Arial"/>
              </a:rPr>
              <a:t>Figure 1: </a:t>
            </a:r>
            <a:r>
              <a:rPr lang="en-US" altLang="en-US">
                <a:latin typeface="Arial"/>
                <a:ea typeface="Arial"/>
              </a:rPr>
              <a:t>(A) Percutaneous pericardiocentesis. A pigtail catheter was introduced by a subxipoid approach. (B) CT-angiography: introducer has pierced the right ventricular wall. The pigtail catheter has been advanced through the right ventricle, the pulmonary valve and the pulmonary artery. (C) CT-angiography: the pigtail catheter in the left pulmonary artery. (D) Transoesophageal echocardiogram (three-chamber-view): the pigtail catheter crosses the right ventricular outflow tract, the pulmonary valve and ends up in the main pulmonary artery.
</a:t>
            </a:r>
          </a:p>
          <a:p>
            <a:pPr marL="0" lvl="0" indent="0"/>
            <a:r>
              <a:rPr lang="en-US" altLang="en-US">
                <a:latin typeface="Arial"/>
                <a:ea typeface="Arial"/>
              </a:rPr>
              <a:t>Unless provided in the caption above, the following copyright applies to the content of this slide:  © The Author 2017. Published by Oxford University Press on behalf of the European Association for Cardio-Thoracic Surgery. All rights reserved.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CD36C670-FB4C-4FFD-A0B4-65BD2F89095A}" type="slidenum">
              <a:rPr lang="en-US" altLang="en-US" sz="1200"/>
              <a:t>1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98003-1E31-4241-866C-75C5B9575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0731"/>
            <a:ext cx="8229600" cy="444182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25450"/>
            <a:ext cx="6108853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4" name="Footer Placeholder 3">
            <a:extLst>
              <a:ext uri="{FF2B5EF4-FFF2-40B4-BE49-F238E27FC236}">
                <a16:creationId xmlns:a16="http://schemas.microsoft.com/office/drawing/2014/main" id="{C6460008-2D95-48E7-AC1C-DA06D43C99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</p:spPr>
        <p:txBody>
          <a:bodyPr vert="horz" lIns="180000" tIns="0" rIns="180000" bIns="0" rtlCol="0" anchor="ctr"/>
          <a:lstStyle>
            <a:lvl1pPr eaLnBrk="0" hangingPunct="0">
              <a:defRPr sz="10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4" charset="-128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Date Placeholder 3">
            <a:extLst>
              <a:ext uri="{FF2B5EF4-FFF2-40B4-BE49-F238E27FC236}">
                <a16:creationId xmlns:a16="http://schemas.microsoft.com/office/drawing/2014/main" id="{5E13B5E2-6B4A-1145-B6E5-30BF224D6AF3}"/>
              </a:ext>
            </a:extLst>
          </p:cNvPr>
          <p:cNvSpPr txBox="1"/>
          <p:nvPr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19812" cy="612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0" tIns="0" rIns="0" bIns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1112"/>
            <a:ext cx="8229600" cy="444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9" name="Footer Placeholder 3">
            <a:extLst>
              <a:ext uri="{FF2B5EF4-FFF2-40B4-BE49-F238E27FC236}">
                <a16:creationId xmlns:a16="http://schemas.microsoft.com/office/drawing/2014/main" id="{3A59B449-7601-8440-A788-6D3FCFF97A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5994400"/>
            <a:ext cx="7677150" cy="863600"/>
          </a:xfrm>
          <a:prstGeom prst="rect">
            <a:avLst/>
          </a:prstGeom>
        </p:spPr>
        <p:txBody>
          <a:bodyPr vert="horz" lIns="180000" tIns="0" rIns="180000" bIns="0" rtlCol="0" anchor="ctr"/>
          <a:lstStyle>
            <a:lvl1pPr algn="l" eaLnBrk="1" hangingPunct="1">
              <a:spcAft>
                <a:spcPts val="600"/>
              </a:spcAft>
              <a:defRPr sz="800">
                <a:solidFill>
                  <a:srgbClr val="2A2A2A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en-US" altLang="en-US" sz="800" b="0" i="0" u="none" strike="noStrike" kern="1200" cap="none" spc="0" normalizeH="0" baseline="0" noProof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4" charset="-128"/>
              <a:cs typeface="+mn-cs"/>
            </a:endParaRPr>
          </a:p>
        </p:txBody>
      </p:sp>
      <p:cxnSp>
        <p:nvCxnSpPr>
          <p:cNvPr id="1030" name="Straight Connector 8"/>
          <p:cNvCxnSpPr/>
          <p:nvPr/>
        </p:nvCxnSpPr>
        <p:spPr>
          <a:xfrm>
            <a:off x="0" y="5994400"/>
            <a:ext cx="9144000" cy="0"/>
          </a:xfrm>
          <a:prstGeom prst="line">
            <a:avLst/>
          </a:prstGeom>
          <a:noFill/>
          <a:ln w="6350">
            <a:solidFill>
              <a:srgbClr val="CFD5E4"/>
            </a:solidFill>
            <a:miter lim="800000"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3" r:id="rId1"/>
  </p:sldLayoutIdLst>
  <p:transition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600" b="1" i="0" u="none" kern="1200" baseline="0">
          <a:solidFill>
            <a:schemeClr val="tx1"/>
          </a:solidFill>
          <a:effectLst/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9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1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1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1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1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»"/>
        <a:defRPr kumimoji="0" sz="11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93/ejcts/ezw42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80000" tIns="0" rIns="180000" bIns="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1000" i="1">
                <a:solidFill>
                  <a:srgbClr val="333333"/>
                </a:solidFill>
              </a:rPr>
              <a:t>European Journal of Cardio-Thoracic Surgery</a:t>
            </a:r>
            <a:r>
              <a:rPr lang="en-US" altLang="en-US" sz="1000">
                <a:solidFill>
                  <a:srgbClr val="333333"/>
                </a:solidFill>
              </a:rPr>
              <a:t>, Volume 51, Issue 5, May 2017, Page 1017, </a:t>
            </a:r>
            <a:r>
              <a:rPr lang="en-US" altLang="en-US" sz="1000">
                <a:solidFill>
                  <a:srgbClr val="333333"/>
                </a:solidFill>
                <a:hlinkClick r:id="rId3"/>
              </a:rPr>
              <a:t>https://doi.org/10.1093/ejcts/ezw429</a:t>
            </a:r>
            <a:endParaRPr lang="en-US" altLang="en-US" sz="1000">
              <a:solidFill>
                <a:srgbClr val="333333"/>
              </a:solidFill>
            </a:endParaRPr>
          </a:p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800">
                <a:solidFill>
                  <a:srgbClr val="2A2A2A"/>
                </a:solidFill>
              </a:rPr>
              <a:t>The content of this slide may be subject to copyright: please see the slide notes for details.</a:t>
            </a:r>
            <a:endParaRPr lang="en-US" altLang="en-US" sz="800">
              <a:solidFill>
                <a:srgbClr val="333333"/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08700" cy="612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0" tIns="0" rIns="0" bIns="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rPr lang="en-US" altLang="en-US"/>
              <a:t>Figure 1: </a:t>
            </a:r>
            <a:r>
              <a:rPr lang="en-US" altLang="en-US" b="0"/>
              <a:t>(A) Percutaneous pericardiocentesis. A pigtail catheter was introduced by a subxipoid approach. (B) ...</a:t>
            </a:r>
          </a:p>
        </p:txBody>
      </p:sp>
      <p:pic>
        <p:nvPicPr>
          <p:cNvPr id="5124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162" y="6267450"/>
            <a:ext cx="1058862" cy="2984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866900" y="1371600"/>
            <a:ext cx="5415364" cy="4457700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01.14"/>
  <p:tag name="AS_TITLE" val="Aspose.Slides for .NET 4.0"/>
  <p:tag name="AS_VERSION" val="19.1"/>
</p:tagLst>
</file>

<file path=ppt/theme/theme1.xml><?xml version="1.0" encoding="utf-8"?>
<a:theme xmlns:a="http://schemas.openxmlformats.org/drawingml/2006/main" name="13_Office Theme">
  <a:themeElements>
    <a:clrScheme name="1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Office Theme">
      <a:majorFont>
        <a:latin typeface="Times New Roman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1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</Words>
  <Application>Microsoft Office PowerPoint</Application>
  <PresentationFormat>Presentazione su schermo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13_Office Theme</vt:lpstr>
      <vt:lpstr>Figure 1: (A) Percutaneous pericardiocentesis. A pigtail catheter was introduced by a subxipoid approach. (B) ...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Oxford University Press Figure</dc:title>
  <dc:creator>Nasty</dc:creator>
  <cp:lastModifiedBy>Anastasia Dyrda</cp:lastModifiedBy>
  <cp:revision>159</cp:revision>
  <dcterms:created xsi:type="dcterms:W3CDTF">2015-12-31T14:57:12Z</dcterms:created>
  <dcterms:modified xsi:type="dcterms:W3CDTF">2019-10-06T13:47:31Z</dcterms:modified>
</cp:coreProperties>
</file>