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tif" ContentType="image/tiff"/>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25199975" cy="35999738"/>
  <p:notesSz cx="6858000" cy="9144000"/>
  <p:defaultTextStyle>
    <a:defPPr>
      <a:defRPr lang="en-US"/>
    </a:defPPr>
    <a:lvl1pPr marL="0" algn="l" defTabSz="379110" rtl="0" eaLnBrk="1" latinLnBrk="0" hangingPunct="1">
      <a:defRPr sz="1493" kern="1200">
        <a:solidFill>
          <a:schemeClr val="tx1"/>
        </a:solidFill>
        <a:latin typeface="+mn-lt"/>
        <a:ea typeface="+mn-ea"/>
        <a:cs typeface="+mn-cs"/>
      </a:defRPr>
    </a:lvl1pPr>
    <a:lvl2pPr marL="379110" algn="l" defTabSz="379110" rtl="0" eaLnBrk="1" latinLnBrk="0" hangingPunct="1">
      <a:defRPr sz="1493" kern="1200">
        <a:solidFill>
          <a:schemeClr val="tx1"/>
        </a:solidFill>
        <a:latin typeface="+mn-lt"/>
        <a:ea typeface="+mn-ea"/>
        <a:cs typeface="+mn-cs"/>
      </a:defRPr>
    </a:lvl2pPr>
    <a:lvl3pPr marL="758220" algn="l" defTabSz="379110" rtl="0" eaLnBrk="1" latinLnBrk="0" hangingPunct="1">
      <a:defRPr sz="1493" kern="1200">
        <a:solidFill>
          <a:schemeClr val="tx1"/>
        </a:solidFill>
        <a:latin typeface="+mn-lt"/>
        <a:ea typeface="+mn-ea"/>
        <a:cs typeface="+mn-cs"/>
      </a:defRPr>
    </a:lvl3pPr>
    <a:lvl4pPr marL="1137331" algn="l" defTabSz="379110" rtl="0" eaLnBrk="1" latinLnBrk="0" hangingPunct="1">
      <a:defRPr sz="1493" kern="1200">
        <a:solidFill>
          <a:schemeClr val="tx1"/>
        </a:solidFill>
        <a:latin typeface="+mn-lt"/>
        <a:ea typeface="+mn-ea"/>
        <a:cs typeface="+mn-cs"/>
      </a:defRPr>
    </a:lvl4pPr>
    <a:lvl5pPr marL="1516441" algn="l" defTabSz="379110" rtl="0" eaLnBrk="1" latinLnBrk="0" hangingPunct="1">
      <a:defRPr sz="1493" kern="1200">
        <a:solidFill>
          <a:schemeClr val="tx1"/>
        </a:solidFill>
        <a:latin typeface="+mn-lt"/>
        <a:ea typeface="+mn-ea"/>
        <a:cs typeface="+mn-cs"/>
      </a:defRPr>
    </a:lvl5pPr>
    <a:lvl6pPr marL="1895551" algn="l" defTabSz="379110" rtl="0" eaLnBrk="1" latinLnBrk="0" hangingPunct="1">
      <a:defRPr sz="1493" kern="1200">
        <a:solidFill>
          <a:schemeClr val="tx1"/>
        </a:solidFill>
        <a:latin typeface="+mn-lt"/>
        <a:ea typeface="+mn-ea"/>
        <a:cs typeface="+mn-cs"/>
      </a:defRPr>
    </a:lvl6pPr>
    <a:lvl7pPr marL="2274661" algn="l" defTabSz="379110" rtl="0" eaLnBrk="1" latinLnBrk="0" hangingPunct="1">
      <a:defRPr sz="1493" kern="1200">
        <a:solidFill>
          <a:schemeClr val="tx1"/>
        </a:solidFill>
        <a:latin typeface="+mn-lt"/>
        <a:ea typeface="+mn-ea"/>
        <a:cs typeface="+mn-cs"/>
      </a:defRPr>
    </a:lvl7pPr>
    <a:lvl8pPr marL="2653772" algn="l" defTabSz="379110" rtl="0" eaLnBrk="1" latinLnBrk="0" hangingPunct="1">
      <a:defRPr sz="1493" kern="1200">
        <a:solidFill>
          <a:schemeClr val="tx1"/>
        </a:solidFill>
        <a:latin typeface="+mn-lt"/>
        <a:ea typeface="+mn-ea"/>
        <a:cs typeface="+mn-cs"/>
      </a:defRPr>
    </a:lvl8pPr>
    <a:lvl9pPr marL="3032882" algn="l" defTabSz="379110" rtl="0" eaLnBrk="1" latinLnBrk="0" hangingPunct="1">
      <a:defRPr sz="1493"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1338" userDrawn="1">
          <p15:clr>
            <a:srgbClr val="A4A3A4"/>
          </p15:clr>
        </p15:guide>
        <p15:guide id="2" pos="793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5454"/>
    <a:srgbClr val="66FF33"/>
    <a:srgbClr val="0C0DF1"/>
    <a:srgbClr val="FF6600"/>
    <a:srgbClr val="33CC33"/>
    <a:srgbClr val="6600FF"/>
    <a:srgbClr val="F4B183"/>
    <a:srgbClr val="B3D9D9"/>
    <a:srgbClr val="74BA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Stile chiaro 2 - Colore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72" autoAdjust="0"/>
    <p:restoredTop sz="99314" autoAdjust="0"/>
  </p:normalViewPr>
  <p:slideViewPr>
    <p:cSldViewPr snapToGrid="0">
      <p:cViewPr>
        <p:scale>
          <a:sx n="90" d="100"/>
          <a:sy n="90" d="100"/>
        </p:scale>
        <p:origin x="18" y="9054"/>
      </p:cViewPr>
      <p:guideLst>
        <p:guide orient="horz" pos="11338"/>
        <p:guide pos="79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600" b="1" i="0" u="none" strike="noStrike" kern="1200" baseline="0">
                <a:solidFill>
                  <a:sysClr val="windowText" lastClr="000000"/>
                </a:solidFill>
                <a:latin typeface="+mn-lt"/>
                <a:ea typeface="+mn-ea"/>
                <a:cs typeface="+mn-cs"/>
              </a:defRPr>
            </a:pPr>
            <a:r>
              <a:rPr lang="it-IT" sz="1600" dirty="0" err="1" smtClean="0"/>
              <a:t>Broth</a:t>
            </a:r>
            <a:r>
              <a:rPr lang="it-IT" sz="1600" dirty="0" smtClean="0"/>
              <a:t> </a:t>
            </a:r>
            <a:r>
              <a:rPr lang="it-IT" sz="1600" dirty="0" err="1" smtClean="0"/>
              <a:t>Dilution</a:t>
            </a:r>
            <a:r>
              <a:rPr lang="it-IT" sz="1600" dirty="0" smtClean="0"/>
              <a:t> Method for MIC </a:t>
            </a:r>
            <a:r>
              <a:rPr lang="it-IT" sz="1600" dirty="0" err="1" smtClean="0"/>
              <a:t>determination</a:t>
            </a:r>
            <a:endParaRPr lang="it-IT" sz="1600" dirty="0">
              <a:effectLst/>
            </a:endParaRPr>
          </a:p>
          <a:p>
            <a:pPr marL="0" marR="0" indent="0" algn="ctr" defTabSz="914400" rtl="0" eaLnBrk="1" fontAlgn="auto" latinLnBrk="0" hangingPunct="1">
              <a:lnSpc>
                <a:spcPct val="100000"/>
              </a:lnSpc>
              <a:spcBef>
                <a:spcPts val="0"/>
              </a:spcBef>
              <a:spcAft>
                <a:spcPts val="0"/>
              </a:spcAft>
              <a:buClrTx/>
              <a:buSzTx/>
              <a:buFontTx/>
              <a:buNone/>
              <a:tabLst/>
              <a:defRPr sz="1600" b="1" i="0" u="none" strike="noStrike" kern="1200" baseline="0">
                <a:solidFill>
                  <a:sysClr val="windowText" lastClr="000000"/>
                </a:solidFill>
                <a:latin typeface="+mn-lt"/>
                <a:ea typeface="+mn-ea"/>
                <a:cs typeface="+mn-cs"/>
              </a:defRPr>
            </a:pPr>
            <a:r>
              <a:rPr lang="en-US" sz="1600" dirty="0"/>
              <a:t> </a:t>
            </a:r>
          </a:p>
        </c:rich>
      </c:tx>
      <c:layout>
        <c:manualLayout>
          <c:xMode val="edge"/>
          <c:yMode val="edge"/>
          <c:x val="0.1521547349461522"/>
          <c:y val="0"/>
        </c:manualLayout>
      </c:layout>
      <c:overlay val="1"/>
    </c:title>
    <c:autoTitleDeleted val="0"/>
    <c:plotArea>
      <c:layout/>
      <c:scatterChart>
        <c:scatterStyle val="smoothMarker"/>
        <c:varyColors val="0"/>
        <c:ser>
          <c:idx val="0"/>
          <c:order val="0"/>
          <c:tx>
            <c:strRef>
              <c:f>'Result sheet'!$M$65</c:f>
              <c:strCache>
                <c:ptCount val="1"/>
                <c:pt idx="0">
                  <c:v>Untreated</c:v>
                </c:pt>
              </c:strCache>
            </c:strRef>
          </c:tx>
          <c:errBars>
            <c:errDir val="y"/>
            <c:errBarType val="both"/>
            <c:errValType val="cust"/>
            <c:noEndCap val="0"/>
            <c:plus>
              <c:numRef>
                <c:f>'Result sheet'!$Y$65:$AF$65</c:f>
                <c:numCache>
                  <c:formatCode>General</c:formatCode>
                  <c:ptCount val="8"/>
                  <c:pt idx="0">
                    <c:v>8.8179858811408829E-3</c:v>
                  </c:pt>
                  <c:pt idx="1">
                    <c:v>1.0877729542510241E-2</c:v>
                  </c:pt>
                  <c:pt idx="2">
                    <c:v>1.857175274442318E-2</c:v>
                  </c:pt>
                  <c:pt idx="3">
                    <c:v>2.6762321928412824E-2</c:v>
                  </c:pt>
                  <c:pt idx="4">
                    <c:v>4.0823055679358532E-2</c:v>
                  </c:pt>
                  <c:pt idx="5">
                    <c:v>4.9717470520934302E-2</c:v>
                  </c:pt>
                  <c:pt idx="6">
                    <c:v>5.8857412447371749E-2</c:v>
                  </c:pt>
                  <c:pt idx="7">
                    <c:v>7.0702559182818939E-2</c:v>
                  </c:pt>
                </c:numCache>
              </c:numRef>
            </c:plus>
            <c:minus>
              <c:numRef>
                <c:f>'Result sheet'!$Y$65:$AF$65</c:f>
                <c:numCache>
                  <c:formatCode>General</c:formatCode>
                  <c:ptCount val="8"/>
                  <c:pt idx="0">
                    <c:v>8.8179858811408829E-3</c:v>
                  </c:pt>
                  <c:pt idx="1">
                    <c:v>1.0877729542510241E-2</c:v>
                  </c:pt>
                  <c:pt idx="2">
                    <c:v>1.857175274442318E-2</c:v>
                  </c:pt>
                  <c:pt idx="3">
                    <c:v>2.6762321928412824E-2</c:v>
                  </c:pt>
                  <c:pt idx="4">
                    <c:v>4.0823055679358532E-2</c:v>
                  </c:pt>
                  <c:pt idx="5">
                    <c:v>4.9717470520934302E-2</c:v>
                  </c:pt>
                  <c:pt idx="6">
                    <c:v>5.8857412447371749E-2</c:v>
                  </c:pt>
                  <c:pt idx="7">
                    <c:v>7.0702559182818939E-2</c:v>
                  </c:pt>
                </c:numCache>
              </c:numRef>
            </c:minus>
          </c:errBars>
          <c:xVal>
            <c:numRef>
              <c:f>'Result sheet'!$N$64:$U$64</c:f>
              <c:numCache>
                <c:formatCode>General</c:formatCode>
                <c:ptCount val="8"/>
                <c:pt idx="0">
                  <c:v>0</c:v>
                </c:pt>
                <c:pt idx="1">
                  <c:v>0.2499511111111111</c:v>
                </c:pt>
                <c:pt idx="2">
                  <c:v>0.49993972222222216</c:v>
                </c:pt>
                <c:pt idx="3">
                  <c:v>0.7499300000000001</c:v>
                </c:pt>
                <c:pt idx="4">
                  <c:v>0.9999136111111111</c:v>
                </c:pt>
                <c:pt idx="5">
                  <c:v>1.2499038888888889</c:v>
                </c:pt>
                <c:pt idx="6">
                  <c:v>1.499895</c:v>
                </c:pt>
                <c:pt idx="7">
                  <c:v>1.7498827777777779</c:v>
                </c:pt>
              </c:numCache>
            </c:numRef>
          </c:xVal>
          <c:yVal>
            <c:numRef>
              <c:f>'Result sheet'!$N$65:$U$65</c:f>
              <c:numCache>
                <c:formatCode>0.000</c:formatCode>
                <c:ptCount val="8"/>
                <c:pt idx="0">
                  <c:v>0.134075</c:v>
                </c:pt>
                <c:pt idx="1">
                  <c:v>0.14749999999999999</c:v>
                </c:pt>
                <c:pt idx="2">
                  <c:v>0.18330000000000002</c:v>
                </c:pt>
                <c:pt idx="3">
                  <c:v>0.229125</c:v>
                </c:pt>
                <c:pt idx="4">
                  <c:v>0.27852500000000002</c:v>
                </c:pt>
                <c:pt idx="5">
                  <c:v>0.32892500000000002</c:v>
                </c:pt>
                <c:pt idx="6">
                  <c:v>0.38439999999999996</c:v>
                </c:pt>
                <c:pt idx="7">
                  <c:v>0.413825</c:v>
                </c:pt>
              </c:numCache>
            </c:numRef>
          </c:yVal>
          <c:smooth val="1"/>
          <c:extLst xmlns:c16r2="http://schemas.microsoft.com/office/drawing/2015/06/chart">
            <c:ext xmlns:c16="http://schemas.microsoft.com/office/drawing/2014/chart" uri="{C3380CC4-5D6E-409C-BE32-E72D297353CC}">
              <c16:uniqueId val="{00000000-4CC5-48B3-9FF3-9815DF414C04}"/>
            </c:ext>
          </c:extLst>
        </c:ser>
        <c:ser>
          <c:idx val="1"/>
          <c:order val="1"/>
          <c:tx>
            <c:strRef>
              <c:f>'Result sheet'!$M$66</c:f>
              <c:strCache>
                <c:ptCount val="1"/>
                <c:pt idx="0">
                  <c:v>CP 0.015 μg/ml</c:v>
                </c:pt>
              </c:strCache>
            </c:strRef>
          </c:tx>
          <c:errBars>
            <c:errDir val="y"/>
            <c:errBarType val="both"/>
            <c:errValType val="cust"/>
            <c:noEndCap val="0"/>
            <c:plus>
              <c:numRef>
                <c:f>'Result sheet'!$Y$66:$AF$66</c:f>
                <c:numCache>
                  <c:formatCode>General</c:formatCode>
                  <c:ptCount val="8"/>
                  <c:pt idx="0">
                    <c:v>6.5916613990707959E-3</c:v>
                  </c:pt>
                  <c:pt idx="1">
                    <c:v>7.981971874167439E-3</c:v>
                  </c:pt>
                  <c:pt idx="2">
                    <c:v>1.5615537134533673E-2</c:v>
                  </c:pt>
                  <c:pt idx="3">
                    <c:v>2.3145031864311553E-2</c:v>
                  </c:pt>
                  <c:pt idx="4">
                    <c:v>3.7101305570019887E-2</c:v>
                  </c:pt>
                  <c:pt idx="5">
                    <c:v>5.4937344994092856E-2</c:v>
                  </c:pt>
                  <c:pt idx="6">
                    <c:v>6.4056513134887597E-2</c:v>
                  </c:pt>
                  <c:pt idx="7">
                    <c:v>7.4206279215441276E-2</c:v>
                  </c:pt>
                </c:numCache>
              </c:numRef>
            </c:plus>
            <c:minus>
              <c:numRef>
                <c:f>'Result sheet'!$Y$66:$AF$66</c:f>
                <c:numCache>
                  <c:formatCode>General</c:formatCode>
                  <c:ptCount val="8"/>
                  <c:pt idx="0">
                    <c:v>6.5916613990707959E-3</c:v>
                  </c:pt>
                  <c:pt idx="1">
                    <c:v>7.981971874167439E-3</c:v>
                  </c:pt>
                  <c:pt idx="2">
                    <c:v>1.5615537134533673E-2</c:v>
                  </c:pt>
                  <c:pt idx="3">
                    <c:v>2.3145031864311553E-2</c:v>
                  </c:pt>
                  <c:pt idx="4">
                    <c:v>3.7101305570019887E-2</c:v>
                  </c:pt>
                  <c:pt idx="5">
                    <c:v>5.4937344994092856E-2</c:v>
                  </c:pt>
                  <c:pt idx="6">
                    <c:v>6.4056513134887597E-2</c:v>
                  </c:pt>
                  <c:pt idx="7">
                    <c:v>7.4206279215441276E-2</c:v>
                  </c:pt>
                </c:numCache>
              </c:numRef>
            </c:minus>
          </c:errBars>
          <c:xVal>
            <c:numRef>
              <c:f>'Result sheet'!$N$64:$U$64</c:f>
              <c:numCache>
                <c:formatCode>General</c:formatCode>
                <c:ptCount val="8"/>
                <c:pt idx="0">
                  <c:v>0</c:v>
                </c:pt>
                <c:pt idx="1">
                  <c:v>0.2499511111111111</c:v>
                </c:pt>
                <c:pt idx="2">
                  <c:v>0.49993972222222216</c:v>
                </c:pt>
                <c:pt idx="3">
                  <c:v>0.7499300000000001</c:v>
                </c:pt>
                <c:pt idx="4">
                  <c:v>0.9999136111111111</c:v>
                </c:pt>
                <c:pt idx="5">
                  <c:v>1.2499038888888889</c:v>
                </c:pt>
                <c:pt idx="6">
                  <c:v>1.499895</c:v>
                </c:pt>
                <c:pt idx="7">
                  <c:v>1.7498827777777779</c:v>
                </c:pt>
              </c:numCache>
            </c:numRef>
          </c:xVal>
          <c:yVal>
            <c:numRef>
              <c:f>'Result sheet'!$N$66:$U$66</c:f>
              <c:numCache>
                <c:formatCode>0.000</c:formatCode>
                <c:ptCount val="8"/>
                <c:pt idx="0">
                  <c:v>0.13179999999999997</c:v>
                </c:pt>
                <c:pt idx="1">
                  <c:v>0.14652499999999999</c:v>
                </c:pt>
                <c:pt idx="2">
                  <c:v>0.18229999999999996</c:v>
                </c:pt>
                <c:pt idx="3">
                  <c:v>0.22935</c:v>
                </c:pt>
                <c:pt idx="4">
                  <c:v>0.28457500000000002</c:v>
                </c:pt>
                <c:pt idx="5">
                  <c:v>0.34847500000000003</c:v>
                </c:pt>
                <c:pt idx="6">
                  <c:v>0.40297499999999997</c:v>
                </c:pt>
                <c:pt idx="7">
                  <c:v>0.44317499999999999</c:v>
                </c:pt>
              </c:numCache>
            </c:numRef>
          </c:yVal>
          <c:smooth val="1"/>
          <c:extLst xmlns:c16r2="http://schemas.microsoft.com/office/drawing/2015/06/chart">
            <c:ext xmlns:c16="http://schemas.microsoft.com/office/drawing/2014/chart" uri="{C3380CC4-5D6E-409C-BE32-E72D297353CC}">
              <c16:uniqueId val="{00000001-4CC5-48B3-9FF3-9815DF414C04}"/>
            </c:ext>
          </c:extLst>
        </c:ser>
        <c:ser>
          <c:idx val="2"/>
          <c:order val="2"/>
          <c:tx>
            <c:strRef>
              <c:f>'Result sheet'!$M$67</c:f>
              <c:strCache>
                <c:ptCount val="1"/>
                <c:pt idx="0">
                  <c:v>CP 0.025 μg/ml</c:v>
                </c:pt>
              </c:strCache>
            </c:strRef>
          </c:tx>
          <c:errBars>
            <c:errDir val="y"/>
            <c:errBarType val="both"/>
            <c:errValType val="cust"/>
            <c:noEndCap val="0"/>
            <c:plus>
              <c:numRef>
                <c:f>'Result sheet'!$Y$67:$AF$67</c:f>
                <c:numCache>
                  <c:formatCode>General</c:formatCode>
                  <c:ptCount val="8"/>
                  <c:pt idx="0">
                    <c:v>6.1957142445403365E-3</c:v>
                  </c:pt>
                  <c:pt idx="1">
                    <c:v>6.3013391433884881E-3</c:v>
                  </c:pt>
                  <c:pt idx="2">
                    <c:v>1.280807850538089E-2</c:v>
                  </c:pt>
                  <c:pt idx="3">
                    <c:v>1.780117622518243E-2</c:v>
                  </c:pt>
                  <c:pt idx="4">
                    <c:v>2.9775608725935123E-2</c:v>
                  </c:pt>
                  <c:pt idx="5">
                    <c:v>4.3320693669423052E-2</c:v>
                  </c:pt>
                  <c:pt idx="6">
                    <c:v>5.4422375912853982E-2</c:v>
                  </c:pt>
                  <c:pt idx="7">
                    <c:v>6.706793197944913E-2</c:v>
                  </c:pt>
                </c:numCache>
              </c:numRef>
            </c:plus>
            <c:minus>
              <c:numRef>
                <c:f>'Result sheet'!$Y$67:$AF$67</c:f>
                <c:numCache>
                  <c:formatCode>General</c:formatCode>
                  <c:ptCount val="8"/>
                  <c:pt idx="0">
                    <c:v>6.1957142445403365E-3</c:v>
                  </c:pt>
                  <c:pt idx="1">
                    <c:v>6.3013391433884881E-3</c:v>
                  </c:pt>
                  <c:pt idx="2">
                    <c:v>1.280807850538089E-2</c:v>
                  </c:pt>
                  <c:pt idx="3">
                    <c:v>1.780117622518243E-2</c:v>
                  </c:pt>
                  <c:pt idx="4">
                    <c:v>2.9775608725935123E-2</c:v>
                  </c:pt>
                  <c:pt idx="5">
                    <c:v>4.3320693669423052E-2</c:v>
                  </c:pt>
                  <c:pt idx="6">
                    <c:v>5.4422375912853982E-2</c:v>
                  </c:pt>
                  <c:pt idx="7">
                    <c:v>6.706793197944913E-2</c:v>
                  </c:pt>
                </c:numCache>
              </c:numRef>
            </c:minus>
          </c:errBars>
          <c:xVal>
            <c:numRef>
              <c:f>'Result sheet'!$N$64:$U$64</c:f>
              <c:numCache>
                <c:formatCode>General</c:formatCode>
                <c:ptCount val="8"/>
                <c:pt idx="0">
                  <c:v>0</c:v>
                </c:pt>
                <c:pt idx="1">
                  <c:v>0.2499511111111111</c:v>
                </c:pt>
                <c:pt idx="2">
                  <c:v>0.49993972222222216</c:v>
                </c:pt>
                <c:pt idx="3">
                  <c:v>0.7499300000000001</c:v>
                </c:pt>
                <c:pt idx="4">
                  <c:v>0.9999136111111111</c:v>
                </c:pt>
                <c:pt idx="5">
                  <c:v>1.2499038888888889</c:v>
                </c:pt>
                <c:pt idx="6">
                  <c:v>1.499895</c:v>
                </c:pt>
                <c:pt idx="7">
                  <c:v>1.7498827777777779</c:v>
                </c:pt>
              </c:numCache>
            </c:numRef>
          </c:xVal>
          <c:yVal>
            <c:numRef>
              <c:f>'Result sheet'!$N$67:$U$67</c:f>
              <c:numCache>
                <c:formatCode>0.000</c:formatCode>
                <c:ptCount val="8"/>
                <c:pt idx="0">
                  <c:v>0.13827499999999998</c:v>
                </c:pt>
                <c:pt idx="1">
                  <c:v>0.15162500000000001</c:v>
                </c:pt>
                <c:pt idx="2">
                  <c:v>0.18672499999999997</c:v>
                </c:pt>
                <c:pt idx="3">
                  <c:v>0.22762500000000002</c:v>
                </c:pt>
                <c:pt idx="4">
                  <c:v>0.28117500000000001</c:v>
                </c:pt>
                <c:pt idx="5">
                  <c:v>0.35075000000000001</c:v>
                </c:pt>
                <c:pt idx="6">
                  <c:v>0.40700000000000003</c:v>
                </c:pt>
                <c:pt idx="7">
                  <c:v>0.46375</c:v>
                </c:pt>
              </c:numCache>
            </c:numRef>
          </c:yVal>
          <c:smooth val="1"/>
          <c:extLst xmlns:c16r2="http://schemas.microsoft.com/office/drawing/2015/06/chart">
            <c:ext xmlns:c16="http://schemas.microsoft.com/office/drawing/2014/chart" uri="{C3380CC4-5D6E-409C-BE32-E72D297353CC}">
              <c16:uniqueId val="{00000002-4CC5-48B3-9FF3-9815DF414C04}"/>
            </c:ext>
          </c:extLst>
        </c:ser>
        <c:ser>
          <c:idx val="3"/>
          <c:order val="3"/>
          <c:tx>
            <c:strRef>
              <c:f>'Result sheet'!$M$68</c:f>
              <c:strCache>
                <c:ptCount val="1"/>
                <c:pt idx="0">
                  <c:v>CP 0.1 μg/ml</c:v>
                </c:pt>
              </c:strCache>
            </c:strRef>
          </c:tx>
          <c:errBars>
            <c:errDir val="y"/>
            <c:errBarType val="both"/>
            <c:errValType val="cust"/>
            <c:noEndCap val="0"/>
            <c:plus>
              <c:numRef>
                <c:f>'Result sheet'!$Y$68:$AF$68</c:f>
                <c:numCache>
                  <c:formatCode>General</c:formatCode>
                  <c:ptCount val="8"/>
                  <c:pt idx="0">
                    <c:v>4.1984372092482257E-3</c:v>
                  </c:pt>
                  <c:pt idx="1">
                    <c:v>4.754668758178638E-3</c:v>
                  </c:pt>
                  <c:pt idx="2">
                    <c:v>8.473303665041166E-3</c:v>
                  </c:pt>
                  <c:pt idx="3">
                    <c:v>1.193762434490213E-2</c:v>
                  </c:pt>
                  <c:pt idx="4">
                    <c:v>2.009433999911418E-2</c:v>
                  </c:pt>
                  <c:pt idx="5">
                    <c:v>2.9532556188044415E-2</c:v>
                  </c:pt>
                  <c:pt idx="6">
                    <c:v>4.1989314116808368E-2</c:v>
                  </c:pt>
                  <c:pt idx="7">
                    <c:v>6.3959635708781104E-2</c:v>
                  </c:pt>
                </c:numCache>
              </c:numRef>
            </c:plus>
            <c:minus>
              <c:numRef>
                <c:f>'Result sheet'!$Y$68:$AF$68</c:f>
                <c:numCache>
                  <c:formatCode>General</c:formatCode>
                  <c:ptCount val="8"/>
                  <c:pt idx="0">
                    <c:v>4.1984372092482257E-3</c:v>
                  </c:pt>
                  <c:pt idx="1">
                    <c:v>4.754668758178638E-3</c:v>
                  </c:pt>
                  <c:pt idx="2">
                    <c:v>8.473303665041166E-3</c:v>
                  </c:pt>
                  <c:pt idx="3">
                    <c:v>1.193762434490213E-2</c:v>
                  </c:pt>
                  <c:pt idx="4">
                    <c:v>2.009433999911418E-2</c:v>
                  </c:pt>
                  <c:pt idx="5">
                    <c:v>2.9532556188044415E-2</c:v>
                  </c:pt>
                  <c:pt idx="6">
                    <c:v>4.1989314116808368E-2</c:v>
                  </c:pt>
                  <c:pt idx="7">
                    <c:v>6.3959635708781104E-2</c:v>
                  </c:pt>
                </c:numCache>
              </c:numRef>
            </c:minus>
          </c:errBars>
          <c:xVal>
            <c:numRef>
              <c:f>'Result sheet'!$N$64:$U$64</c:f>
              <c:numCache>
                <c:formatCode>General</c:formatCode>
                <c:ptCount val="8"/>
                <c:pt idx="0">
                  <c:v>0</c:v>
                </c:pt>
                <c:pt idx="1">
                  <c:v>0.2499511111111111</c:v>
                </c:pt>
                <c:pt idx="2">
                  <c:v>0.49993972222222216</c:v>
                </c:pt>
                <c:pt idx="3">
                  <c:v>0.7499300000000001</c:v>
                </c:pt>
                <c:pt idx="4">
                  <c:v>0.9999136111111111</c:v>
                </c:pt>
                <c:pt idx="5">
                  <c:v>1.2499038888888889</c:v>
                </c:pt>
                <c:pt idx="6">
                  <c:v>1.499895</c:v>
                </c:pt>
                <c:pt idx="7">
                  <c:v>1.7498827777777779</c:v>
                </c:pt>
              </c:numCache>
            </c:numRef>
          </c:xVal>
          <c:yVal>
            <c:numRef>
              <c:f>'Result sheet'!$N$68:$U$68</c:f>
              <c:numCache>
                <c:formatCode>0.000</c:formatCode>
                <c:ptCount val="8"/>
                <c:pt idx="0">
                  <c:v>0.13012499999999999</c:v>
                </c:pt>
                <c:pt idx="1">
                  <c:v>0.14332500000000001</c:v>
                </c:pt>
                <c:pt idx="2">
                  <c:v>0.17407499999999998</c:v>
                </c:pt>
                <c:pt idx="3">
                  <c:v>0.212675</c:v>
                </c:pt>
                <c:pt idx="4">
                  <c:v>0.26195000000000002</c:v>
                </c:pt>
                <c:pt idx="5">
                  <c:v>0.32192500000000002</c:v>
                </c:pt>
                <c:pt idx="6">
                  <c:v>0.36995</c:v>
                </c:pt>
                <c:pt idx="7">
                  <c:v>0.41899999999999998</c:v>
                </c:pt>
              </c:numCache>
            </c:numRef>
          </c:yVal>
          <c:smooth val="1"/>
          <c:extLst xmlns:c16r2="http://schemas.microsoft.com/office/drawing/2015/06/chart">
            <c:ext xmlns:c16="http://schemas.microsoft.com/office/drawing/2014/chart" uri="{C3380CC4-5D6E-409C-BE32-E72D297353CC}">
              <c16:uniqueId val="{00000003-4CC5-48B3-9FF3-9815DF414C04}"/>
            </c:ext>
          </c:extLst>
        </c:ser>
        <c:ser>
          <c:idx val="4"/>
          <c:order val="4"/>
          <c:tx>
            <c:strRef>
              <c:f>'Result sheet'!$M$69</c:f>
              <c:strCache>
                <c:ptCount val="1"/>
                <c:pt idx="0">
                  <c:v>CP0.25 μg/ml</c:v>
                </c:pt>
              </c:strCache>
            </c:strRef>
          </c:tx>
          <c:errBars>
            <c:errDir val="y"/>
            <c:errBarType val="both"/>
            <c:errValType val="cust"/>
            <c:noEndCap val="0"/>
            <c:plus>
              <c:numRef>
                <c:f>'Result sheet'!$Y$69:$AF$69</c:f>
                <c:numCache>
                  <c:formatCode>General</c:formatCode>
                  <c:ptCount val="8"/>
                  <c:pt idx="0">
                    <c:v>2.6986107537027267E-3</c:v>
                  </c:pt>
                  <c:pt idx="1">
                    <c:v>3.102821296820042E-3</c:v>
                  </c:pt>
                  <c:pt idx="2">
                    <c:v>7.5406813352640774E-3</c:v>
                  </c:pt>
                  <c:pt idx="3">
                    <c:v>1.2230162509141083E-2</c:v>
                  </c:pt>
                  <c:pt idx="4">
                    <c:v>2.1805432236027794E-2</c:v>
                  </c:pt>
                  <c:pt idx="5">
                    <c:v>2.811550950987728E-2</c:v>
                  </c:pt>
                  <c:pt idx="6">
                    <c:v>4.2649912074938595E-2</c:v>
                  </c:pt>
                  <c:pt idx="7">
                    <c:v>5.6776601694712131E-2</c:v>
                  </c:pt>
                </c:numCache>
              </c:numRef>
            </c:plus>
            <c:minus>
              <c:numRef>
                <c:f>'Result sheet'!$Y$69:$AF$69</c:f>
                <c:numCache>
                  <c:formatCode>General</c:formatCode>
                  <c:ptCount val="8"/>
                  <c:pt idx="0">
                    <c:v>2.6986107537027267E-3</c:v>
                  </c:pt>
                  <c:pt idx="1">
                    <c:v>3.102821296820042E-3</c:v>
                  </c:pt>
                  <c:pt idx="2">
                    <c:v>7.5406813352640774E-3</c:v>
                  </c:pt>
                  <c:pt idx="3">
                    <c:v>1.2230162509141083E-2</c:v>
                  </c:pt>
                  <c:pt idx="4">
                    <c:v>2.1805432236027794E-2</c:v>
                  </c:pt>
                  <c:pt idx="5">
                    <c:v>2.811550950987728E-2</c:v>
                  </c:pt>
                  <c:pt idx="6">
                    <c:v>4.2649912074938595E-2</c:v>
                  </c:pt>
                  <c:pt idx="7">
                    <c:v>5.6776601694712131E-2</c:v>
                  </c:pt>
                </c:numCache>
              </c:numRef>
            </c:minus>
          </c:errBars>
          <c:xVal>
            <c:numRef>
              <c:f>'Result sheet'!$N$64:$U$64</c:f>
              <c:numCache>
                <c:formatCode>General</c:formatCode>
                <c:ptCount val="8"/>
                <c:pt idx="0">
                  <c:v>0</c:v>
                </c:pt>
                <c:pt idx="1">
                  <c:v>0.2499511111111111</c:v>
                </c:pt>
                <c:pt idx="2">
                  <c:v>0.49993972222222216</c:v>
                </c:pt>
                <c:pt idx="3">
                  <c:v>0.7499300000000001</c:v>
                </c:pt>
                <c:pt idx="4">
                  <c:v>0.9999136111111111</c:v>
                </c:pt>
                <c:pt idx="5">
                  <c:v>1.2499038888888889</c:v>
                </c:pt>
                <c:pt idx="6">
                  <c:v>1.499895</c:v>
                </c:pt>
                <c:pt idx="7">
                  <c:v>1.7498827777777779</c:v>
                </c:pt>
              </c:numCache>
            </c:numRef>
          </c:xVal>
          <c:yVal>
            <c:numRef>
              <c:f>'Result sheet'!$N$69:$U$69</c:f>
              <c:numCache>
                <c:formatCode>0.000</c:formatCode>
                <c:ptCount val="8"/>
                <c:pt idx="0">
                  <c:v>0.13025</c:v>
                </c:pt>
                <c:pt idx="1">
                  <c:v>0.14365000000000003</c:v>
                </c:pt>
                <c:pt idx="2">
                  <c:v>0.17447499999999999</c:v>
                </c:pt>
                <c:pt idx="3">
                  <c:v>0.21122500000000002</c:v>
                </c:pt>
                <c:pt idx="4">
                  <c:v>0.256575</c:v>
                </c:pt>
                <c:pt idx="5">
                  <c:v>0.31127500000000002</c:v>
                </c:pt>
                <c:pt idx="6">
                  <c:v>0.34920000000000001</c:v>
                </c:pt>
                <c:pt idx="7">
                  <c:v>0.38924999999999998</c:v>
                </c:pt>
              </c:numCache>
            </c:numRef>
          </c:yVal>
          <c:smooth val="1"/>
          <c:extLst xmlns:c16r2="http://schemas.microsoft.com/office/drawing/2015/06/chart">
            <c:ext xmlns:c16="http://schemas.microsoft.com/office/drawing/2014/chart" uri="{C3380CC4-5D6E-409C-BE32-E72D297353CC}">
              <c16:uniqueId val="{00000004-4CC5-48B3-9FF3-9815DF414C04}"/>
            </c:ext>
          </c:extLst>
        </c:ser>
        <c:ser>
          <c:idx val="5"/>
          <c:order val="5"/>
          <c:tx>
            <c:strRef>
              <c:f>'Result sheet'!$M$70</c:f>
              <c:strCache>
                <c:ptCount val="1"/>
                <c:pt idx="0">
                  <c:v>CP 0.5 μg/ml</c:v>
                </c:pt>
              </c:strCache>
            </c:strRef>
          </c:tx>
          <c:errBars>
            <c:errDir val="y"/>
            <c:errBarType val="both"/>
            <c:errValType val="cust"/>
            <c:noEndCap val="0"/>
            <c:plus>
              <c:numRef>
                <c:f>'Result sheet'!$Y$70:$AF$70</c:f>
                <c:numCache>
                  <c:formatCode>General</c:formatCode>
                  <c:ptCount val="8"/>
                  <c:pt idx="0">
                    <c:v>3.2744274308648151E-3</c:v>
                  </c:pt>
                  <c:pt idx="1">
                    <c:v>3.0614539029683251E-3</c:v>
                  </c:pt>
                  <c:pt idx="2">
                    <c:v>5.1519413816541052E-3</c:v>
                  </c:pt>
                  <c:pt idx="3">
                    <c:v>8.6883183067841194E-3</c:v>
                  </c:pt>
                  <c:pt idx="4">
                    <c:v>1.4726676475023143E-2</c:v>
                  </c:pt>
                  <c:pt idx="5">
                    <c:v>1.6575659866201409E-2</c:v>
                  </c:pt>
                  <c:pt idx="6">
                    <c:v>2.1982038122066793E-2</c:v>
                  </c:pt>
                  <c:pt idx="7">
                    <c:v>2.5617023148679925E-2</c:v>
                  </c:pt>
                </c:numCache>
              </c:numRef>
            </c:plus>
            <c:minus>
              <c:numRef>
                <c:f>'Result sheet'!$Y$70:$AF$70</c:f>
                <c:numCache>
                  <c:formatCode>General</c:formatCode>
                  <c:ptCount val="8"/>
                  <c:pt idx="0">
                    <c:v>3.2744274308648151E-3</c:v>
                  </c:pt>
                  <c:pt idx="1">
                    <c:v>3.0614539029683251E-3</c:v>
                  </c:pt>
                  <c:pt idx="2">
                    <c:v>5.1519413816541052E-3</c:v>
                  </c:pt>
                  <c:pt idx="3">
                    <c:v>8.6883183067841194E-3</c:v>
                  </c:pt>
                  <c:pt idx="4">
                    <c:v>1.4726676475023143E-2</c:v>
                  </c:pt>
                  <c:pt idx="5">
                    <c:v>1.6575659866201409E-2</c:v>
                  </c:pt>
                  <c:pt idx="6">
                    <c:v>2.1982038122066793E-2</c:v>
                  </c:pt>
                  <c:pt idx="7">
                    <c:v>2.5617023148679925E-2</c:v>
                  </c:pt>
                </c:numCache>
              </c:numRef>
            </c:minus>
          </c:errBars>
          <c:xVal>
            <c:numRef>
              <c:f>'Result sheet'!$N$64:$U$64</c:f>
              <c:numCache>
                <c:formatCode>General</c:formatCode>
                <c:ptCount val="8"/>
                <c:pt idx="0">
                  <c:v>0</c:v>
                </c:pt>
                <c:pt idx="1">
                  <c:v>0.2499511111111111</c:v>
                </c:pt>
                <c:pt idx="2">
                  <c:v>0.49993972222222216</c:v>
                </c:pt>
                <c:pt idx="3">
                  <c:v>0.7499300000000001</c:v>
                </c:pt>
                <c:pt idx="4">
                  <c:v>0.9999136111111111</c:v>
                </c:pt>
                <c:pt idx="5">
                  <c:v>1.2499038888888889</c:v>
                </c:pt>
                <c:pt idx="6">
                  <c:v>1.499895</c:v>
                </c:pt>
                <c:pt idx="7">
                  <c:v>1.7498827777777779</c:v>
                </c:pt>
              </c:numCache>
            </c:numRef>
          </c:xVal>
          <c:yVal>
            <c:numRef>
              <c:f>'Result sheet'!$N$70:$U$70</c:f>
              <c:numCache>
                <c:formatCode>0.000</c:formatCode>
                <c:ptCount val="8"/>
                <c:pt idx="0">
                  <c:v>0.13247500000000001</c:v>
                </c:pt>
                <c:pt idx="1">
                  <c:v>0.13594999999999999</c:v>
                </c:pt>
                <c:pt idx="2">
                  <c:v>0.14915</c:v>
                </c:pt>
                <c:pt idx="3">
                  <c:v>0.16287499999999999</c:v>
                </c:pt>
                <c:pt idx="4">
                  <c:v>0.1799</c:v>
                </c:pt>
                <c:pt idx="5">
                  <c:v>0.19555000000000003</c:v>
                </c:pt>
                <c:pt idx="6">
                  <c:v>0.20650000000000002</c:v>
                </c:pt>
                <c:pt idx="7">
                  <c:v>0.216225</c:v>
                </c:pt>
              </c:numCache>
            </c:numRef>
          </c:yVal>
          <c:smooth val="1"/>
          <c:extLst xmlns:c16r2="http://schemas.microsoft.com/office/drawing/2015/06/chart">
            <c:ext xmlns:c16="http://schemas.microsoft.com/office/drawing/2014/chart" uri="{C3380CC4-5D6E-409C-BE32-E72D297353CC}">
              <c16:uniqueId val="{00000005-4CC5-48B3-9FF3-9815DF414C04}"/>
            </c:ext>
          </c:extLst>
        </c:ser>
        <c:ser>
          <c:idx val="6"/>
          <c:order val="6"/>
          <c:tx>
            <c:strRef>
              <c:f>'Result sheet'!$M$71</c:f>
              <c:strCache>
                <c:ptCount val="1"/>
                <c:pt idx="0">
                  <c:v>CP 1 μg/ml</c:v>
                </c:pt>
              </c:strCache>
            </c:strRef>
          </c:tx>
          <c:errBars>
            <c:errDir val="y"/>
            <c:errBarType val="both"/>
            <c:errValType val="cust"/>
            <c:noEndCap val="0"/>
            <c:plus>
              <c:numRef>
                <c:f>'Result sheet'!$Y$71:$AF$71</c:f>
                <c:numCache>
                  <c:formatCode>General</c:formatCode>
                  <c:ptCount val="8"/>
                  <c:pt idx="0">
                    <c:v>4.0456767048294862E-3</c:v>
                  </c:pt>
                  <c:pt idx="1">
                    <c:v>3.8252450901870363E-3</c:v>
                  </c:pt>
                  <c:pt idx="2">
                    <c:v>5.7667148360223148E-3</c:v>
                  </c:pt>
                  <c:pt idx="3">
                    <c:v>8.9064583308967431E-3</c:v>
                  </c:pt>
                  <c:pt idx="4">
                    <c:v>1.6410667262485093E-2</c:v>
                  </c:pt>
                  <c:pt idx="5">
                    <c:v>1.7176000698649271E-2</c:v>
                  </c:pt>
                  <c:pt idx="6">
                    <c:v>1.8771587572712391E-2</c:v>
                  </c:pt>
                  <c:pt idx="7">
                    <c:v>1.9216529343250362E-2</c:v>
                  </c:pt>
                </c:numCache>
              </c:numRef>
            </c:plus>
            <c:minus>
              <c:numRef>
                <c:f>'Result sheet'!$Y$71:$AF$71</c:f>
                <c:numCache>
                  <c:formatCode>General</c:formatCode>
                  <c:ptCount val="8"/>
                  <c:pt idx="0">
                    <c:v>4.0456767048294862E-3</c:v>
                  </c:pt>
                  <c:pt idx="1">
                    <c:v>3.8252450901870363E-3</c:v>
                  </c:pt>
                  <c:pt idx="2">
                    <c:v>5.7667148360223148E-3</c:v>
                  </c:pt>
                  <c:pt idx="3">
                    <c:v>8.9064583308967431E-3</c:v>
                  </c:pt>
                  <c:pt idx="4">
                    <c:v>1.6410667262485093E-2</c:v>
                  </c:pt>
                  <c:pt idx="5">
                    <c:v>1.7176000698649271E-2</c:v>
                  </c:pt>
                  <c:pt idx="6">
                    <c:v>1.8771587572712391E-2</c:v>
                  </c:pt>
                  <c:pt idx="7">
                    <c:v>1.9216529343250362E-2</c:v>
                  </c:pt>
                </c:numCache>
              </c:numRef>
            </c:minus>
          </c:errBars>
          <c:xVal>
            <c:numRef>
              <c:f>'Result sheet'!$N$64:$U$64</c:f>
              <c:numCache>
                <c:formatCode>General</c:formatCode>
                <c:ptCount val="8"/>
                <c:pt idx="0">
                  <c:v>0</c:v>
                </c:pt>
                <c:pt idx="1">
                  <c:v>0.2499511111111111</c:v>
                </c:pt>
                <c:pt idx="2">
                  <c:v>0.49993972222222216</c:v>
                </c:pt>
                <c:pt idx="3">
                  <c:v>0.7499300000000001</c:v>
                </c:pt>
                <c:pt idx="4">
                  <c:v>0.9999136111111111</c:v>
                </c:pt>
                <c:pt idx="5">
                  <c:v>1.2499038888888889</c:v>
                </c:pt>
                <c:pt idx="6">
                  <c:v>1.499895</c:v>
                </c:pt>
                <c:pt idx="7">
                  <c:v>1.7498827777777779</c:v>
                </c:pt>
              </c:numCache>
            </c:numRef>
          </c:xVal>
          <c:yVal>
            <c:numRef>
              <c:f>'Result sheet'!$N$71:$U$71</c:f>
              <c:numCache>
                <c:formatCode>0.000</c:formatCode>
                <c:ptCount val="8"/>
                <c:pt idx="0">
                  <c:v>0.13455</c:v>
                </c:pt>
                <c:pt idx="1">
                  <c:v>0.13485</c:v>
                </c:pt>
                <c:pt idx="2">
                  <c:v>0.14400000000000002</c:v>
                </c:pt>
                <c:pt idx="3">
                  <c:v>0.154</c:v>
                </c:pt>
                <c:pt idx="4">
                  <c:v>0.16839999999999999</c:v>
                </c:pt>
                <c:pt idx="5">
                  <c:v>0.17949999999999999</c:v>
                </c:pt>
                <c:pt idx="6">
                  <c:v>0.18654999999999999</c:v>
                </c:pt>
                <c:pt idx="7">
                  <c:v>0.19109999999999999</c:v>
                </c:pt>
              </c:numCache>
            </c:numRef>
          </c:yVal>
          <c:smooth val="1"/>
          <c:extLst xmlns:c16r2="http://schemas.microsoft.com/office/drawing/2015/06/chart">
            <c:ext xmlns:c16="http://schemas.microsoft.com/office/drawing/2014/chart" uri="{C3380CC4-5D6E-409C-BE32-E72D297353CC}">
              <c16:uniqueId val="{00000006-4CC5-48B3-9FF3-9815DF414C04}"/>
            </c:ext>
          </c:extLst>
        </c:ser>
        <c:ser>
          <c:idx val="7"/>
          <c:order val="7"/>
          <c:tx>
            <c:strRef>
              <c:f>'Result sheet'!$M$72</c:f>
              <c:strCache>
                <c:ptCount val="1"/>
                <c:pt idx="0">
                  <c:v>CP 2 μg/ml </c:v>
                </c:pt>
              </c:strCache>
            </c:strRef>
          </c:tx>
          <c:errBars>
            <c:errDir val="y"/>
            <c:errBarType val="both"/>
            <c:errValType val="cust"/>
            <c:noEndCap val="0"/>
            <c:plus>
              <c:numRef>
                <c:f>'Result sheet'!$Y$72:$AF$72</c:f>
                <c:numCache>
                  <c:formatCode>General</c:formatCode>
                  <c:ptCount val="8"/>
                  <c:pt idx="0">
                    <c:v>2.2549944567559371E-3</c:v>
                  </c:pt>
                  <c:pt idx="1">
                    <c:v>6.1846584384265169E-4</c:v>
                  </c:pt>
                  <c:pt idx="2">
                    <c:v>2.3350588857671277E-3</c:v>
                  </c:pt>
                  <c:pt idx="3">
                    <c:v>2.4320773014030661E-3</c:v>
                  </c:pt>
                  <c:pt idx="4">
                    <c:v>4.6526202295050908E-3</c:v>
                  </c:pt>
                  <c:pt idx="5">
                    <c:v>6.754442982215488E-3</c:v>
                  </c:pt>
                  <c:pt idx="6">
                    <c:v>9.2667416064116052E-3</c:v>
                  </c:pt>
                  <c:pt idx="7">
                    <c:v>1.2660247825378461E-2</c:v>
                  </c:pt>
                </c:numCache>
              </c:numRef>
            </c:plus>
            <c:minus>
              <c:numRef>
                <c:f>'Result sheet'!$Y$72:$AF$72</c:f>
                <c:numCache>
                  <c:formatCode>General</c:formatCode>
                  <c:ptCount val="8"/>
                  <c:pt idx="0">
                    <c:v>2.2549944567559371E-3</c:v>
                  </c:pt>
                  <c:pt idx="1">
                    <c:v>6.1846584384265169E-4</c:v>
                  </c:pt>
                  <c:pt idx="2">
                    <c:v>2.3350588857671277E-3</c:v>
                  </c:pt>
                  <c:pt idx="3">
                    <c:v>2.4320773014030661E-3</c:v>
                  </c:pt>
                  <c:pt idx="4">
                    <c:v>4.6526202295050908E-3</c:v>
                  </c:pt>
                  <c:pt idx="5">
                    <c:v>6.754442982215488E-3</c:v>
                  </c:pt>
                  <c:pt idx="6">
                    <c:v>9.2667416064116052E-3</c:v>
                  </c:pt>
                  <c:pt idx="7">
                    <c:v>1.2660247825378461E-2</c:v>
                  </c:pt>
                </c:numCache>
              </c:numRef>
            </c:minus>
          </c:errBars>
          <c:xVal>
            <c:numRef>
              <c:f>'Result sheet'!$N$64:$U$64</c:f>
              <c:numCache>
                <c:formatCode>General</c:formatCode>
                <c:ptCount val="8"/>
                <c:pt idx="0">
                  <c:v>0</c:v>
                </c:pt>
                <c:pt idx="1">
                  <c:v>0.2499511111111111</c:v>
                </c:pt>
                <c:pt idx="2">
                  <c:v>0.49993972222222216</c:v>
                </c:pt>
                <c:pt idx="3">
                  <c:v>0.7499300000000001</c:v>
                </c:pt>
                <c:pt idx="4">
                  <c:v>0.9999136111111111</c:v>
                </c:pt>
                <c:pt idx="5">
                  <c:v>1.2499038888888889</c:v>
                </c:pt>
                <c:pt idx="6">
                  <c:v>1.499895</c:v>
                </c:pt>
                <c:pt idx="7">
                  <c:v>1.7498827777777779</c:v>
                </c:pt>
              </c:numCache>
            </c:numRef>
          </c:xVal>
          <c:yVal>
            <c:numRef>
              <c:f>'Result sheet'!$N$72:$U$72</c:f>
              <c:numCache>
                <c:formatCode>0.000</c:formatCode>
                <c:ptCount val="8"/>
                <c:pt idx="0">
                  <c:v>0.13089999999999999</c:v>
                </c:pt>
                <c:pt idx="1">
                  <c:v>0.13205</c:v>
                </c:pt>
                <c:pt idx="2">
                  <c:v>0.14105000000000001</c:v>
                </c:pt>
                <c:pt idx="3">
                  <c:v>0.15329999999999999</c:v>
                </c:pt>
                <c:pt idx="4">
                  <c:v>0.16857499999999997</c:v>
                </c:pt>
                <c:pt idx="5">
                  <c:v>0.17765</c:v>
                </c:pt>
                <c:pt idx="6">
                  <c:v>0.18205000000000002</c:v>
                </c:pt>
                <c:pt idx="7">
                  <c:v>0.18357500000000002</c:v>
                </c:pt>
              </c:numCache>
            </c:numRef>
          </c:yVal>
          <c:smooth val="1"/>
          <c:extLst xmlns:c16r2="http://schemas.microsoft.com/office/drawing/2015/06/chart">
            <c:ext xmlns:c16="http://schemas.microsoft.com/office/drawing/2014/chart" uri="{C3380CC4-5D6E-409C-BE32-E72D297353CC}">
              <c16:uniqueId val="{00000007-4CC5-48B3-9FF3-9815DF414C04}"/>
            </c:ext>
          </c:extLst>
        </c:ser>
        <c:dLbls>
          <c:showLegendKey val="0"/>
          <c:showVal val="0"/>
          <c:showCatName val="0"/>
          <c:showSerName val="0"/>
          <c:showPercent val="0"/>
          <c:showBubbleSize val="0"/>
        </c:dLbls>
        <c:axId val="101142912"/>
        <c:axId val="101144832"/>
      </c:scatterChart>
      <c:valAx>
        <c:axId val="101142912"/>
        <c:scaling>
          <c:orientation val="minMax"/>
        </c:scaling>
        <c:delete val="0"/>
        <c:axPos val="b"/>
        <c:title>
          <c:tx>
            <c:rich>
              <a:bodyPr/>
              <a:lstStyle/>
              <a:p>
                <a:pPr>
                  <a:defRPr sz="1200"/>
                </a:pPr>
                <a:r>
                  <a:rPr lang="it-IT" sz="1200"/>
                  <a:t>Time</a:t>
                </a:r>
                <a:r>
                  <a:rPr lang="it-IT" sz="1200" baseline="0"/>
                  <a:t> (h)</a:t>
                </a:r>
                <a:endParaRPr lang="it-IT" sz="1200"/>
              </a:p>
            </c:rich>
          </c:tx>
          <c:layout>
            <c:manualLayout>
              <c:xMode val="edge"/>
              <c:yMode val="edge"/>
              <c:x val="0.43985617519344289"/>
              <c:y val="0.92076455148988734"/>
            </c:manualLayout>
          </c:layout>
          <c:overlay val="0"/>
        </c:title>
        <c:numFmt formatCode="General" sourceLinked="1"/>
        <c:majorTickMark val="out"/>
        <c:minorTickMark val="none"/>
        <c:tickLblPos val="nextTo"/>
        <c:crossAx val="101144832"/>
        <c:crosses val="autoZero"/>
        <c:crossBetween val="midCat"/>
      </c:valAx>
      <c:valAx>
        <c:axId val="101144832"/>
        <c:scaling>
          <c:orientation val="minMax"/>
        </c:scaling>
        <c:delete val="0"/>
        <c:axPos val="l"/>
        <c:title>
          <c:tx>
            <c:rich>
              <a:bodyPr rot="-5400000" vert="horz"/>
              <a:lstStyle/>
              <a:p>
                <a:pPr>
                  <a:defRPr sz="1400"/>
                </a:pPr>
                <a:r>
                  <a:rPr lang="it-IT" sz="1400" dirty="0" smtClean="0"/>
                  <a:t>OD</a:t>
                </a:r>
                <a:r>
                  <a:rPr lang="it-IT" sz="1400" baseline="-25000" dirty="0" smtClean="0"/>
                  <a:t>600 </a:t>
                </a:r>
                <a:r>
                  <a:rPr lang="it-IT" sz="1400" baseline="0" dirty="0" smtClean="0"/>
                  <a:t>nm</a:t>
                </a:r>
                <a:endParaRPr lang="it-IT" sz="1400" baseline="0" dirty="0"/>
              </a:p>
            </c:rich>
          </c:tx>
          <c:layout>
            <c:manualLayout>
              <c:xMode val="edge"/>
              <c:yMode val="edge"/>
              <c:x val="2.9396884694541324E-4"/>
              <c:y val="0.3692366680691882"/>
            </c:manualLayout>
          </c:layout>
          <c:overlay val="0"/>
        </c:title>
        <c:numFmt formatCode="0.000" sourceLinked="1"/>
        <c:majorTickMark val="out"/>
        <c:minorTickMark val="none"/>
        <c:tickLblPos val="nextTo"/>
        <c:crossAx val="101142912"/>
        <c:crosses val="autoZero"/>
        <c:crossBetween val="midCat"/>
      </c:valAx>
    </c:plotArea>
    <c:legend>
      <c:legendPos val="r"/>
      <c:layout>
        <c:manualLayout>
          <c:xMode val="edge"/>
          <c:yMode val="edge"/>
          <c:x val="0.73061814757516652"/>
          <c:y val="0.32944719883903589"/>
          <c:w val="0.2142572832986597"/>
          <c:h val="0.44138308798356729"/>
        </c:manualLayout>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17088822887669264"/>
          <c:y val="9.9551561323606375E-2"/>
          <c:w val="0.77951415721509121"/>
          <c:h val="0.66980950480432166"/>
        </c:manualLayout>
      </c:layout>
      <c:scatterChart>
        <c:scatterStyle val="smoothMarker"/>
        <c:varyColors val="0"/>
        <c:ser>
          <c:idx val="0"/>
          <c:order val="0"/>
          <c:spPr>
            <a:ln>
              <a:solidFill>
                <a:srgbClr val="7030A0"/>
              </a:solidFill>
            </a:ln>
          </c:spPr>
          <c:marker>
            <c:symbol val="circle"/>
            <c:size val="4"/>
            <c:spPr>
              <a:solidFill>
                <a:srgbClr val="7030A0"/>
              </a:solidFill>
              <a:ln>
                <a:solidFill>
                  <a:srgbClr val="7030A0"/>
                </a:solidFill>
              </a:ln>
            </c:spPr>
          </c:marker>
          <c:errBars>
            <c:errDir val="y"/>
            <c:errBarType val="both"/>
            <c:errValType val="cust"/>
            <c:noEndCap val="0"/>
            <c:plus>
              <c:numRef>
                <c:f>(Foglio1!$O$24;Foglio1!$O$27;Foglio1!$O$30;Foglio1!$O$33;Foglio1!$O$36;Foglio1!$O$39;Foglio1!$O$42;Foglio1!$O$45)</c:f>
                <c:numCache>
                  <c:formatCode>General</c:formatCode>
                  <c:ptCount val="8"/>
                  <c:pt idx="0">
                    <c:v>3409015.8240889539</c:v>
                  </c:pt>
                  <c:pt idx="1">
                    <c:v>2982884.5100003434</c:v>
                  </c:pt>
                  <c:pt idx="2">
                    <c:v>34509258.017072536</c:v>
                  </c:pt>
                  <c:pt idx="3">
                    <c:v>41799787.346614674</c:v>
                  </c:pt>
                  <c:pt idx="4">
                    <c:v>8236504.1127896104</c:v>
                  </c:pt>
                  <c:pt idx="5">
                    <c:v>4320493.7989385733</c:v>
                  </c:pt>
                  <c:pt idx="6">
                    <c:v>18006665.432555813</c:v>
                  </c:pt>
                  <c:pt idx="7">
                    <c:v>10034316.120194716</c:v>
                  </c:pt>
                </c:numCache>
              </c:numRef>
            </c:plus>
            <c:minus>
              <c:numRef>
                <c:f>(Foglio1!$O$24;Foglio1!$O$27;Foglio1!$O$30;Foglio1!$O$33;Foglio1!$O$36;Foglio1!$O$39;Foglio1!$O$42;Foglio1!$O$45)</c:f>
                <c:numCache>
                  <c:formatCode>General</c:formatCode>
                  <c:ptCount val="8"/>
                  <c:pt idx="0">
                    <c:v>3409015.8240889539</c:v>
                  </c:pt>
                  <c:pt idx="1">
                    <c:v>2982884.5100003434</c:v>
                  </c:pt>
                  <c:pt idx="2">
                    <c:v>34509258.017072536</c:v>
                  </c:pt>
                  <c:pt idx="3">
                    <c:v>41799787.346614674</c:v>
                  </c:pt>
                  <c:pt idx="4">
                    <c:v>8236504.1127896104</c:v>
                  </c:pt>
                  <c:pt idx="5">
                    <c:v>4320493.7989385733</c:v>
                  </c:pt>
                  <c:pt idx="6">
                    <c:v>18006665.432555813</c:v>
                  </c:pt>
                  <c:pt idx="7">
                    <c:v>10034316.120194716</c:v>
                  </c:pt>
                </c:numCache>
              </c:numRef>
            </c:minus>
          </c:errBars>
          <c:errBars>
            <c:errDir val="x"/>
            <c:errBarType val="both"/>
            <c:errValType val="fixedVal"/>
            <c:noEndCap val="0"/>
            <c:val val="0"/>
          </c:errBars>
          <c:xVal>
            <c:numRef>
              <c:f>Foglio1!$B$53:$B$60</c:f>
              <c:numCache>
                <c:formatCode>0.000</c:formatCode>
                <c:ptCount val="8"/>
                <c:pt idx="0">
                  <c:v>5.000000000000001E-2</c:v>
                </c:pt>
                <c:pt idx="1">
                  <c:v>0.10333333333333335</c:v>
                </c:pt>
                <c:pt idx="2">
                  <c:v>0.27666666666666667</c:v>
                </c:pt>
                <c:pt idx="3">
                  <c:v>0.43333333333333335</c:v>
                </c:pt>
                <c:pt idx="4">
                  <c:v>0.51333333333333331</c:v>
                </c:pt>
                <c:pt idx="5">
                  <c:v>0.57333333333333325</c:v>
                </c:pt>
                <c:pt idx="6">
                  <c:v>0.65666666666666673</c:v>
                </c:pt>
                <c:pt idx="7">
                  <c:v>0.73333333333333339</c:v>
                </c:pt>
              </c:numCache>
            </c:numRef>
          </c:xVal>
          <c:yVal>
            <c:numRef>
              <c:f>Foglio1!$C$53:$C$60</c:f>
              <c:numCache>
                <c:formatCode>0.00E+00</c:formatCode>
                <c:ptCount val="8"/>
                <c:pt idx="0">
                  <c:v>30416666.66666666</c:v>
                </c:pt>
                <c:pt idx="1">
                  <c:v>36620000</c:v>
                </c:pt>
                <c:pt idx="2">
                  <c:v>133666666.66666667</c:v>
                </c:pt>
                <c:pt idx="3">
                  <c:v>269333333.33333331</c:v>
                </c:pt>
                <c:pt idx="4">
                  <c:v>316400000</c:v>
                </c:pt>
                <c:pt idx="5">
                  <c:v>353999999.99999994</c:v>
                </c:pt>
                <c:pt idx="6">
                  <c:v>336400000</c:v>
                </c:pt>
                <c:pt idx="7">
                  <c:v>332750000</c:v>
                </c:pt>
              </c:numCache>
            </c:numRef>
          </c:yVal>
          <c:smooth val="1"/>
          <c:extLst xmlns:c16r2="http://schemas.microsoft.com/office/drawing/2015/06/chart">
            <c:ext xmlns:c16="http://schemas.microsoft.com/office/drawing/2014/chart" uri="{C3380CC4-5D6E-409C-BE32-E72D297353CC}">
              <c16:uniqueId val="{00000000-BA08-4DB3-8D24-C10320775B4C}"/>
            </c:ext>
          </c:extLst>
        </c:ser>
        <c:dLbls>
          <c:showLegendKey val="0"/>
          <c:showVal val="0"/>
          <c:showCatName val="0"/>
          <c:showSerName val="0"/>
          <c:showPercent val="0"/>
          <c:showBubbleSize val="0"/>
        </c:dLbls>
        <c:axId val="114176384"/>
        <c:axId val="114178304"/>
      </c:scatterChart>
      <c:valAx>
        <c:axId val="114176384"/>
        <c:scaling>
          <c:orientation val="minMax"/>
        </c:scaling>
        <c:delete val="0"/>
        <c:axPos val="b"/>
        <c:title>
          <c:tx>
            <c:rich>
              <a:bodyPr rot="0" vert="horz"/>
              <a:lstStyle/>
              <a:p>
                <a:pPr>
                  <a:defRPr sz="1200"/>
                </a:pPr>
                <a:r>
                  <a:rPr lang="it-IT" sz="1200"/>
                  <a:t>OD600 nm</a:t>
                </a:r>
              </a:p>
            </c:rich>
          </c:tx>
          <c:layout>
            <c:manualLayout>
              <c:xMode val="edge"/>
              <c:yMode val="edge"/>
              <c:x val="0.43490059631042427"/>
              <c:y val="0.85776174454213783"/>
            </c:manualLayout>
          </c:layout>
          <c:overlay val="0"/>
        </c:title>
        <c:numFmt formatCode="0.000" sourceLinked="1"/>
        <c:majorTickMark val="none"/>
        <c:minorTickMark val="none"/>
        <c:tickLblPos val="nextTo"/>
        <c:txPr>
          <a:bodyPr rot="-60000000" vert="horz"/>
          <a:lstStyle/>
          <a:p>
            <a:pPr>
              <a:defRPr/>
            </a:pPr>
            <a:endParaRPr lang="it-IT"/>
          </a:p>
        </c:txPr>
        <c:crossAx val="114178304"/>
        <c:crosses val="autoZero"/>
        <c:crossBetween val="midCat"/>
      </c:valAx>
      <c:valAx>
        <c:axId val="114178304"/>
        <c:scaling>
          <c:orientation val="minMax"/>
        </c:scaling>
        <c:delete val="0"/>
        <c:axPos val="l"/>
        <c:title>
          <c:tx>
            <c:rich>
              <a:bodyPr rot="-5400000" vert="horz"/>
              <a:lstStyle/>
              <a:p>
                <a:pPr>
                  <a:defRPr sz="1200"/>
                </a:pPr>
                <a:r>
                  <a:rPr lang="it-IT" sz="1200"/>
                  <a:t>CFU/mL</a:t>
                </a:r>
              </a:p>
            </c:rich>
          </c:tx>
          <c:layout>
            <c:manualLayout>
              <c:xMode val="edge"/>
              <c:yMode val="edge"/>
              <c:x val="2.6827632461435278E-3"/>
              <c:y val="0.39602017324626232"/>
            </c:manualLayout>
          </c:layout>
          <c:overlay val="0"/>
        </c:title>
        <c:numFmt formatCode="0.00E+00" sourceLinked="1"/>
        <c:majorTickMark val="none"/>
        <c:minorTickMark val="none"/>
        <c:tickLblPos val="nextTo"/>
        <c:txPr>
          <a:bodyPr rot="-60000000" vert="horz"/>
          <a:lstStyle/>
          <a:p>
            <a:pPr>
              <a:defRPr/>
            </a:pPr>
            <a:endParaRPr lang="it-IT"/>
          </a:p>
        </c:txPr>
        <c:crossAx val="114176384"/>
        <c:crosses val="autoZero"/>
        <c:crossBetween val="midCat"/>
      </c:valAx>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38670166229223"/>
          <c:y val="5.0925925925925923E-2"/>
          <c:w val="0.71461789610975224"/>
          <c:h val="0.78979950422863809"/>
        </c:manualLayout>
      </c:layout>
      <c:scatterChart>
        <c:scatterStyle val="smoothMarker"/>
        <c:varyColors val="0"/>
        <c:ser>
          <c:idx val="0"/>
          <c:order val="0"/>
          <c:tx>
            <c:v>CTRL-</c:v>
          </c:tx>
          <c:spPr>
            <a:ln w="19050" cap="rnd">
              <a:solidFill>
                <a:srgbClr val="00FF00"/>
              </a:solidFill>
              <a:round/>
            </a:ln>
            <a:effectLst/>
          </c:spPr>
          <c:marker>
            <c:symbol val="circle"/>
            <c:size val="5"/>
            <c:spPr>
              <a:solidFill>
                <a:srgbClr val="00FF00"/>
              </a:solidFill>
              <a:ln w="9525">
                <a:noFill/>
              </a:ln>
              <a:effectLst/>
            </c:spPr>
          </c:marker>
          <c:errBars>
            <c:errDir val="y"/>
            <c:errBarType val="both"/>
            <c:errValType val="cust"/>
            <c:noEndCap val="0"/>
            <c:plus>
              <c:numRef>
                <c:f>'exp solo CP'!$I$3:$I$6</c:f>
                <c:numCache>
                  <c:formatCode>General</c:formatCode>
                  <c:ptCount val="4"/>
                  <c:pt idx="0">
                    <c:v>2.2271057451320089E-2</c:v>
                  </c:pt>
                  <c:pt idx="1">
                    <c:v>3.5999999999999976E-2</c:v>
                  </c:pt>
                  <c:pt idx="2">
                    <c:v>2.870540018881463E-2</c:v>
                  </c:pt>
                  <c:pt idx="3">
                    <c:v>8.1387959797503212E-2</c:v>
                  </c:pt>
                </c:numCache>
              </c:numRef>
            </c:plus>
            <c:minus>
              <c:numRef>
                <c:f>'exp solo CP'!$I$3:$I$6</c:f>
                <c:numCache>
                  <c:formatCode>General</c:formatCode>
                  <c:ptCount val="4"/>
                  <c:pt idx="0">
                    <c:v>2.2271057451320089E-2</c:v>
                  </c:pt>
                  <c:pt idx="1">
                    <c:v>3.5999999999999976E-2</c:v>
                  </c:pt>
                  <c:pt idx="2">
                    <c:v>2.870540018881463E-2</c:v>
                  </c:pt>
                  <c:pt idx="3">
                    <c:v>8.1387959797503212E-2</c:v>
                  </c:pt>
                </c:numCache>
              </c:numRef>
            </c:minus>
            <c:spPr>
              <a:noFill/>
              <a:ln w="9525" cap="flat" cmpd="sng" algn="ctr">
                <a:solidFill>
                  <a:schemeClr val="tx1">
                    <a:lumMod val="65000"/>
                    <a:lumOff val="35000"/>
                  </a:schemeClr>
                </a:solidFill>
                <a:round/>
              </a:ln>
              <a:effectLst/>
            </c:spPr>
          </c:errBars>
          <c:xVal>
            <c:numRef>
              <c:f>'exp solo CP'!$B$3:$B$6</c:f>
              <c:numCache>
                <c:formatCode>General</c:formatCode>
                <c:ptCount val="4"/>
                <c:pt idx="0">
                  <c:v>0</c:v>
                </c:pt>
                <c:pt idx="1">
                  <c:v>1</c:v>
                </c:pt>
                <c:pt idx="2">
                  <c:v>2</c:v>
                </c:pt>
                <c:pt idx="3">
                  <c:v>3</c:v>
                </c:pt>
              </c:numCache>
            </c:numRef>
          </c:xVal>
          <c:yVal>
            <c:numRef>
              <c:f>'exp solo CP'!$H$3:$H$6</c:f>
              <c:numCache>
                <c:formatCode>0.00</c:formatCode>
                <c:ptCount val="4"/>
                <c:pt idx="0">
                  <c:v>0.318</c:v>
                </c:pt>
                <c:pt idx="1">
                  <c:v>0.55200000000000016</c:v>
                </c:pt>
                <c:pt idx="2">
                  <c:v>0.69400000000000006</c:v>
                </c:pt>
                <c:pt idx="3">
                  <c:v>0.82400000000000007</c:v>
                </c:pt>
              </c:numCache>
            </c:numRef>
          </c:yVal>
          <c:smooth val="1"/>
          <c:extLst xmlns:c16r2="http://schemas.microsoft.com/office/drawing/2015/06/chart">
            <c:ext xmlns:c16="http://schemas.microsoft.com/office/drawing/2014/chart" uri="{C3380CC4-5D6E-409C-BE32-E72D297353CC}">
              <c16:uniqueId val="{00000000-73C4-4D32-AC45-422C9236994C}"/>
            </c:ext>
          </c:extLst>
        </c:ser>
        <c:ser>
          <c:idx val="1"/>
          <c:order val="1"/>
          <c:tx>
            <c:strRef>
              <c:f>'exp solo CP'!$J$2:$N$2</c:f>
              <c:strCache>
                <c:ptCount val="1"/>
                <c:pt idx="0">
                  <c:v>CP 1 μg/ml</c:v>
                </c:pt>
              </c:strCache>
            </c:strRef>
          </c:tx>
          <c:spPr>
            <a:ln w="19050" cap="rnd">
              <a:solidFill>
                <a:srgbClr val="FF0000"/>
              </a:solidFill>
              <a:round/>
            </a:ln>
            <a:effectLst/>
          </c:spPr>
          <c:marker>
            <c:symbol val="circle"/>
            <c:size val="5"/>
            <c:spPr>
              <a:solidFill>
                <a:srgbClr val="FF0000"/>
              </a:solidFill>
              <a:ln w="9525">
                <a:noFill/>
              </a:ln>
              <a:effectLst/>
            </c:spPr>
          </c:marker>
          <c:errBars>
            <c:errDir val="y"/>
            <c:errBarType val="both"/>
            <c:errValType val="cust"/>
            <c:noEndCap val="0"/>
            <c:plus>
              <c:numRef>
                <c:f>'exp solo CP'!$P$3:$P$6</c:f>
                <c:numCache>
                  <c:formatCode>General</c:formatCode>
                  <c:ptCount val="4"/>
                  <c:pt idx="0">
                    <c:v>2.2271057451320089E-2</c:v>
                  </c:pt>
                  <c:pt idx="1">
                    <c:v>7.8230428862431672E-2</c:v>
                  </c:pt>
                  <c:pt idx="2">
                    <c:v>3.3704599092705442E-2</c:v>
                  </c:pt>
                  <c:pt idx="3">
                    <c:v>2.8705400188814675E-2</c:v>
                  </c:pt>
                </c:numCache>
              </c:numRef>
            </c:plus>
            <c:minus>
              <c:numRef>
                <c:f>'exp solo CP'!$P$3:$P$6</c:f>
                <c:numCache>
                  <c:formatCode>General</c:formatCode>
                  <c:ptCount val="4"/>
                  <c:pt idx="0">
                    <c:v>2.2271057451320089E-2</c:v>
                  </c:pt>
                  <c:pt idx="1">
                    <c:v>7.8230428862431672E-2</c:v>
                  </c:pt>
                  <c:pt idx="2">
                    <c:v>3.3704599092705442E-2</c:v>
                  </c:pt>
                  <c:pt idx="3">
                    <c:v>2.8705400188814675E-2</c:v>
                  </c:pt>
                </c:numCache>
              </c:numRef>
            </c:minus>
            <c:spPr>
              <a:noFill/>
              <a:ln w="9525" cap="flat" cmpd="sng" algn="ctr">
                <a:solidFill>
                  <a:schemeClr val="tx1">
                    <a:lumMod val="65000"/>
                    <a:lumOff val="35000"/>
                  </a:schemeClr>
                </a:solidFill>
                <a:round/>
              </a:ln>
              <a:effectLst/>
            </c:spPr>
          </c:errBars>
          <c:xVal>
            <c:numRef>
              <c:f>'exp solo CP'!$B$3:$B$6</c:f>
              <c:numCache>
                <c:formatCode>General</c:formatCode>
                <c:ptCount val="4"/>
                <c:pt idx="0">
                  <c:v>0</c:v>
                </c:pt>
                <c:pt idx="1">
                  <c:v>1</c:v>
                </c:pt>
                <c:pt idx="2">
                  <c:v>2</c:v>
                </c:pt>
                <c:pt idx="3">
                  <c:v>3</c:v>
                </c:pt>
              </c:numCache>
            </c:numRef>
          </c:xVal>
          <c:yVal>
            <c:numRef>
              <c:f>'exp solo CP'!$O$3:$O$6</c:f>
              <c:numCache>
                <c:formatCode>0.00</c:formatCode>
                <c:ptCount val="4"/>
                <c:pt idx="0">
                  <c:v>0.318</c:v>
                </c:pt>
                <c:pt idx="1">
                  <c:v>0.52</c:v>
                </c:pt>
                <c:pt idx="2">
                  <c:v>0.51800000000000002</c:v>
                </c:pt>
                <c:pt idx="3">
                  <c:v>0.52400000000000002</c:v>
                </c:pt>
              </c:numCache>
            </c:numRef>
          </c:yVal>
          <c:smooth val="1"/>
          <c:extLst xmlns:c16r2="http://schemas.microsoft.com/office/drawing/2015/06/chart">
            <c:ext xmlns:c16="http://schemas.microsoft.com/office/drawing/2014/chart" uri="{C3380CC4-5D6E-409C-BE32-E72D297353CC}">
              <c16:uniqueId val="{00000001-73C4-4D32-AC45-422C9236994C}"/>
            </c:ext>
          </c:extLst>
        </c:ser>
        <c:ser>
          <c:idx val="2"/>
          <c:order val="2"/>
          <c:tx>
            <c:strRef>
              <c:f>'exp solo CP'!$O$9:$S$9</c:f>
              <c:strCache>
                <c:ptCount val="1"/>
                <c:pt idx="0">
                  <c:v>CP 0.015 μg/ml</c:v>
                </c:pt>
              </c:strCache>
            </c:strRef>
          </c:tx>
          <c:spPr>
            <a:ln>
              <a:solidFill>
                <a:srgbClr val="0000FF"/>
              </a:solidFill>
            </a:ln>
          </c:spPr>
          <c:marker>
            <c:symbol val="circle"/>
            <c:size val="5"/>
            <c:spPr>
              <a:solidFill>
                <a:srgbClr val="0000FF"/>
              </a:solidFill>
              <a:ln>
                <a:noFill/>
              </a:ln>
            </c:spPr>
          </c:marker>
          <c:errBars>
            <c:errDir val="y"/>
            <c:errBarType val="both"/>
            <c:errValType val="cust"/>
            <c:noEndCap val="0"/>
            <c:plus>
              <c:numRef>
                <c:f>'exp solo CP'!$P$28:$P$31</c:f>
                <c:numCache>
                  <c:formatCode>General</c:formatCode>
                  <c:ptCount val="4"/>
                  <c:pt idx="0">
                    <c:v>0</c:v>
                  </c:pt>
                  <c:pt idx="1">
                    <c:v>1.2472191289246483E-2</c:v>
                  </c:pt>
                  <c:pt idx="2">
                    <c:v>0</c:v>
                  </c:pt>
                  <c:pt idx="3">
                    <c:v>1.4142135623730963E-2</c:v>
                  </c:pt>
                </c:numCache>
              </c:numRef>
            </c:plus>
            <c:minus>
              <c:numRef>
                <c:f>'exp solo CP'!$P$28:$P$31</c:f>
                <c:numCache>
                  <c:formatCode>General</c:formatCode>
                  <c:ptCount val="4"/>
                  <c:pt idx="0">
                    <c:v>0</c:v>
                  </c:pt>
                  <c:pt idx="1">
                    <c:v>1.2472191289246483E-2</c:v>
                  </c:pt>
                  <c:pt idx="2">
                    <c:v>0</c:v>
                  </c:pt>
                  <c:pt idx="3">
                    <c:v>1.4142135623730963E-2</c:v>
                  </c:pt>
                </c:numCache>
              </c:numRef>
            </c:minus>
          </c:errBars>
          <c:xVal>
            <c:numRef>
              <c:f>'exp solo CP'!$B$28:$B$31</c:f>
              <c:numCache>
                <c:formatCode>General</c:formatCode>
                <c:ptCount val="4"/>
                <c:pt idx="0">
                  <c:v>0</c:v>
                </c:pt>
                <c:pt idx="1">
                  <c:v>1</c:v>
                </c:pt>
                <c:pt idx="2">
                  <c:v>2</c:v>
                </c:pt>
                <c:pt idx="3">
                  <c:v>3</c:v>
                </c:pt>
              </c:numCache>
            </c:numRef>
          </c:xVal>
          <c:yVal>
            <c:numRef>
              <c:f>'exp solo CP'!$O$28:$O$31</c:f>
              <c:numCache>
                <c:formatCode>0.00</c:formatCode>
                <c:ptCount val="4"/>
                <c:pt idx="0">
                  <c:v>0.32</c:v>
                </c:pt>
                <c:pt idx="1">
                  <c:v>0.54333333333333333</c:v>
                </c:pt>
                <c:pt idx="2">
                  <c:v>0.56000000000000005</c:v>
                </c:pt>
                <c:pt idx="3">
                  <c:v>0.67</c:v>
                </c:pt>
              </c:numCache>
            </c:numRef>
          </c:yVal>
          <c:smooth val="1"/>
          <c:extLst xmlns:c16r2="http://schemas.microsoft.com/office/drawing/2015/06/chart">
            <c:ext xmlns:c16="http://schemas.microsoft.com/office/drawing/2014/chart" uri="{C3380CC4-5D6E-409C-BE32-E72D297353CC}">
              <c16:uniqueId val="{00000000-A0B6-4B27-91A3-90996A74F6A2}"/>
            </c:ext>
          </c:extLst>
        </c:ser>
        <c:dLbls>
          <c:showLegendKey val="0"/>
          <c:showVal val="0"/>
          <c:showCatName val="0"/>
          <c:showSerName val="0"/>
          <c:showPercent val="0"/>
          <c:showBubbleSize val="0"/>
        </c:dLbls>
        <c:axId val="114271744"/>
        <c:axId val="114273664"/>
      </c:scatterChart>
      <c:valAx>
        <c:axId val="114271744"/>
        <c:scaling>
          <c:orientation val="minMax"/>
        </c:scaling>
        <c:delete val="0"/>
        <c:axPos val="b"/>
        <c:title>
          <c:tx>
            <c:rich>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it-IT" sz="1200" b="1" dirty="0">
                    <a:solidFill>
                      <a:sysClr val="windowText" lastClr="000000"/>
                    </a:solidFill>
                  </a:rPr>
                  <a:t>T</a:t>
                </a:r>
                <a:r>
                  <a:rPr lang="it-IT" sz="1200" b="1" dirty="0" smtClean="0">
                    <a:solidFill>
                      <a:sysClr val="windowText" lastClr="000000"/>
                    </a:solidFill>
                  </a:rPr>
                  <a:t>ime</a:t>
                </a:r>
                <a:r>
                  <a:rPr lang="it-IT" sz="1200" b="1" baseline="0" dirty="0" smtClean="0">
                    <a:solidFill>
                      <a:sysClr val="windowText" lastClr="000000"/>
                    </a:solidFill>
                  </a:rPr>
                  <a:t> </a:t>
                </a:r>
                <a:r>
                  <a:rPr lang="it-IT" sz="1200" b="1" baseline="0" dirty="0">
                    <a:solidFill>
                      <a:sysClr val="windowText" lastClr="000000"/>
                    </a:solidFill>
                  </a:rPr>
                  <a:t>(h)</a:t>
                </a:r>
                <a:endParaRPr lang="it-IT" sz="1200" b="1" dirty="0">
                  <a:solidFill>
                    <a:sysClr val="windowText" lastClr="000000"/>
                  </a:solidFill>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it-IT"/>
          </a:p>
        </c:txPr>
        <c:crossAx val="114273664"/>
        <c:crosses val="autoZero"/>
        <c:crossBetween val="midCat"/>
      </c:valAx>
      <c:valAx>
        <c:axId val="114273664"/>
        <c:scaling>
          <c:orientation val="minMax"/>
        </c:scaling>
        <c:delete val="0"/>
        <c:axPos val="l"/>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it-IT" sz="1200" b="1" dirty="0" smtClean="0">
                    <a:solidFill>
                      <a:sysClr val="windowText" lastClr="000000"/>
                    </a:solidFill>
                  </a:rPr>
                  <a:t>OD</a:t>
                </a:r>
                <a:r>
                  <a:rPr lang="it-IT" sz="1200" b="1" baseline="-25000" dirty="0" smtClean="0">
                    <a:solidFill>
                      <a:sysClr val="windowText" lastClr="000000"/>
                    </a:solidFill>
                  </a:rPr>
                  <a:t>600</a:t>
                </a:r>
                <a:endParaRPr lang="it-IT" sz="1200" b="1" dirty="0">
                  <a:solidFill>
                    <a:sysClr val="windowText" lastClr="000000"/>
                  </a:solidFill>
                </a:endParaRPr>
              </a:p>
            </c:rich>
          </c:tx>
          <c:layout>
            <c:manualLayout>
              <c:xMode val="edge"/>
              <c:yMode val="edge"/>
              <c:x val="1.9444444444444445E-2"/>
              <c:y val="0.3789041994750656"/>
            </c:manualLayout>
          </c:layout>
          <c:overlay val="0"/>
          <c:spPr>
            <a:noFill/>
            <a:ln>
              <a:noFill/>
            </a:ln>
            <a:effectLst/>
          </c:sp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it-IT"/>
          </a:p>
        </c:txPr>
        <c:crossAx val="114271744"/>
        <c:crosses val="autoZero"/>
        <c:crossBetween val="midCat"/>
      </c:valAx>
      <c:spPr>
        <a:noFill/>
        <a:ln>
          <a:noFill/>
        </a:ln>
        <a:effectLst/>
      </c:spPr>
    </c:plotArea>
    <c:legend>
      <c:legendPos val="r"/>
      <c:layout>
        <c:manualLayout>
          <c:xMode val="edge"/>
          <c:yMode val="edge"/>
          <c:x val="0.60208136528258605"/>
          <c:y val="0.50024559425653814"/>
          <c:w val="0.24320817066783107"/>
          <c:h val="0.3094460192475940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solidFill>
      <a:schemeClr val="bg1"/>
    </a:solidFill>
    <a:ln w="9525" cap="flat" cmpd="sng" algn="ctr">
      <a:noFill/>
      <a:round/>
    </a:ln>
    <a:effectLst/>
  </c:spPr>
  <c:txPr>
    <a:bodyPr/>
    <a:lstStyle/>
    <a:p>
      <a:pPr>
        <a:defRPr/>
      </a:pPr>
      <a:endParaRPr lang="it-IT"/>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aseline="0"/>
            </a:pPr>
            <a:r>
              <a:rPr lang="it-IT" sz="1600" baseline="0" dirty="0"/>
              <a:t>CFU </a:t>
            </a:r>
            <a:r>
              <a:rPr lang="it-IT" sz="1600" baseline="0" dirty="0" err="1"/>
              <a:t>assay</a:t>
            </a:r>
            <a:r>
              <a:rPr lang="it-IT" sz="1600" baseline="0" dirty="0"/>
              <a:t> for </a:t>
            </a:r>
            <a:r>
              <a:rPr lang="it-IT" sz="1600" baseline="0" dirty="0" smtClean="0"/>
              <a:t>MIC, </a:t>
            </a:r>
            <a:r>
              <a:rPr lang="it-IT" sz="1600" baseline="0" dirty="0"/>
              <a:t>MBC </a:t>
            </a:r>
            <a:r>
              <a:rPr lang="it-IT" sz="1600" baseline="0" dirty="0" err="1"/>
              <a:t>determination</a:t>
            </a:r>
            <a:endParaRPr lang="it-IT" sz="1600" baseline="0" dirty="0"/>
          </a:p>
        </c:rich>
      </c:tx>
      <c:layout>
        <c:manualLayout>
          <c:xMode val="edge"/>
          <c:yMode val="edge"/>
          <c:x val="0.19108100304875122"/>
          <c:y val="3.5329788897762206E-2"/>
        </c:manualLayout>
      </c:layout>
      <c:overlay val="0"/>
    </c:title>
    <c:autoTitleDeleted val="0"/>
    <c:plotArea>
      <c:layout/>
      <c:barChart>
        <c:barDir val="col"/>
        <c:grouping val="clustered"/>
        <c:varyColors val="0"/>
        <c:ser>
          <c:idx val="0"/>
          <c:order val="0"/>
          <c:invertIfNegative val="0"/>
          <c:dPt>
            <c:idx val="0"/>
            <c:invertIfNegative val="0"/>
            <c:bubble3D val="0"/>
            <c:spPr>
              <a:solidFill>
                <a:schemeClr val="accent1">
                  <a:lumMod val="60000"/>
                  <a:lumOff val="40000"/>
                </a:schemeClr>
              </a:solidFill>
            </c:spPr>
            <c:extLst xmlns:c16r2="http://schemas.microsoft.com/office/drawing/2015/06/chart">
              <c:ext xmlns:c16="http://schemas.microsoft.com/office/drawing/2014/chart" uri="{C3380CC4-5D6E-409C-BE32-E72D297353CC}">
                <c16:uniqueId val="{00000001-708F-47D1-ADA6-5A77520CE1A7}"/>
              </c:ext>
            </c:extLst>
          </c:dPt>
          <c:dPt>
            <c:idx val="1"/>
            <c:invertIfNegative val="0"/>
            <c:bubble3D val="0"/>
            <c:spPr>
              <a:solidFill>
                <a:schemeClr val="accent2">
                  <a:lumMod val="40000"/>
                  <a:lumOff val="60000"/>
                </a:schemeClr>
              </a:solidFill>
            </c:spPr>
            <c:extLst xmlns:c16r2="http://schemas.microsoft.com/office/drawing/2015/06/chart">
              <c:ext xmlns:c16="http://schemas.microsoft.com/office/drawing/2014/chart" uri="{C3380CC4-5D6E-409C-BE32-E72D297353CC}">
                <c16:uniqueId val="{00000003-708F-47D1-ADA6-5A77520CE1A7}"/>
              </c:ext>
            </c:extLst>
          </c:dPt>
          <c:dPt>
            <c:idx val="2"/>
            <c:invertIfNegative val="0"/>
            <c:bubble3D val="0"/>
            <c:spPr>
              <a:solidFill>
                <a:schemeClr val="bg1">
                  <a:lumMod val="75000"/>
                </a:schemeClr>
              </a:solidFill>
            </c:spPr>
            <c:extLst xmlns:c16r2="http://schemas.microsoft.com/office/drawing/2015/06/chart">
              <c:ext xmlns:c16="http://schemas.microsoft.com/office/drawing/2014/chart" uri="{C3380CC4-5D6E-409C-BE32-E72D297353CC}">
                <c16:uniqueId val="{00000005-708F-47D1-ADA6-5A77520CE1A7}"/>
              </c:ext>
            </c:extLst>
          </c:dPt>
          <c:dPt>
            <c:idx val="3"/>
            <c:invertIfNegative val="0"/>
            <c:bubble3D val="0"/>
            <c:spPr>
              <a:solidFill>
                <a:schemeClr val="accent4">
                  <a:lumMod val="40000"/>
                  <a:lumOff val="60000"/>
                </a:schemeClr>
              </a:solidFill>
            </c:spPr>
            <c:extLst xmlns:c16r2="http://schemas.microsoft.com/office/drawing/2015/06/chart">
              <c:ext xmlns:c16="http://schemas.microsoft.com/office/drawing/2014/chart" uri="{C3380CC4-5D6E-409C-BE32-E72D297353CC}">
                <c16:uniqueId val="{00000007-708F-47D1-ADA6-5A77520CE1A7}"/>
              </c:ext>
            </c:extLst>
          </c:dPt>
          <c:dPt>
            <c:idx val="4"/>
            <c:invertIfNegative val="0"/>
            <c:bubble3D val="0"/>
            <c:spPr>
              <a:solidFill>
                <a:schemeClr val="accent1"/>
              </a:solidFill>
            </c:spPr>
            <c:extLst xmlns:c16r2="http://schemas.microsoft.com/office/drawing/2015/06/chart">
              <c:ext xmlns:c16="http://schemas.microsoft.com/office/drawing/2014/chart" uri="{C3380CC4-5D6E-409C-BE32-E72D297353CC}">
                <c16:uniqueId val="{00000009-708F-47D1-ADA6-5A77520CE1A7}"/>
              </c:ext>
            </c:extLst>
          </c:dPt>
          <c:dPt>
            <c:idx val="5"/>
            <c:invertIfNegative val="0"/>
            <c:bubble3D val="0"/>
            <c:spPr>
              <a:solidFill>
                <a:schemeClr val="accent6">
                  <a:lumMod val="40000"/>
                  <a:lumOff val="60000"/>
                </a:schemeClr>
              </a:solidFill>
            </c:spPr>
            <c:extLst xmlns:c16r2="http://schemas.microsoft.com/office/drawing/2015/06/chart">
              <c:ext xmlns:c16="http://schemas.microsoft.com/office/drawing/2014/chart" uri="{C3380CC4-5D6E-409C-BE32-E72D297353CC}">
                <c16:uniqueId val="{0000000B-708F-47D1-ADA6-5A77520CE1A7}"/>
              </c:ext>
            </c:extLst>
          </c:dPt>
          <c:dPt>
            <c:idx val="6"/>
            <c:invertIfNegative val="0"/>
            <c:bubble3D val="0"/>
            <c:spPr>
              <a:solidFill>
                <a:schemeClr val="accent1">
                  <a:lumMod val="40000"/>
                  <a:lumOff val="60000"/>
                </a:schemeClr>
              </a:solidFill>
            </c:spPr>
            <c:extLst xmlns:c16r2="http://schemas.microsoft.com/office/drawing/2015/06/chart">
              <c:ext xmlns:c16="http://schemas.microsoft.com/office/drawing/2014/chart" uri="{C3380CC4-5D6E-409C-BE32-E72D297353CC}">
                <c16:uniqueId val="{0000000D-708F-47D1-ADA6-5A77520CE1A7}"/>
              </c:ext>
            </c:extLst>
          </c:dPt>
          <c:dPt>
            <c:idx val="7"/>
            <c:invertIfNegative val="0"/>
            <c:bubble3D val="0"/>
            <c:spPr>
              <a:solidFill>
                <a:srgbClr val="FF9999"/>
              </a:solidFill>
            </c:spPr>
            <c:extLst xmlns:c16r2="http://schemas.microsoft.com/office/drawing/2015/06/chart">
              <c:ext xmlns:c16="http://schemas.microsoft.com/office/drawing/2014/chart" uri="{C3380CC4-5D6E-409C-BE32-E72D297353CC}">
                <c16:uniqueId val="{0000000F-708F-47D1-ADA6-5A77520CE1A7}"/>
              </c:ext>
            </c:extLst>
          </c:dPt>
          <c:errBars>
            <c:errBarType val="both"/>
            <c:errValType val="cust"/>
            <c:noEndCap val="0"/>
            <c:plus>
              <c:numRef>
                <c:f>'Test varie conc CP'!$D$117:$D$125</c:f>
                <c:numCache>
                  <c:formatCode>General</c:formatCode>
                  <c:ptCount val="9"/>
                  <c:pt idx="0">
                    <c:v>45000000</c:v>
                  </c:pt>
                  <c:pt idx="1">
                    <c:v>59486868.298810147</c:v>
                  </c:pt>
                  <c:pt idx="2">
                    <c:v>31579265.349276129</c:v>
                  </c:pt>
                  <c:pt idx="3">
                    <c:v>24535348.649108969</c:v>
                  </c:pt>
                  <c:pt idx="4">
                    <c:v>31901.214710415024</c:v>
                  </c:pt>
                  <c:pt idx="5">
                    <c:v>9144.943958275524</c:v>
                  </c:pt>
                  <c:pt idx="6">
                    <c:v>150.0000000000004</c:v>
                  </c:pt>
                  <c:pt idx="7">
                    <c:v>0</c:v>
                  </c:pt>
                  <c:pt idx="8">
                    <c:v>0</c:v>
                  </c:pt>
                </c:numCache>
              </c:numRef>
            </c:plus>
            <c:minus>
              <c:numRef>
                <c:f>'Test varie conc CP'!$D$117:$D$125</c:f>
                <c:numCache>
                  <c:formatCode>General</c:formatCode>
                  <c:ptCount val="9"/>
                  <c:pt idx="0">
                    <c:v>45000000</c:v>
                  </c:pt>
                  <c:pt idx="1">
                    <c:v>59486868.298810147</c:v>
                  </c:pt>
                  <c:pt idx="2">
                    <c:v>31579265.349276129</c:v>
                  </c:pt>
                  <c:pt idx="3">
                    <c:v>24535348.649108969</c:v>
                  </c:pt>
                  <c:pt idx="4">
                    <c:v>31901.214710415024</c:v>
                  </c:pt>
                  <c:pt idx="5">
                    <c:v>9144.943958275524</c:v>
                  </c:pt>
                  <c:pt idx="6">
                    <c:v>150.0000000000004</c:v>
                  </c:pt>
                  <c:pt idx="7">
                    <c:v>0</c:v>
                  </c:pt>
                  <c:pt idx="8">
                    <c:v>0</c:v>
                  </c:pt>
                </c:numCache>
              </c:numRef>
            </c:minus>
          </c:errBars>
          <c:cat>
            <c:strRef>
              <c:f>'Test varie conc CP'!$B$117:$B$125</c:f>
              <c:strCache>
                <c:ptCount val="9"/>
                <c:pt idx="0">
                  <c:v> NT </c:v>
                </c:pt>
                <c:pt idx="1">
                  <c:v>0,015</c:v>
                </c:pt>
                <c:pt idx="2">
                  <c:v>0,025</c:v>
                </c:pt>
                <c:pt idx="3">
                  <c:v>0,05</c:v>
                </c:pt>
                <c:pt idx="4">
                  <c:v>0,1</c:v>
                </c:pt>
                <c:pt idx="5">
                  <c:v>0,25</c:v>
                </c:pt>
                <c:pt idx="6">
                  <c:v>0,5</c:v>
                </c:pt>
                <c:pt idx="7">
                  <c:v>1</c:v>
                </c:pt>
                <c:pt idx="8">
                  <c:v>2</c:v>
                </c:pt>
              </c:strCache>
            </c:strRef>
          </c:cat>
          <c:val>
            <c:numRef>
              <c:f>'Test varie conc CP'!$C$117:$C$125</c:f>
              <c:numCache>
                <c:formatCode>0.00E+00</c:formatCode>
                <c:ptCount val="9"/>
                <c:pt idx="0">
                  <c:v>745000000</c:v>
                </c:pt>
                <c:pt idx="1">
                  <c:v>297250000</c:v>
                </c:pt>
                <c:pt idx="2">
                  <c:v>201500000</c:v>
                </c:pt>
                <c:pt idx="3">
                  <c:v>27600000</c:v>
                </c:pt>
                <c:pt idx="4">
                  <c:v>111250</c:v>
                </c:pt>
                <c:pt idx="5">
                  <c:v>30100</c:v>
                </c:pt>
                <c:pt idx="6">
                  <c:v>949.99999999999977</c:v>
                </c:pt>
                <c:pt idx="7">
                  <c:v>0</c:v>
                </c:pt>
                <c:pt idx="8">
                  <c:v>0</c:v>
                </c:pt>
              </c:numCache>
            </c:numRef>
          </c:val>
          <c:extLst xmlns:c16r2="http://schemas.microsoft.com/office/drawing/2015/06/chart">
            <c:ext xmlns:c16="http://schemas.microsoft.com/office/drawing/2014/chart" uri="{C3380CC4-5D6E-409C-BE32-E72D297353CC}">
              <c16:uniqueId val="{00000010-708F-47D1-ADA6-5A77520CE1A7}"/>
            </c:ext>
          </c:extLst>
        </c:ser>
        <c:dLbls>
          <c:showLegendKey val="0"/>
          <c:showVal val="0"/>
          <c:showCatName val="0"/>
          <c:showSerName val="0"/>
          <c:showPercent val="0"/>
          <c:showBubbleSize val="0"/>
        </c:dLbls>
        <c:gapWidth val="150"/>
        <c:axId val="115810688"/>
        <c:axId val="115812608"/>
      </c:barChart>
      <c:catAx>
        <c:axId val="115810688"/>
        <c:scaling>
          <c:orientation val="minMax"/>
        </c:scaling>
        <c:delete val="0"/>
        <c:axPos val="b"/>
        <c:title>
          <c:tx>
            <c:rich>
              <a:bodyPr/>
              <a:lstStyle/>
              <a:p>
                <a:pPr>
                  <a:defRPr sz="1200">
                    <a:latin typeface="+mn-lt"/>
                  </a:defRPr>
                </a:pPr>
                <a:r>
                  <a:rPr lang="it-IT" sz="1200">
                    <a:latin typeface="+mn-lt"/>
                  </a:rPr>
                  <a:t>Ciproflox</a:t>
                </a:r>
                <a:r>
                  <a:rPr lang="it-IT" sz="1200" baseline="0">
                    <a:latin typeface="+mn-lt"/>
                  </a:rPr>
                  <a:t>acin (</a:t>
                </a:r>
                <a:r>
                  <a:rPr lang="it-IT" sz="1200" baseline="0">
                    <a:latin typeface="+mn-lt"/>
                    <a:cs typeface="Times New Roman"/>
                  </a:rPr>
                  <a:t>µg/ml)</a:t>
                </a:r>
                <a:endParaRPr lang="it-IT" sz="1200">
                  <a:latin typeface="+mn-lt"/>
                </a:endParaRPr>
              </a:p>
            </c:rich>
          </c:tx>
          <c:layout>
            <c:manualLayout>
              <c:xMode val="edge"/>
              <c:yMode val="edge"/>
              <c:x val="0.38584142607174104"/>
              <c:y val="0.90645815106445027"/>
            </c:manualLayout>
          </c:layout>
          <c:overlay val="0"/>
        </c:title>
        <c:numFmt formatCode="General" sourceLinked="0"/>
        <c:majorTickMark val="none"/>
        <c:minorTickMark val="none"/>
        <c:tickLblPos val="nextTo"/>
        <c:txPr>
          <a:bodyPr/>
          <a:lstStyle/>
          <a:p>
            <a:pPr>
              <a:defRPr sz="800"/>
            </a:pPr>
            <a:endParaRPr lang="it-IT"/>
          </a:p>
        </c:txPr>
        <c:crossAx val="115812608"/>
        <c:crosses val="autoZero"/>
        <c:auto val="1"/>
        <c:lblAlgn val="ctr"/>
        <c:lblOffset val="100"/>
        <c:noMultiLvlLbl val="0"/>
      </c:catAx>
      <c:valAx>
        <c:axId val="115812608"/>
        <c:scaling>
          <c:logBase val="10"/>
          <c:orientation val="minMax"/>
        </c:scaling>
        <c:delete val="0"/>
        <c:axPos val="l"/>
        <c:title>
          <c:tx>
            <c:rich>
              <a:bodyPr rot="-5400000" vert="horz"/>
              <a:lstStyle/>
              <a:p>
                <a:pPr>
                  <a:defRPr sz="1200"/>
                </a:pPr>
                <a:r>
                  <a:rPr lang="it-IT" sz="1200"/>
                  <a:t>log</a:t>
                </a:r>
                <a:r>
                  <a:rPr lang="it-IT" sz="1200" baseline="0"/>
                  <a:t> CFU/ml</a:t>
                </a:r>
                <a:endParaRPr lang="it-IT" sz="1200"/>
              </a:p>
            </c:rich>
          </c:tx>
          <c:layout>
            <c:manualLayout>
              <c:xMode val="edge"/>
              <c:yMode val="edge"/>
              <c:x val="8.3333333333333332E-3"/>
              <c:y val="0.37361293379994165"/>
            </c:manualLayout>
          </c:layout>
          <c:overlay val="0"/>
        </c:title>
        <c:numFmt formatCode="0.00E+00" sourceLinked="1"/>
        <c:majorTickMark val="none"/>
        <c:minorTickMark val="none"/>
        <c:tickLblPos val="nextTo"/>
        <c:crossAx val="115810688"/>
        <c:crosses val="autoZero"/>
        <c:crossBetween val="between"/>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5891626"/>
            <a:ext cx="21419979" cy="12533242"/>
          </a:xfrm>
        </p:spPr>
        <p:txBody>
          <a:bodyPr anchor="b"/>
          <a:lstStyle>
            <a:lvl1pPr algn="ctr">
              <a:defRPr sz="16535"/>
            </a:lvl1pPr>
          </a:lstStyle>
          <a:p>
            <a:r>
              <a:rPr lang="en-US" smtClean="0"/>
              <a:t>Click to edit Master title style</a:t>
            </a:r>
            <a:endParaRPr lang="en-US" dirty="0"/>
          </a:p>
        </p:txBody>
      </p:sp>
      <p:sp>
        <p:nvSpPr>
          <p:cNvPr id="3" name="Subtitle 2"/>
          <p:cNvSpPr>
            <a:spLocks noGrp="1"/>
          </p:cNvSpPr>
          <p:nvPr>
            <p:ph type="subTitle" idx="1"/>
          </p:nvPr>
        </p:nvSpPr>
        <p:spPr>
          <a:xfrm>
            <a:off x="3149997" y="18908198"/>
            <a:ext cx="18899981" cy="8691601"/>
          </a:xfrm>
        </p:spPr>
        <p:txBody>
          <a:bodyPr/>
          <a:lstStyle>
            <a:lvl1pPr marL="0" indent="0" algn="ctr">
              <a:buNone/>
              <a:defRPr sz="6614"/>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3629814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3214300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3733" y="1916653"/>
            <a:ext cx="5433745" cy="3050811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732500" y="1916653"/>
            <a:ext cx="15986234" cy="3050811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2083371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2137716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19375" y="8974945"/>
            <a:ext cx="21734978" cy="14974888"/>
          </a:xfrm>
        </p:spPr>
        <p:txBody>
          <a:bodyPr anchor="b"/>
          <a:lstStyle>
            <a:lvl1pPr>
              <a:defRPr sz="16535"/>
            </a:lvl1pPr>
          </a:lstStyle>
          <a:p>
            <a:r>
              <a:rPr lang="en-US" smtClean="0"/>
              <a:t>Click to edit Master title style</a:t>
            </a:r>
            <a:endParaRPr lang="en-US" dirty="0"/>
          </a:p>
        </p:txBody>
      </p:sp>
      <p:sp>
        <p:nvSpPr>
          <p:cNvPr id="3" name="Text Placeholder 2"/>
          <p:cNvSpPr>
            <a:spLocks noGrp="1"/>
          </p:cNvSpPr>
          <p:nvPr>
            <p:ph type="body" idx="1"/>
          </p:nvPr>
        </p:nvSpPr>
        <p:spPr>
          <a:xfrm>
            <a:off x="1719375" y="24091502"/>
            <a:ext cx="21734978" cy="7874940"/>
          </a:xfrm>
        </p:spPr>
        <p:txBody>
          <a:bodyPr/>
          <a:lstStyle>
            <a:lvl1pPr marL="0" indent="0">
              <a:buNone/>
              <a:defRPr sz="6614">
                <a:solidFill>
                  <a:schemeClr val="tx1"/>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2872626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732498" y="9583264"/>
            <a:ext cx="10709989" cy="2284150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2757488" y="9583264"/>
            <a:ext cx="10709989" cy="2284150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1365382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5781" y="1916661"/>
            <a:ext cx="21734978" cy="6958285"/>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735783" y="8824938"/>
            <a:ext cx="10660769"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n-US" smtClean="0"/>
              <a:t>Edit Master text styles</a:t>
            </a:r>
          </a:p>
        </p:txBody>
      </p:sp>
      <p:sp>
        <p:nvSpPr>
          <p:cNvPr id="4" name="Content Placeholder 3"/>
          <p:cNvSpPr>
            <a:spLocks noGrp="1"/>
          </p:cNvSpPr>
          <p:nvPr>
            <p:ph sz="half" idx="2"/>
          </p:nvPr>
        </p:nvSpPr>
        <p:spPr>
          <a:xfrm>
            <a:off x="1735783" y="13149904"/>
            <a:ext cx="10660769" cy="1934152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2757489" y="8824938"/>
            <a:ext cx="10713272"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n-US" smtClean="0"/>
              <a:t>Edit Master text styles</a:t>
            </a:r>
          </a:p>
        </p:txBody>
      </p:sp>
      <p:sp>
        <p:nvSpPr>
          <p:cNvPr id="6" name="Content Placeholder 5"/>
          <p:cNvSpPr>
            <a:spLocks noGrp="1"/>
          </p:cNvSpPr>
          <p:nvPr>
            <p:ph sz="quarter" idx="4"/>
          </p:nvPr>
        </p:nvSpPr>
        <p:spPr>
          <a:xfrm>
            <a:off x="12757489" y="13149904"/>
            <a:ext cx="10713272" cy="1934152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3711570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3110917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376034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n-US" smtClean="0"/>
              <a:t>Click to edit Master title style</a:t>
            </a:r>
            <a:endParaRPr lang="en-US" dirty="0"/>
          </a:p>
        </p:txBody>
      </p:sp>
      <p:sp>
        <p:nvSpPr>
          <p:cNvPr id="3" name="Content Placeholder 2"/>
          <p:cNvSpPr>
            <a:spLocks noGrp="1"/>
          </p:cNvSpPr>
          <p:nvPr>
            <p:ph idx="1"/>
          </p:nvPr>
        </p:nvSpPr>
        <p:spPr>
          <a:xfrm>
            <a:off x="10713272" y="5183304"/>
            <a:ext cx="12757487" cy="25583147"/>
          </a:xfrm>
        </p:spPr>
        <p:txBody>
          <a:bodyPr/>
          <a:lstStyle>
            <a:lvl1pPr>
              <a:defRPr sz="8819"/>
            </a:lvl1pPr>
            <a:lvl2pPr>
              <a:defRPr sz="7717"/>
            </a:lvl2pPr>
            <a:lvl3pPr>
              <a:defRPr sz="6614"/>
            </a:lvl3pPr>
            <a:lvl4pPr>
              <a:defRPr sz="5512"/>
            </a:lvl4pPr>
            <a:lvl5pPr>
              <a:defRPr sz="5512"/>
            </a:lvl5pPr>
            <a:lvl6pPr>
              <a:defRPr sz="5512"/>
            </a:lvl6pPr>
            <a:lvl7pPr>
              <a:defRPr sz="5512"/>
            </a:lvl7pPr>
            <a:lvl8pPr>
              <a:defRPr sz="5512"/>
            </a:lvl8pPr>
            <a:lvl9pPr>
              <a:defRPr sz="5512"/>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n-US" smtClean="0"/>
              <a:t>Edit Master text styles</a:t>
            </a:r>
          </a:p>
        </p:txBody>
      </p:sp>
      <p:sp>
        <p:nvSpPr>
          <p:cNvPr id="5" name="Date Placeholder 4"/>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4063789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713272" y="5183304"/>
            <a:ext cx="12757487" cy="25583147"/>
          </a:xfrm>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en-US" smtClean="0"/>
              <a:t>Click icon to add picture</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n-US" smtClean="0"/>
              <a:t>Edit Master text styles</a:t>
            </a:r>
          </a:p>
        </p:txBody>
      </p:sp>
      <p:sp>
        <p:nvSpPr>
          <p:cNvPr id="5" name="Date Placeholder 4"/>
          <p:cNvSpPr>
            <a:spLocks noGrp="1"/>
          </p:cNvSpPr>
          <p:nvPr>
            <p:ph type="dt" sz="half" idx="10"/>
          </p:nvPr>
        </p:nvSpPr>
        <p:spPr/>
        <p:txBody>
          <a:bodyPr/>
          <a:lstStyle/>
          <a:p>
            <a:fld id="{BB43B11F-0693-4505-9BA8-499CB3A0A54F}" type="datetimeFigureOut">
              <a:rPr lang="it-IT" smtClean="0"/>
              <a:pPr/>
              <a:t>01/07/2019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03F3C12-2794-4F03-B4FC-4B71199FD5DA}" type="slidenum">
              <a:rPr lang="it-IT" smtClean="0"/>
              <a:pPr/>
              <a:t>‹N›</a:t>
            </a:fld>
            <a:endParaRPr lang="it-IT"/>
          </a:p>
        </p:txBody>
      </p:sp>
    </p:spTree>
    <p:extLst>
      <p:ext uri="{BB962C8B-B14F-4D97-AF65-F5344CB8AC3E}">
        <p14:creationId xmlns:p14="http://schemas.microsoft.com/office/powerpoint/2010/main" val="658724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499" y="1916661"/>
            <a:ext cx="21734978" cy="69582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732499" y="9583264"/>
            <a:ext cx="21734978" cy="2284150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732498" y="33366432"/>
            <a:ext cx="5669994" cy="1916653"/>
          </a:xfrm>
          <a:prstGeom prst="rect">
            <a:avLst/>
          </a:prstGeom>
        </p:spPr>
        <p:txBody>
          <a:bodyPr vert="horz" lIns="91440" tIns="45720" rIns="91440" bIns="45720" rtlCol="0" anchor="ctr"/>
          <a:lstStyle>
            <a:lvl1pPr algn="l">
              <a:defRPr sz="3307">
                <a:solidFill>
                  <a:schemeClr val="tx1">
                    <a:tint val="75000"/>
                  </a:schemeClr>
                </a:solidFill>
              </a:defRPr>
            </a:lvl1pPr>
          </a:lstStyle>
          <a:p>
            <a:fld id="{BB43B11F-0693-4505-9BA8-499CB3A0A54F}" type="datetimeFigureOut">
              <a:rPr lang="it-IT" smtClean="0"/>
              <a:pPr/>
              <a:t>01/07/2019</a:t>
            </a:fld>
            <a:endParaRPr lang="it-IT"/>
          </a:p>
        </p:txBody>
      </p:sp>
      <p:sp>
        <p:nvSpPr>
          <p:cNvPr id="5" name="Footer Placeholder 4"/>
          <p:cNvSpPr>
            <a:spLocks noGrp="1"/>
          </p:cNvSpPr>
          <p:nvPr>
            <p:ph type="ftr" sz="quarter" idx="3"/>
          </p:nvPr>
        </p:nvSpPr>
        <p:spPr>
          <a:xfrm>
            <a:off x="8347492" y="33366432"/>
            <a:ext cx="8504992" cy="1916653"/>
          </a:xfrm>
          <a:prstGeom prst="rect">
            <a:avLst/>
          </a:prstGeom>
        </p:spPr>
        <p:txBody>
          <a:bodyPr vert="horz" lIns="91440" tIns="45720" rIns="91440" bIns="45720" rtlCol="0" anchor="ctr"/>
          <a:lstStyle>
            <a:lvl1pPr algn="ctr">
              <a:defRPr sz="3307">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17797483" y="33366432"/>
            <a:ext cx="5669994" cy="1916653"/>
          </a:xfrm>
          <a:prstGeom prst="rect">
            <a:avLst/>
          </a:prstGeom>
        </p:spPr>
        <p:txBody>
          <a:bodyPr vert="horz" lIns="91440" tIns="45720" rIns="91440" bIns="45720" rtlCol="0" anchor="ctr"/>
          <a:lstStyle>
            <a:lvl1pPr algn="r">
              <a:defRPr sz="3307">
                <a:solidFill>
                  <a:schemeClr val="tx1">
                    <a:tint val="75000"/>
                  </a:schemeClr>
                </a:solidFill>
              </a:defRPr>
            </a:lvl1pPr>
          </a:lstStyle>
          <a:p>
            <a:fld id="{503F3C12-2794-4F03-B4FC-4B71199FD5DA}" type="slidenum">
              <a:rPr lang="it-IT" smtClean="0"/>
              <a:pPr/>
              <a:t>‹N›</a:t>
            </a:fld>
            <a:endParaRPr lang="it-IT"/>
          </a:p>
        </p:txBody>
      </p:sp>
    </p:spTree>
    <p:extLst>
      <p:ext uri="{BB962C8B-B14F-4D97-AF65-F5344CB8AC3E}">
        <p14:creationId xmlns:p14="http://schemas.microsoft.com/office/powerpoint/2010/main" val="16825774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519995" rtl="0" eaLnBrk="1" latinLnBrk="0" hangingPunct="1">
        <a:lnSpc>
          <a:spcPct val="90000"/>
        </a:lnSpc>
        <a:spcBef>
          <a:spcPct val="0"/>
        </a:spcBef>
        <a:buNone/>
        <a:defRPr sz="12126" kern="1200">
          <a:solidFill>
            <a:schemeClr val="tx1"/>
          </a:solidFill>
          <a:latin typeface="+mj-lt"/>
          <a:ea typeface="+mj-ea"/>
          <a:cs typeface="+mj-cs"/>
        </a:defRPr>
      </a:lvl1pPr>
    </p:titleStyle>
    <p:bodyStyle>
      <a:lvl1pPr marL="629999" indent="-629999" algn="l" defTabSz="2519995" rtl="0" eaLnBrk="1" latinLnBrk="0" hangingPunct="1">
        <a:lnSpc>
          <a:spcPct val="90000"/>
        </a:lnSpc>
        <a:spcBef>
          <a:spcPts val="2756"/>
        </a:spcBef>
        <a:buFont typeface="Arial" panose="020B0604020202020204" pitchFamily="34" charset="0"/>
        <a:buChar char="•"/>
        <a:defRPr sz="7717" kern="1200">
          <a:solidFill>
            <a:schemeClr val="tx1"/>
          </a:solidFill>
          <a:latin typeface="+mn-lt"/>
          <a:ea typeface="+mn-ea"/>
          <a:cs typeface="+mn-cs"/>
        </a:defRPr>
      </a:lvl1pPr>
      <a:lvl2pPr marL="1889996" indent="-629999" algn="l" defTabSz="2519995" rtl="0" eaLnBrk="1" latinLnBrk="0" hangingPunct="1">
        <a:lnSpc>
          <a:spcPct val="90000"/>
        </a:lnSpc>
        <a:spcBef>
          <a:spcPts val="1378"/>
        </a:spcBef>
        <a:buFont typeface="Arial" panose="020B0604020202020204" pitchFamily="34" charset="0"/>
        <a:buChar char="•"/>
        <a:defRPr sz="6614" kern="1200">
          <a:solidFill>
            <a:schemeClr val="tx1"/>
          </a:solidFill>
          <a:latin typeface="+mn-lt"/>
          <a:ea typeface="+mn-ea"/>
          <a:cs typeface="+mn-cs"/>
        </a:defRPr>
      </a:lvl2pPr>
      <a:lvl3pPr marL="3149994" indent="-629999" algn="l" defTabSz="2519995" rtl="0" eaLnBrk="1" latinLnBrk="0" hangingPunct="1">
        <a:lnSpc>
          <a:spcPct val="90000"/>
        </a:lnSpc>
        <a:spcBef>
          <a:spcPts val="1378"/>
        </a:spcBef>
        <a:buFont typeface="Arial" panose="020B0604020202020204" pitchFamily="34" charset="0"/>
        <a:buChar char="•"/>
        <a:defRPr sz="5512" kern="1200">
          <a:solidFill>
            <a:schemeClr val="tx1"/>
          </a:solidFill>
          <a:latin typeface="+mn-lt"/>
          <a:ea typeface="+mn-ea"/>
          <a:cs typeface="+mn-cs"/>
        </a:defRPr>
      </a:lvl3pPr>
      <a:lvl4pPr marL="440999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4pPr>
      <a:lvl5pPr marL="566998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5pPr>
      <a:lvl6pPr marL="6929986"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6pPr>
      <a:lvl7pPr marL="8189984"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7pPr>
      <a:lvl8pPr marL="944998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8pPr>
      <a:lvl9pPr marL="1070997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13" Type="http://schemas.openxmlformats.org/officeDocument/2006/relationships/image" Target="../media/image8.tif"/><Relationship Id="rId18" Type="http://schemas.openxmlformats.org/officeDocument/2006/relationships/image" Target="../media/image13.tiff"/><Relationship Id="rId26" Type="http://schemas.openxmlformats.org/officeDocument/2006/relationships/image" Target="../media/image21.jpg"/><Relationship Id="rId3" Type="http://schemas.openxmlformats.org/officeDocument/2006/relationships/image" Target="../media/image2.png"/><Relationship Id="rId21" Type="http://schemas.openxmlformats.org/officeDocument/2006/relationships/image" Target="../media/image16.jpeg"/><Relationship Id="rId34" Type="http://schemas.openxmlformats.org/officeDocument/2006/relationships/chart" Target="../charts/chart4.xml"/><Relationship Id="rId7" Type="http://schemas.openxmlformats.org/officeDocument/2006/relationships/image" Target="../media/image5.jpeg"/><Relationship Id="rId12" Type="http://schemas.openxmlformats.org/officeDocument/2006/relationships/image" Target="../media/image7.jpeg"/><Relationship Id="rId17" Type="http://schemas.openxmlformats.org/officeDocument/2006/relationships/image" Target="../media/image12.jpg"/><Relationship Id="rId25" Type="http://schemas.openxmlformats.org/officeDocument/2006/relationships/image" Target="../media/image20.png"/><Relationship Id="rId33" Type="http://schemas.openxmlformats.org/officeDocument/2006/relationships/image" Target="../media/image28.jpg"/><Relationship Id="rId2" Type="http://schemas.openxmlformats.org/officeDocument/2006/relationships/image" Target="../media/image1.png"/><Relationship Id="rId16" Type="http://schemas.openxmlformats.org/officeDocument/2006/relationships/image" Target="../media/image11.tiff"/><Relationship Id="rId20" Type="http://schemas.openxmlformats.org/officeDocument/2006/relationships/image" Target="../media/image15.jpg"/><Relationship Id="rId29" Type="http://schemas.openxmlformats.org/officeDocument/2006/relationships/image" Target="../media/image24.jpg"/><Relationship Id="rId1" Type="http://schemas.openxmlformats.org/officeDocument/2006/relationships/slideLayout" Target="../slideLayouts/slideLayout2.xml"/><Relationship Id="rId6" Type="http://schemas.openxmlformats.org/officeDocument/2006/relationships/image" Target="../media/image4.tiff"/><Relationship Id="rId11" Type="http://schemas.openxmlformats.org/officeDocument/2006/relationships/chart" Target="../charts/chart3.xml"/><Relationship Id="rId24" Type="http://schemas.openxmlformats.org/officeDocument/2006/relationships/image" Target="../media/image19.png"/><Relationship Id="rId32" Type="http://schemas.openxmlformats.org/officeDocument/2006/relationships/image" Target="../media/image27.jpg"/><Relationship Id="rId5" Type="http://schemas.openxmlformats.org/officeDocument/2006/relationships/image" Target="../media/image3.jpeg"/><Relationship Id="rId15" Type="http://schemas.openxmlformats.org/officeDocument/2006/relationships/image" Target="../media/image10.tif"/><Relationship Id="rId23" Type="http://schemas.openxmlformats.org/officeDocument/2006/relationships/image" Target="../media/image18.gif"/><Relationship Id="rId28" Type="http://schemas.openxmlformats.org/officeDocument/2006/relationships/image" Target="../media/image23.jpg"/><Relationship Id="rId10" Type="http://schemas.openxmlformats.org/officeDocument/2006/relationships/chart" Target="../charts/chart2.xml"/><Relationship Id="rId19" Type="http://schemas.openxmlformats.org/officeDocument/2006/relationships/image" Target="../media/image14.png"/><Relationship Id="rId31" Type="http://schemas.openxmlformats.org/officeDocument/2006/relationships/image" Target="../media/image26.jpg"/><Relationship Id="rId4" Type="http://schemas.microsoft.com/office/2007/relationships/hdphoto" Target="../media/hdphoto1.wdp"/><Relationship Id="rId9" Type="http://schemas.openxmlformats.org/officeDocument/2006/relationships/image" Target="../media/image6.png"/><Relationship Id="rId14" Type="http://schemas.openxmlformats.org/officeDocument/2006/relationships/image" Target="../media/image9.tiff"/><Relationship Id="rId22" Type="http://schemas.openxmlformats.org/officeDocument/2006/relationships/image" Target="../media/image17.png"/><Relationship Id="rId27" Type="http://schemas.openxmlformats.org/officeDocument/2006/relationships/image" Target="../media/image22.jpg"/><Relationship Id="rId30" Type="http://schemas.openxmlformats.org/officeDocument/2006/relationships/image" Target="../media/image2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9">
            <a:extLst>
              <a:ext uri="{FF2B5EF4-FFF2-40B4-BE49-F238E27FC236}">
                <a16:creationId xmlns="" xmlns:a16="http://schemas.microsoft.com/office/drawing/2014/main" id="{481DBCC0-8097-46A5-B324-E2B2DE675081}"/>
              </a:ext>
            </a:extLst>
          </p:cNvPr>
          <p:cNvSpPr/>
          <p:nvPr/>
        </p:nvSpPr>
        <p:spPr>
          <a:xfrm>
            <a:off x="150895" y="140004"/>
            <a:ext cx="24915275" cy="35755182"/>
          </a:xfrm>
          <a:prstGeom prst="rect">
            <a:avLst/>
          </a:prstGeom>
          <a:solidFill>
            <a:schemeClr val="accent1">
              <a:lumMod val="20000"/>
              <a:lumOff val="80000"/>
            </a:schemeClr>
          </a:solidFill>
          <a:ln w="114300" cap="rnd" cmpd="thinThick">
            <a:solidFill>
              <a:schemeClr val="accent1">
                <a:lumMod val="50000"/>
              </a:schemeClr>
            </a:solidFill>
            <a:miter lim="800000"/>
          </a:ln>
          <a:effectLst>
            <a:glow rad="127000">
              <a:schemeClr val="bg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ln>
                <a:solidFill>
                  <a:schemeClr val="tx2"/>
                </a:solidFill>
              </a:ln>
              <a:solidFill>
                <a:srgbClr val="FFC000"/>
              </a:solidFill>
            </a:endParaRPr>
          </a:p>
        </p:txBody>
      </p:sp>
      <p:sp>
        <p:nvSpPr>
          <p:cNvPr id="13" name="Rounded Rectangle 29"/>
          <p:cNvSpPr/>
          <p:nvPr/>
        </p:nvSpPr>
        <p:spPr>
          <a:xfrm>
            <a:off x="388518" y="6005173"/>
            <a:ext cx="16544384" cy="4435364"/>
          </a:xfrm>
          <a:prstGeom prst="round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p:txBody>
      </p:sp>
      <p:sp>
        <p:nvSpPr>
          <p:cNvPr id="14" name="Rounded Rectangle 29">
            <a:extLst>
              <a:ext uri="{FF2B5EF4-FFF2-40B4-BE49-F238E27FC236}">
                <a16:creationId xmlns="" xmlns:a16="http://schemas.microsoft.com/office/drawing/2014/main" id="{91468A12-48D5-4EAA-BB35-7FAF1E21456F}"/>
              </a:ext>
            </a:extLst>
          </p:cNvPr>
          <p:cNvSpPr/>
          <p:nvPr/>
        </p:nvSpPr>
        <p:spPr>
          <a:xfrm>
            <a:off x="358813" y="11143567"/>
            <a:ext cx="24548564" cy="6532118"/>
          </a:xfrm>
          <a:prstGeom prst="roundRect">
            <a:avLst>
              <a:gd name="adj" fmla="val 12917"/>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 name="Rounded Rectangle 14"/>
          <p:cNvSpPr/>
          <p:nvPr/>
        </p:nvSpPr>
        <p:spPr>
          <a:xfrm>
            <a:off x="334221" y="18333117"/>
            <a:ext cx="24545860" cy="14434545"/>
          </a:xfrm>
          <a:prstGeom prst="roundRect">
            <a:avLst>
              <a:gd name="adj" fmla="val 3604"/>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p:txBody>
      </p:sp>
      <p:sp>
        <p:nvSpPr>
          <p:cNvPr id="29" name="TextBox 28"/>
          <p:cNvSpPr txBox="1"/>
          <p:nvPr/>
        </p:nvSpPr>
        <p:spPr>
          <a:xfrm>
            <a:off x="663970" y="6055175"/>
            <a:ext cx="16043984" cy="4339650"/>
          </a:xfrm>
          <a:prstGeom prst="rect">
            <a:avLst/>
          </a:prstGeom>
          <a:noFill/>
        </p:spPr>
        <p:txBody>
          <a:bodyPr wrap="square" rtlCol="0">
            <a:spAutoFit/>
          </a:bodyPr>
          <a:lstStyle/>
          <a:p>
            <a:pPr algn="ctr"/>
            <a:r>
              <a:rPr lang="en-US" sz="3600" b="1" dirty="0" smtClean="0">
                <a:solidFill>
                  <a:schemeClr val="accent1">
                    <a:lumMod val="50000"/>
                  </a:schemeClr>
                </a:solidFill>
                <a:cs typeface="Arial" panose="020B0604020202020204" pitchFamily="34" charset="0"/>
              </a:rPr>
              <a:t>Introduction</a:t>
            </a:r>
          </a:p>
          <a:p>
            <a:pPr algn="just"/>
            <a:r>
              <a:rPr lang="en-US" sz="2000" dirty="0" smtClean="0"/>
              <a:t>The </a:t>
            </a:r>
            <a:r>
              <a:rPr lang="en-US" sz="2000" dirty="0"/>
              <a:t>development of rapid, sensitive and specific methods to determine antibiotic susceptibility of bacteria is  required to help reduce the widespread misuse of antibiotics and the growing multidrug-resistance problem [1]. This study presents a combined Raman spectroscopic and </a:t>
            </a:r>
            <a:r>
              <a:rPr lang="en-US" sz="2000" dirty="0" err="1"/>
              <a:t>dielectrophoretic</a:t>
            </a:r>
            <a:r>
              <a:rPr lang="en-US" sz="2000" dirty="0"/>
              <a:t> (DEP) approach to obtain direct, real-time measurements of a suspension of planktonic bacteria without the need of any labelling or other time-consuming sample preparation processes. Thanks to the spatial non-uniform DEP fields, bacteria are easily captured and concentrated under the laser spot of the Raman apparatus, increasing the sensitivity of the Raman technique [2]. </a:t>
            </a:r>
            <a:r>
              <a:rPr lang="en-US" sz="2000" dirty="0" smtClean="0"/>
              <a:t>Optimizing the setup conditions we were able to characterize different bacterial strands with high specificity. Using </a:t>
            </a:r>
            <a:r>
              <a:rPr lang="en-US" sz="2000" dirty="0"/>
              <a:t>our Raman-DEP device, we demonstrated the susceptibility of E. coli towards the commonly prescribed second-generation </a:t>
            </a:r>
            <a:r>
              <a:rPr lang="en-US" sz="2000" dirty="0" err="1"/>
              <a:t>fluoroquinolone</a:t>
            </a:r>
            <a:r>
              <a:rPr lang="en-US" sz="2000" dirty="0"/>
              <a:t> [3] </a:t>
            </a:r>
            <a:r>
              <a:rPr lang="en-US" sz="2000" dirty="0" smtClean="0"/>
              <a:t>ciprofloxacin (CP), </a:t>
            </a:r>
            <a:r>
              <a:rPr lang="en-US" sz="2000" dirty="0"/>
              <a:t>after only one hour of treatment, by monitoring spectral changes in the chemical fingerprint of the bacteria, which are related to the mode of action of the drug. Comparison between treated and untreated samples were performed at the MIC (minimum inhibitory concentration) and sub-MIC levels for different time points over a 3 hour span, and the Raman data were processed by supervised multivariate tools, such as PLS-Discriminant Analysis and PLS-Regression, for the calibration of descriptive models of cellular modifications. The models were validated using the cross-validation strategy. Simultaneously, standard microbiological assays based on cell viability, turbidity test and </a:t>
            </a:r>
            <a:r>
              <a:rPr lang="en-US" sz="2000" dirty="0" smtClean="0"/>
              <a:t>fluorescence </a:t>
            </a:r>
            <a:r>
              <a:rPr lang="en-US" sz="2000" dirty="0"/>
              <a:t>microscopy, were carried out as reference methods to correlate the observed Raman response and to build strong predictive </a:t>
            </a:r>
            <a:r>
              <a:rPr lang="en-US" sz="2000" dirty="0" smtClean="0"/>
              <a:t>models.</a:t>
            </a:r>
          </a:p>
        </p:txBody>
      </p:sp>
      <p:sp>
        <p:nvSpPr>
          <p:cNvPr id="64" name="Rettangolo 19"/>
          <p:cNvSpPr/>
          <p:nvPr/>
        </p:nvSpPr>
        <p:spPr>
          <a:xfrm>
            <a:off x="18958437" y="11840708"/>
            <a:ext cx="19902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1" name="CasellaDiTesto 60"/>
          <p:cNvSpPr txBox="1"/>
          <p:nvPr/>
        </p:nvSpPr>
        <p:spPr>
          <a:xfrm>
            <a:off x="1658383" y="32121274"/>
            <a:ext cx="8465861" cy="322076"/>
          </a:xfrm>
          <a:prstGeom prst="rect">
            <a:avLst/>
          </a:prstGeom>
          <a:noFill/>
        </p:spPr>
        <p:txBody>
          <a:bodyPr wrap="square" rtlCol="0">
            <a:spAutoFit/>
          </a:bodyPr>
          <a:lstStyle/>
          <a:p>
            <a:endParaRPr lang="it-IT" dirty="0"/>
          </a:p>
        </p:txBody>
      </p:sp>
      <p:sp>
        <p:nvSpPr>
          <p:cNvPr id="62" name="AutoShape 224" descr="Risultati immagini per immagine tick verd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74" name="CasellaDiTesto 2273"/>
          <p:cNvSpPr txBox="1"/>
          <p:nvPr/>
        </p:nvSpPr>
        <p:spPr>
          <a:xfrm>
            <a:off x="12618103" y="32583593"/>
            <a:ext cx="2648530" cy="322076"/>
          </a:xfrm>
          <a:prstGeom prst="rect">
            <a:avLst/>
          </a:prstGeom>
          <a:noFill/>
        </p:spPr>
        <p:txBody>
          <a:bodyPr wrap="square" rtlCol="0">
            <a:spAutoFit/>
          </a:bodyPr>
          <a:lstStyle/>
          <a:p>
            <a:endParaRPr lang="it-IT" dirty="0"/>
          </a:p>
        </p:txBody>
      </p:sp>
      <p:sp>
        <p:nvSpPr>
          <p:cNvPr id="306" name="Rounded Rectangle 15"/>
          <p:cNvSpPr/>
          <p:nvPr/>
        </p:nvSpPr>
        <p:spPr>
          <a:xfrm>
            <a:off x="323741" y="32972501"/>
            <a:ext cx="13754865" cy="2736617"/>
          </a:xfrm>
          <a:prstGeom prst="round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p:txBody>
      </p:sp>
      <p:sp>
        <p:nvSpPr>
          <p:cNvPr id="120" name="CasellaDiTesto 119"/>
          <p:cNvSpPr txBox="1"/>
          <p:nvPr/>
        </p:nvSpPr>
        <p:spPr>
          <a:xfrm>
            <a:off x="565001" y="33451072"/>
            <a:ext cx="13476005" cy="830997"/>
          </a:xfrm>
          <a:prstGeom prst="rect">
            <a:avLst/>
          </a:prstGeom>
          <a:noFill/>
        </p:spPr>
        <p:txBody>
          <a:bodyPr wrap="square" rtlCol="0">
            <a:spAutoFit/>
          </a:bodyPr>
          <a:lstStyle/>
          <a:p>
            <a:pPr algn="just"/>
            <a:r>
              <a:rPr lang="en-US" sz="1600" dirty="0" smtClean="0">
                <a:latin typeface="Times New Roman"/>
                <a:cs typeface="Times New Roman"/>
              </a:rPr>
              <a:t>[</a:t>
            </a:r>
            <a:r>
              <a:rPr lang="en-US" sz="1600" dirty="0">
                <a:latin typeface="Times New Roman"/>
                <a:cs typeface="Times New Roman"/>
              </a:rPr>
              <a:t>1</a:t>
            </a:r>
            <a:r>
              <a:rPr lang="en-US" sz="1600" dirty="0" smtClean="0">
                <a:latin typeface="Times New Roman"/>
                <a:cs typeface="Times New Roman"/>
              </a:rPr>
              <a:t>] </a:t>
            </a:r>
            <a:r>
              <a:rPr lang="en-US" sz="1600" dirty="0"/>
              <a:t>World-Health-</a:t>
            </a:r>
            <a:r>
              <a:rPr lang="en-US" sz="1600" dirty="0" err="1"/>
              <a:t>Organisation</a:t>
            </a:r>
            <a:r>
              <a:rPr lang="en-US" sz="1600" dirty="0"/>
              <a:t> in Antimicrobial </a:t>
            </a:r>
            <a:r>
              <a:rPr lang="en-US" sz="1600" dirty="0" smtClean="0"/>
              <a:t>resistance, </a:t>
            </a:r>
            <a:r>
              <a:rPr lang="en-US" sz="1600" i="1" dirty="0" smtClean="0"/>
              <a:t>global </a:t>
            </a:r>
            <a:r>
              <a:rPr lang="en-US" sz="1600" i="1" dirty="0"/>
              <a:t>report on surveillance</a:t>
            </a:r>
            <a:r>
              <a:rPr lang="en-US" sz="1600" dirty="0"/>
              <a:t>, Vol. 2014, 2014.</a:t>
            </a:r>
          </a:p>
          <a:p>
            <a:pPr algn="just"/>
            <a:r>
              <a:rPr lang="en-US" sz="1600" dirty="0" smtClean="0">
                <a:latin typeface="Times New Roman"/>
                <a:cs typeface="Times New Roman"/>
              </a:rPr>
              <a:t>[</a:t>
            </a:r>
            <a:r>
              <a:rPr lang="en-US" sz="1600" dirty="0">
                <a:latin typeface="Times New Roman"/>
                <a:cs typeface="Times New Roman"/>
              </a:rPr>
              <a:t>2] </a:t>
            </a:r>
            <a:r>
              <a:rPr lang="en-US" sz="1600" dirty="0"/>
              <a:t>U.-C. </a:t>
            </a:r>
            <a:r>
              <a:rPr lang="en-US" sz="1600" dirty="0" err="1"/>
              <a:t>Schröder</a:t>
            </a:r>
            <a:r>
              <a:rPr lang="en-US" sz="1600" dirty="0"/>
              <a:t> et al. “On-Chip spectroscopic assessment of microbial susceptibility to antibiotics”, </a:t>
            </a:r>
            <a:r>
              <a:rPr lang="en-US" sz="1600" i="1" dirty="0" smtClean="0"/>
              <a:t>J</a:t>
            </a:r>
            <a:r>
              <a:rPr lang="en-US" sz="1600" i="1" dirty="0"/>
              <a:t>. </a:t>
            </a:r>
            <a:r>
              <a:rPr lang="en-US" sz="1600" i="1" dirty="0" err="1"/>
              <a:t>Biophotonics</a:t>
            </a:r>
            <a:r>
              <a:rPr lang="en-US" sz="1600" dirty="0"/>
              <a:t> 10, 1547–1557, 2017.</a:t>
            </a:r>
          </a:p>
          <a:p>
            <a:pPr algn="just"/>
            <a:r>
              <a:rPr lang="en-US" sz="1600" dirty="0" smtClean="0">
                <a:latin typeface="Times New Roman"/>
                <a:cs typeface="Times New Roman"/>
              </a:rPr>
              <a:t>[</a:t>
            </a:r>
            <a:r>
              <a:rPr lang="en-US" sz="1600" dirty="0">
                <a:latin typeface="Times New Roman"/>
                <a:cs typeface="Times New Roman"/>
              </a:rPr>
              <a:t>3] </a:t>
            </a:r>
            <a:r>
              <a:rPr lang="en-US" sz="1600" dirty="0"/>
              <a:t>O. </a:t>
            </a:r>
            <a:r>
              <a:rPr lang="en-US" sz="1600" dirty="0" err="1"/>
              <a:t>Fasugba</a:t>
            </a:r>
            <a:r>
              <a:rPr lang="en-US" sz="1600" dirty="0"/>
              <a:t>, A. Gardner, B. G. Mitchell, G. </a:t>
            </a:r>
            <a:r>
              <a:rPr lang="en-US" sz="1600" dirty="0" err="1" smtClean="0"/>
              <a:t>Mnatzaganian</a:t>
            </a:r>
            <a:r>
              <a:rPr lang="en-US" sz="1600" dirty="0" smtClean="0"/>
              <a:t>, </a:t>
            </a:r>
            <a:r>
              <a:rPr lang="en-US" sz="1600" i="1" dirty="0" smtClean="0"/>
              <a:t>BMC Infect Dis </a:t>
            </a:r>
            <a:r>
              <a:rPr lang="en-US" sz="1600" dirty="0" smtClean="0"/>
              <a:t>15, 2015.</a:t>
            </a:r>
            <a:endParaRPr lang="en-US" sz="1600" dirty="0"/>
          </a:p>
        </p:txBody>
      </p:sp>
      <p:sp>
        <p:nvSpPr>
          <p:cNvPr id="305" name="TextBox 23"/>
          <p:cNvSpPr txBox="1"/>
          <p:nvPr/>
        </p:nvSpPr>
        <p:spPr>
          <a:xfrm>
            <a:off x="3535905" y="32977239"/>
            <a:ext cx="7426788" cy="523220"/>
          </a:xfrm>
          <a:prstGeom prst="rect">
            <a:avLst/>
          </a:prstGeom>
          <a:noFill/>
        </p:spPr>
        <p:txBody>
          <a:bodyPr wrap="square" rtlCol="0">
            <a:spAutoFit/>
          </a:bodyPr>
          <a:lstStyle/>
          <a:p>
            <a:pPr algn="ctr"/>
            <a:r>
              <a:rPr lang="it-IT" sz="2800" b="1" dirty="0" err="1" smtClean="0">
                <a:solidFill>
                  <a:schemeClr val="accent1">
                    <a:lumMod val="50000"/>
                  </a:schemeClr>
                </a:solidFill>
                <a:cs typeface="Arial" panose="020B0604020202020204" pitchFamily="34" charset="0"/>
              </a:rPr>
              <a:t>References</a:t>
            </a:r>
            <a:endParaRPr lang="it-IT" sz="2800" b="1" dirty="0">
              <a:solidFill>
                <a:schemeClr val="accent1">
                  <a:lumMod val="50000"/>
                </a:schemeClr>
              </a:solidFill>
              <a:cs typeface="Arial" panose="020B0604020202020204" pitchFamily="34" charset="0"/>
            </a:endParaRPr>
          </a:p>
        </p:txBody>
      </p:sp>
      <p:sp>
        <p:nvSpPr>
          <p:cNvPr id="9" name="Rectangle 1">
            <a:extLst>
              <a:ext uri="{FF2B5EF4-FFF2-40B4-BE49-F238E27FC236}">
                <a16:creationId xmlns="" xmlns:a16="http://schemas.microsoft.com/office/drawing/2014/main" id="{E116E400-BA93-480F-8833-D48958E42B45}"/>
              </a:ext>
            </a:extLst>
          </p:cNvPr>
          <p:cNvSpPr>
            <a:spLocks noChangeArrowheads="1"/>
          </p:cNvSpPr>
          <p:nvPr/>
        </p:nvSpPr>
        <p:spPr bwMode="auto">
          <a:xfrm>
            <a:off x="2054066" y="1482452"/>
            <a:ext cx="20505417"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defTabSz="914400" fontAlgn="base">
              <a:spcBef>
                <a:spcPct val="0"/>
              </a:spcBef>
              <a:spcAft>
                <a:spcPct val="0"/>
              </a:spcAft>
            </a:pPr>
            <a:r>
              <a:rPr lang="en-US" sz="6000" b="1" i="1" dirty="0">
                <a:solidFill>
                  <a:schemeClr val="accent1">
                    <a:lumMod val="50000"/>
                  </a:schemeClr>
                </a:solidFill>
                <a:ea typeface="Arial" charset="0"/>
                <a:cs typeface="Arial" charset="0"/>
              </a:rPr>
              <a:t>Combining Raman Spectroscopy and </a:t>
            </a:r>
            <a:r>
              <a:rPr lang="en-US" sz="6000" b="1" i="1" dirty="0" err="1">
                <a:solidFill>
                  <a:schemeClr val="accent1">
                    <a:lumMod val="50000"/>
                  </a:schemeClr>
                </a:solidFill>
                <a:ea typeface="Arial" charset="0"/>
                <a:cs typeface="Arial" charset="0"/>
              </a:rPr>
              <a:t>Dielectrophoresis</a:t>
            </a:r>
            <a:r>
              <a:rPr lang="en-US" sz="6000" b="1" i="1" dirty="0">
                <a:solidFill>
                  <a:schemeClr val="accent1">
                    <a:lumMod val="50000"/>
                  </a:schemeClr>
                </a:solidFill>
                <a:ea typeface="Arial" charset="0"/>
                <a:cs typeface="Arial" charset="0"/>
              </a:rPr>
              <a:t> for rapid determination of bacterial antibiotic susceptibility</a:t>
            </a:r>
            <a:endParaRPr lang="it-IT" sz="6000" b="1" i="1" dirty="0">
              <a:solidFill>
                <a:schemeClr val="accent1">
                  <a:lumMod val="50000"/>
                </a:schemeClr>
              </a:solidFill>
              <a:ea typeface="Arial" charset="0"/>
              <a:cs typeface="Arial" charset="0"/>
            </a:endParaRPr>
          </a:p>
        </p:txBody>
      </p:sp>
      <p:sp>
        <p:nvSpPr>
          <p:cNvPr id="10" name="Rettangolo 10">
            <a:extLst>
              <a:ext uri="{FF2B5EF4-FFF2-40B4-BE49-F238E27FC236}">
                <a16:creationId xmlns="" xmlns:a16="http://schemas.microsoft.com/office/drawing/2014/main" id="{421EB111-B144-48CB-BADA-69A4923AB420}"/>
              </a:ext>
            </a:extLst>
          </p:cNvPr>
          <p:cNvSpPr/>
          <p:nvPr/>
        </p:nvSpPr>
        <p:spPr>
          <a:xfrm>
            <a:off x="1095306" y="3633895"/>
            <a:ext cx="22994412" cy="646331"/>
          </a:xfrm>
          <a:prstGeom prst="rect">
            <a:avLst/>
          </a:prstGeom>
        </p:spPr>
        <p:txBody>
          <a:bodyPr wrap="square">
            <a:spAutoFit/>
          </a:bodyPr>
          <a:lstStyle/>
          <a:p>
            <a:pPr algn="ctr">
              <a:spcAft>
                <a:spcPts val="1200"/>
              </a:spcAft>
            </a:pPr>
            <a:r>
              <a:rPr lang="it-IT" sz="3600" b="1" dirty="0"/>
              <a:t>G. </a:t>
            </a:r>
            <a:r>
              <a:rPr lang="it-IT" sz="3600" b="1" dirty="0" err="1"/>
              <a:t>Barzan</a:t>
            </a:r>
            <a:r>
              <a:rPr lang="it-IT" sz="3600" b="1" baseline="30000" dirty="0" err="1"/>
              <a:t>ab</a:t>
            </a:r>
            <a:r>
              <a:rPr lang="it-IT" sz="3600" b="1" dirty="0"/>
              <a:t>, A. </a:t>
            </a:r>
            <a:r>
              <a:rPr lang="it-IT" sz="3600" b="1" dirty="0" err="1"/>
              <a:t>Sacco</a:t>
            </a:r>
            <a:r>
              <a:rPr lang="it-IT" sz="3600" b="1" baseline="30000" dirty="0" err="1"/>
              <a:t>ab</a:t>
            </a:r>
            <a:r>
              <a:rPr lang="it-IT" sz="3600" b="1" dirty="0"/>
              <a:t>, L. </a:t>
            </a:r>
            <a:r>
              <a:rPr lang="it-IT" sz="3600" b="1" dirty="0" err="1"/>
              <a:t>Mandrile</a:t>
            </a:r>
            <a:r>
              <a:rPr lang="it-IT" sz="3600" b="1" baseline="30000" dirty="0" err="1"/>
              <a:t>a</a:t>
            </a:r>
            <a:r>
              <a:rPr lang="it-IT" sz="3600" b="1" dirty="0"/>
              <a:t>, A. M. </a:t>
            </a:r>
            <a:r>
              <a:rPr lang="it-IT" sz="3600" b="1" dirty="0" err="1" smtClean="0"/>
              <a:t>Giovannozzi</a:t>
            </a:r>
            <a:r>
              <a:rPr lang="it-IT" sz="3600" b="1" baseline="30000" dirty="0" err="1" smtClean="0"/>
              <a:t>a</a:t>
            </a:r>
            <a:r>
              <a:rPr lang="it-IT" sz="3600" b="1" baseline="30000" dirty="0" smtClean="0"/>
              <a:t>*</a:t>
            </a:r>
            <a:r>
              <a:rPr lang="it-IT" sz="3600" b="1" dirty="0" smtClean="0"/>
              <a:t>, </a:t>
            </a:r>
            <a:r>
              <a:rPr lang="it-IT" sz="3600" b="1" dirty="0"/>
              <a:t>C. </a:t>
            </a:r>
            <a:r>
              <a:rPr lang="it-IT" sz="3600" b="1" dirty="0" err="1"/>
              <a:t>Portesi</a:t>
            </a:r>
            <a:r>
              <a:rPr lang="it-IT" sz="3600" b="1" baseline="30000" dirty="0" err="1"/>
              <a:t>a</a:t>
            </a:r>
            <a:r>
              <a:rPr lang="it-IT" sz="3600" b="1" dirty="0"/>
              <a:t> and A. M. </a:t>
            </a:r>
            <a:r>
              <a:rPr lang="it-IT" sz="3600" b="1" dirty="0" err="1"/>
              <a:t>Rossi</a:t>
            </a:r>
            <a:r>
              <a:rPr lang="it-IT" sz="3600" b="1" baseline="30000" dirty="0" err="1"/>
              <a:t>a</a:t>
            </a:r>
            <a:endParaRPr lang="it-IT" sz="3600" b="1" baseline="30000" dirty="0">
              <a:ea typeface="Times New Roman" panose="02020603050405020304" pitchFamily="18" charset="0"/>
              <a:cs typeface="Arial" panose="020B0604020202020204" pitchFamily="34" charset="0"/>
            </a:endParaRPr>
          </a:p>
        </p:txBody>
      </p:sp>
      <p:sp>
        <p:nvSpPr>
          <p:cNvPr id="12" name="Rectangle 11"/>
          <p:cNvSpPr/>
          <p:nvPr/>
        </p:nvSpPr>
        <p:spPr>
          <a:xfrm>
            <a:off x="349087" y="4307567"/>
            <a:ext cx="24494491" cy="1384995"/>
          </a:xfrm>
          <a:prstGeom prst="rect">
            <a:avLst/>
          </a:prstGeom>
        </p:spPr>
        <p:txBody>
          <a:bodyPr wrap="square">
            <a:spAutoFit/>
          </a:bodyPr>
          <a:lstStyle/>
          <a:p>
            <a:pPr algn="ctr"/>
            <a:r>
              <a:rPr lang="en-GB" sz="2800" dirty="0" smtClean="0"/>
              <a:t>*</a:t>
            </a:r>
            <a:r>
              <a:rPr lang="en-GB" sz="2800" dirty="0"/>
              <a:t>contact</a:t>
            </a:r>
            <a:r>
              <a:rPr lang="en-GB" sz="2800" dirty="0" smtClean="0"/>
              <a:t>: </a:t>
            </a:r>
            <a:r>
              <a:rPr lang="en-GB" sz="2800" u="sng" dirty="0" smtClean="0">
                <a:solidFill>
                  <a:schemeClr val="accent5">
                    <a:lumMod val="75000"/>
                  </a:schemeClr>
                </a:solidFill>
              </a:rPr>
              <a:t>a.giovannozzi@inrim.it</a:t>
            </a:r>
            <a:r>
              <a:rPr lang="en-GB" sz="2800" dirty="0" smtClean="0"/>
              <a:t/>
            </a:r>
            <a:br>
              <a:rPr lang="en-GB" sz="2800" dirty="0" smtClean="0"/>
            </a:br>
            <a:r>
              <a:rPr lang="it-IT" sz="2800" i="1" dirty="0" smtClean="0"/>
              <a:t> a) Quantum </a:t>
            </a:r>
            <a:r>
              <a:rPr lang="it-IT" sz="2800" i="1" dirty="0" err="1"/>
              <a:t>Metrology</a:t>
            </a:r>
            <a:r>
              <a:rPr lang="it-IT" sz="2800" i="1" dirty="0"/>
              <a:t> and Nano </a:t>
            </a:r>
            <a:r>
              <a:rPr lang="it-IT" sz="2800" i="1" dirty="0" smtClean="0"/>
              <a:t>Technologies </a:t>
            </a:r>
            <a:r>
              <a:rPr lang="it-IT" sz="2800" i="1" dirty="0" err="1" smtClean="0"/>
              <a:t>division</a:t>
            </a:r>
            <a:r>
              <a:rPr lang="it-IT" sz="2800" i="1" dirty="0" smtClean="0"/>
              <a:t>, </a:t>
            </a:r>
            <a:r>
              <a:rPr lang="it-IT" sz="2800" i="1" dirty="0"/>
              <a:t>Istituto Nazionale di Ricerca Metrologica (</a:t>
            </a:r>
            <a:r>
              <a:rPr lang="it-IT" sz="2800" i="1" dirty="0" err="1"/>
              <a:t>INRiM</a:t>
            </a:r>
            <a:r>
              <a:rPr lang="it-IT" sz="2800" i="1" dirty="0"/>
              <a:t>), Strada delle </a:t>
            </a:r>
            <a:r>
              <a:rPr lang="it-IT" sz="2800" i="1" dirty="0" err="1"/>
              <a:t>Cacce</a:t>
            </a:r>
            <a:r>
              <a:rPr lang="it-IT" sz="2800" i="1" dirty="0"/>
              <a:t>, 91, 10135 </a:t>
            </a:r>
            <a:r>
              <a:rPr lang="it-IT" sz="2800" i="1" dirty="0" err="1"/>
              <a:t>Turin</a:t>
            </a:r>
            <a:r>
              <a:rPr lang="it-IT" sz="2800" i="1" dirty="0"/>
              <a:t>, </a:t>
            </a:r>
            <a:r>
              <a:rPr lang="it-IT" sz="2800" i="1" dirty="0" err="1" smtClean="0"/>
              <a:t>Italy</a:t>
            </a:r>
            <a:r>
              <a:rPr lang="it-IT" sz="2800" i="1" dirty="0" smtClean="0"/>
              <a:t> </a:t>
            </a:r>
            <a:endParaRPr lang="it-IT" sz="2800" i="1" dirty="0"/>
          </a:p>
          <a:p>
            <a:pPr algn="ctr"/>
            <a:r>
              <a:rPr lang="it-IT" sz="2800" i="1" dirty="0" smtClean="0"/>
              <a:t>b) </a:t>
            </a:r>
            <a:r>
              <a:rPr lang="it-IT" sz="2800" i="1" dirty="0" err="1" smtClean="0"/>
              <a:t>Departement</a:t>
            </a:r>
            <a:r>
              <a:rPr lang="it-IT" sz="2800" i="1" dirty="0" smtClean="0"/>
              <a:t> of </a:t>
            </a:r>
            <a:r>
              <a:rPr lang="it-IT" sz="2800" i="1" dirty="0" err="1" smtClean="0"/>
              <a:t>Electronics</a:t>
            </a:r>
            <a:r>
              <a:rPr lang="it-IT" sz="2800" i="1" dirty="0" smtClean="0"/>
              <a:t> and </a:t>
            </a:r>
            <a:r>
              <a:rPr lang="it-IT" sz="2800" i="1" dirty="0" err="1" smtClean="0"/>
              <a:t>Telecommunications</a:t>
            </a:r>
            <a:r>
              <a:rPr lang="it-IT" sz="2800" i="1" dirty="0" smtClean="0"/>
              <a:t> , Politecnico </a:t>
            </a:r>
            <a:r>
              <a:rPr lang="it-IT" sz="2800" i="1" dirty="0"/>
              <a:t>di Torino, Corso Duca degli Abruzzi, 24, 10129 </a:t>
            </a:r>
            <a:r>
              <a:rPr lang="it-IT" sz="2800" i="1" dirty="0" err="1"/>
              <a:t>Turin</a:t>
            </a:r>
            <a:r>
              <a:rPr lang="it-IT" sz="2800" i="1" dirty="0"/>
              <a:t>, </a:t>
            </a:r>
            <a:r>
              <a:rPr lang="it-IT" sz="2800" i="1" dirty="0" err="1"/>
              <a:t>Italy</a:t>
            </a:r>
            <a:endParaRPr lang="it-IT" sz="2800" i="1" dirty="0"/>
          </a:p>
        </p:txBody>
      </p:sp>
      <p:pic>
        <p:nvPicPr>
          <p:cNvPr id="2548" name="Picture 500" descr="Image result for logo inri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770" y="236534"/>
            <a:ext cx="3859902" cy="1245919"/>
          </a:xfrm>
          <a:prstGeom prst="rect">
            <a:avLst/>
          </a:prstGeom>
          <a:noFill/>
          <a:extLst>
            <a:ext uri="{909E8E84-426E-40DD-AFC4-6F175D3DCCD1}">
              <a14:hiddenFill xmlns:a14="http://schemas.microsoft.com/office/drawing/2010/main">
                <a:solidFill>
                  <a:srgbClr val="FFFFFF"/>
                </a:solidFill>
              </a14:hiddenFill>
            </a:ext>
          </a:extLst>
        </p:spPr>
      </p:pic>
      <p:pic>
        <p:nvPicPr>
          <p:cNvPr id="2570" name="Picture 522" descr="Image result for metvbadbugs"/>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14241" b="90190" l="5297" r="97458">
                        <a14:foregroundMark x1="5720" y1="51266" x2="5720" y2="51266"/>
                        <a14:foregroundMark x1="16102" y1="48101" x2="16102" y2="48101"/>
                        <a14:foregroundMark x1="23517" y1="48101" x2="23517" y2="48101"/>
                        <a14:foregroundMark x1="34746" y1="51266" x2="34746" y2="51266"/>
                        <a14:foregroundMark x1="40042" y1="49684" x2="40042" y2="49684"/>
                        <a14:foregroundMark x1="53602" y1="51266" x2="53602" y2="51266"/>
                        <a14:foregroundMark x1="61653" y1="46519" x2="61653" y2="46519"/>
                        <a14:foregroundMark x1="72881" y1="46519" x2="72881" y2="46519"/>
                        <a14:foregroundMark x1="67797" y1="41456" x2="67797" y2="41456"/>
                        <a14:foregroundMark x1="81144" y1="49684" x2="81144" y2="49684"/>
                        <a14:foregroundMark x1="96186" y1="43038" x2="96186" y2="43038"/>
                        <a14:foregroundMark x1="87924" y1="48101" x2="87924" y2="48101"/>
                        <a14:foregroundMark x1="47246" y1="41139" x2="47246" y2="41139"/>
                        <a14:foregroundMark x1="92585" y1="46519" x2="92585" y2="46519"/>
                        <a14:foregroundMark x1="58475" y1="48734" x2="58475" y2="48734"/>
                        <a14:foregroundMark x1="97458" y1="45253" x2="97458" y2="45253"/>
                        <a14:foregroundMark x1="89407" y1="53797" x2="89407" y2="53797"/>
                        <a14:foregroundMark x1="89619" y1="47468" x2="89619" y2="47468"/>
                        <a14:foregroundMark x1="77754" y1="53797" x2="77754" y2="53797"/>
                        <a14:foregroundMark x1="84958" y1="47468" x2="84958" y2="47468"/>
                      </a14:backgroundRemoval>
                    </a14:imgEffect>
                  </a14:imgLayer>
                </a14:imgProps>
              </a:ext>
              <a:ext uri="{28A0092B-C50C-407E-A947-70E740481C1C}">
                <a14:useLocalDpi xmlns:a14="http://schemas.microsoft.com/office/drawing/2010/main" val="0"/>
              </a:ext>
            </a:extLst>
          </a:blip>
          <a:srcRect t="5048"/>
          <a:stretch/>
        </p:blipFill>
        <p:spPr bwMode="auto">
          <a:xfrm>
            <a:off x="9144000" y="41226"/>
            <a:ext cx="3625403" cy="1390059"/>
          </a:xfrm>
          <a:prstGeom prst="rect">
            <a:avLst/>
          </a:prstGeom>
          <a:noFill/>
          <a:extLst>
            <a:ext uri="{909E8E84-426E-40DD-AFC4-6F175D3DCCD1}">
              <a14:hiddenFill xmlns:a14="http://schemas.microsoft.com/office/drawing/2010/main">
                <a:solidFill>
                  <a:srgbClr val="FFFFFF"/>
                </a:solidFill>
              </a14:hiddenFill>
            </a:ext>
          </a:extLst>
        </p:spPr>
      </p:pic>
      <p:pic>
        <p:nvPicPr>
          <p:cNvPr id="124" name="Picture 4" descr="Image result for metvbadbug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86235" y="266845"/>
            <a:ext cx="4799518" cy="931300"/>
          </a:xfrm>
          <a:prstGeom prst="rect">
            <a:avLst/>
          </a:prstGeom>
          <a:noFill/>
          <a:extLst>
            <a:ext uri="{909E8E84-426E-40DD-AFC4-6F175D3DCCD1}">
              <a14:hiddenFill xmlns:a14="http://schemas.microsoft.com/office/drawing/2010/main">
                <a:solidFill>
                  <a:srgbClr val="FFFFFF"/>
                </a:solidFill>
              </a14:hiddenFill>
            </a:ext>
          </a:extLst>
        </p:spPr>
      </p:pic>
      <p:sp>
        <p:nvSpPr>
          <p:cNvPr id="302" name="TextBox 23"/>
          <p:cNvSpPr txBox="1"/>
          <p:nvPr/>
        </p:nvSpPr>
        <p:spPr>
          <a:xfrm>
            <a:off x="6127419" y="10497236"/>
            <a:ext cx="12140211" cy="646331"/>
          </a:xfrm>
          <a:prstGeom prst="rect">
            <a:avLst/>
          </a:prstGeom>
          <a:noFill/>
        </p:spPr>
        <p:txBody>
          <a:bodyPr wrap="square" rtlCol="0">
            <a:spAutoFit/>
          </a:bodyPr>
          <a:lstStyle/>
          <a:p>
            <a:pPr algn="ctr"/>
            <a:r>
              <a:rPr lang="it-IT" sz="3600" b="1" dirty="0" smtClean="0">
                <a:solidFill>
                  <a:schemeClr val="accent1">
                    <a:lumMod val="50000"/>
                  </a:schemeClr>
                </a:solidFill>
                <a:cs typeface="Arial" panose="020B0604020202020204" pitchFamily="34" charset="0"/>
              </a:rPr>
              <a:t>The DEP </a:t>
            </a:r>
            <a:r>
              <a:rPr lang="it-IT" sz="3600" b="1" dirty="0" err="1" smtClean="0">
                <a:solidFill>
                  <a:schemeClr val="accent1">
                    <a:lumMod val="50000"/>
                  </a:schemeClr>
                </a:solidFill>
                <a:cs typeface="Arial" panose="020B0604020202020204" pitchFamily="34" charset="0"/>
              </a:rPr>
              <a:t>device</a:t>
            </a:r>
            <a:r>
              <a:rPr lang="it-IT" sz="3600" b="1" dirty="0" smtClean="0">
                <a:solidFill>
                  <a:schemeClr val="accent1">
                    <a:lumMod val="50000"/>
                  </a:schemeClr>
                </a:solidFill>
                <a:cs typeface="Arial" panose="020B0604020202020204" pitchFamily="34" charset="0"/>
              </a:rPr>
              <a:t> for </a:t>
            </a:r>
            <a:r>
              <a:rPr lang="it-IT" sz="3600" b="1" dirty="0" err="1" smtClean="0">
                <a:solidFill>
                  <a:schemeClr val="accent1">
                    <a:lumMod val="50000"/>
                  </a:schemeClr>
                </a:solidFill>
                <a:cs typeface="Arial" panose="020B0604020202020204" pitchFamily="34" charset="0"/>
              </a:rPr>
              <a:t>Raman</a:t>
            </a:r>
            <a:r>
              <a:rPr lang="it-IT" sz="3600" b="1" dirty="0" smtClean="0">
                <a:solidFill>
                  <a:schemeClr val="accent1">
                    <a:lumMod val="50000"/>
                  </a:schemeClr>
                </a:solidFill>
                <a:cs typeface="Arial" panose="020B0604020202020204" pitchFamily="34" charset="0"/>
              </a:rPr>
              <a:t> </a:t>
            </a:r>
            <a:r>
              <a:rPr lang="it-IT" sz="3600" b="1" dirty="0" err="1" smtClean="0">
                <a:solidFill>
                  <a:schemeClr val="accent1">
                    <a:lumMod val="50000"/>
                  </a:schemeClr>
                </a:solidFill>
                <a:cs typeface="Arial" panose="020B0604020202020204" pitchFamily="34" charset="0"/>
              </a:rPr>
              <a:t>analysis</a:t>
            </a:r>
            <a:endParaRPr lang="it-IT" sz="3600" b="1" dirty="0">
              <a:solidFill>
                <a:schemeClr val="accent1">
                  <a:lumMod val="50000"/>
                </a:schemeClr>
              </a:solidFill>
              <a:cs typeface="Arial" panose="020B0604020202020204" pitchFamily="34" charset="0"/>
            </a:endParaRPr>
          </a:p>
        </p:txBody>
      </p:sp>
      <p:grpSp>
        <p:nvGrpSpPr>
          <p:cNvPr id="18" name="Gruppo 17"/>
          <p:cNvGrpSpPr/>
          <p:nvPr/>
        </p:nvGrpSpPr>
        <p:grpSpPr>
          <a:xfrm>
            <a:off x="14377482" y="32912787"/>
            <a:ext cx="10388318" cy="2903433"/>
            <a:chOff x="663970" y="27950187"/>
            <a:chExt cx="6138680" cy="3857839"/>
          </a:xfrm>
        </p:grpSpPr>
        <p:sp>
          <p:nvSpPr>
            <p:cNvPr id="16" name="Rounded Rectangle 15"/>
            <p:cNvSpPr/>
            <p:nvPr/>
          </p:nvSpPr>
          <p:spPr>
            <a:xfrm>
              <a:off x="663970" y="28029532"/>
              <a:ext cx="6138680" cy="3778494"/>
            </a:xfrm>
            <a:prstGeom prst="round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p:txBody>
        </p:sp>
        <p:sp>
          <p:nvSpPr>
            <p:cNvPr id="24" name="TextBox 23"/>
            <p:cNvSpPr txBox="1"/>
            <p:nvPr/>
          </p:nvSpPr>
          <p:spPr>
            <a:xfrm>
              <a:off x="1991160" y="27950187"/>
              <a:ext cx="3236124" cy="646331"/>
            </a:xfrm>
            <a:prstGeom prst="rect">
              <a:avLst/>
            </a:prstGeom>
            <a:noFill/>
          </p:spPr>
          <p:txBody>
            <a:bodyPr wrap="square" rtlCol="0">
              <a:spAutoFit/>
            </a:bodyPr>
            <a:lstStyle/>
            <a:p>
              <a:pPr algn="ctr"/>
              <a:r>
                <a:rPr lang="it-IT" sz="3600" b="1" dirty="0" err="1" smtClean="0">
                  <a:solidFill>
                    <a:schemeClr val="accent1">
                      <a:lumMod val="50000"/>
                    </a:schemeClr>
                  </a:solidFill>
                  <a:cs typeface="Arial" panose="020B0604020202020204" pitchFamily="34" charset="0"/>
                </a:rPr>
                <a:t>Conclusions</a:t>
              </a:r>
              <a:endParaRPr lang="it-IT" sz="3600" b="1" dirty="0">
                <a:solidFill>
                  <a:schemeClr val="accent1">
                    <a:lumMod val="50000"/>
                  </a:schemeClr>
                </a:solidFill>
                <a:cs typeface="Arial" panose="020B0604020202020204" pitchFamily="34" charset="0"/>
              </a:endParaRPr>
            </a:p>
          </p:txBody>
        </p:sp>
        <p:sp>
          <p:nvSpPr>
            <p:cNvPr id="54" name="CasellaDiTesto 53"/>
            <p:cNvSpPr txBox="1"/>
            <p:nvPr/>
          </p:nvSpPr>
          <p:spPr>
            <a:xfrm>
              <a:off x="796855" y="28710393"/>
              <a:ext cx="5870645" cy="3067108"/>
            </a:xfrm>
            <a:prstGeom prst="rect">
              <a:avLst/>
            </a:prstGeom>
            <a:noFill/>
          </p:spPr>
          <p:txBody>
            <a:bodyPr wrap="square" rtlCol="0">
              <a:spAutoFit/>
            </a:bodyPr>
            <a:lstStyle/>
            <a:p>
              <a:pPr algn="just"/>
              <a:r>
                <a:rPr lang="en-US" sz="1800" dirty="0"/>
                <a:t>The Raman-DEP </a:t>
              </a:r>
              <a:r>
                <a:rPr lang="en-US" sz="1800" dirty="0" smtClean="0"/>
                <a:t>device here described allows </a:t>
              </a:r>
              <a:r>
                <a:rPr lang="en-US" sz="1800" dirty="0"/>
                <a:t>to </a:t>
              </a:r>
              <a:r>
                <a:rPr lang="en-US" sz="1800" dirty="0" smtClean="0"/>
                <a:t>characterize different bacterial strains with high specificity and to follow dynamic interactions of the bacteria with antibiotics.</a:t>
              </a:r>
            </a:p>
            <a:p>
              <a:pPr algn="just"/>
              <a:r>
                <a:rPr lang="en-US" sz="1800" dirty="0" smtClean="0"/>
                <a:t>Raman data processed with supervised multivariate data analysis are able to detect subtle spectral </a:t>
              </a:r>
              <a:r>
                <a:rPr lang="en-US" sz="1800" dirty="0"/>
                <a:t>differences at a molecular level between treated </a:t>
              </a:r>
              <a:r>
                <a:rPr lang="en-US" sz="1800" dirty="0" smtClean="0"/>
                <a:t>or </a:t>
              </a:r>
              <a:r>
                <a:rPr lang="en-US" sz="1800" dirty="0"/>
                <a:t>untreated bacterial </a:t>
              </a:r>
              <a:r>
                <a:rPr lang="en-US" sz="1800" dirty="0" smtClean="0"/>
                <a:t>cells after only 1 hour of treatment.</a:t>
              </a:r>
            </a:p>
            <a:p>
              <a:pPr algn="just"/>
              <a:r>
                <a:rPr lang="en-US" sz="1800" dirty="0" smtClean="0"/>
                <a:t>This Raman-DEP method could open the way to rapid bacterial antibiotic susceptibility test without the necessity of time consuming sample preparation and overnight incubation required by classical microbiological techniques.</a:t>
              </a:r>
              <a:endParaRPr lang="en-US" sz="1800" dirty="0"/>
            </a:p>
          </p:txBody>
        </p:sp>
      </p:grpSp>
      <p:pic>
        <p:nvPicPr>
          <p:cNvPr id="1027" name="Picture 3" descr="C:\Users\chiara\Downloads\NewPrediction t1.tif"/>
          <p:cNvPicPr>
            <a:picLocks noChangeAspect="1" noChangeArrowheads="1"/>
          </p:cNvPicPr>
          <p:nvPr/>
        </p:nvPicPr>
        <p:blipFill rotWithShape="1">
          <a:blip r:embed="rId6">
            <a:extLst>
              <a:ext uri="{28A0092B-C50C-407E-A947-70E740481C1C}">
                <a14:useLocalDpi xmlns:a14="http://schemas.microsoft.com/office/drawing/2010/main" val="0"/>
              </a:ext>
            </a:extLst>
          </a:blip>
          <a:srcRect r="6165"/>
          <a:stretch/>
        </p:blipFill>
        <p:spPr bwMode="auto">
          <a:xfrm>
            <a:off x="20501033" y="28104577"/>
            <a:ext cx="4126808" cy="3670534"/>
          </a:xfrm>
          <a:prstGeom prst="rect">
            <a:avLst/>
          </a:prstGeom>
          <a:noFill/>
          <a:extLst>
            <a:ext uri="{909E8E84-426E-40DD-AFC4-6F175D3DCCD1}">
              <a14:hiddenFill xmlns:a14="http://schemas.microsoft.com/office/drawing/2010/main">
                <a:solidFill>
                  <a:srgbClr val="FFFFFF"/>
                </a:solidFill>
              </a14:hiddenFill>
            </a:ext>
          </a:extLst>
        </p:spPr>
      </p:pic>
      <p:pic>
        <p:nvPicPr>
          <p:cNvPr id="381" name="Immagine 38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08862" y="15542105"/>
            <a:ext cx="5740461" cy="1963117"/>
          </a:xfrm>
          <a:prstGeom prst="rect">
            <a:avLst/>
          </a:prstGeom>
        </p:spPr>
      </p:pic>
      <p:sp>
        <p:nvSpPr>
          <p:cNvPr id="468" name="TextBox 23"/>
          <p:cNvSpPr txBox="1"/>
          <p:nvPr/>
        </p:nvSpPr>
        <p:spPr>
          <a:xfrm>
            <a:off x="6127419" y="17699270"/>
            <a:ext cx="12140211" cy="646331"/>
          </a:xfrm>
          <a:prstGeom prst="rect">
            <a:avLst/>
          </a:prstGeom>
          <a:noFill/>
        </p:spPr>
        <p:txBody>
          <a:bodyPr wrap="square" rtlCol="0">
            <a:spAutoFit/>
          </a:bodyPr>
          <a:lstStyle/>
          <a:p>
            <a:pPr algn="ctr"/>
            <a:r>
              <a:rPr lang="it-IT" sz="3600" b="1" i="1" dirty="0" smtClean="0">
                <a:solidFill>
                  <a:schemeClr val="accent1">
                    <a:lumMod val="50000"/>
                  </a:schemeClr>
                </a:solidFill>
                <a:cs typeface="Arial" panose="020B0604020202020204" pitchFamily="34" charset="0"/>
              </a:rPr>
              <a:t>E. coli </a:t>
            </a:r>
            <a:r>
              <a:rPr lang="it-IT" sz="3600" b="1" dirty="0" err="1" smtClean="0">
                <a:solidFill>
                  <a:schemeClr val="accent1">
                    <a:lumMod val="50000"/>
                  </a:schemeClr>
                </a:solidFill>
                <a:cs typeface="Arial" panose="020B0604020202020204" pitchFamily="34" charset="0"/>
              </a:rPr>
              <a:t>susceptibility</a:t>
            </a:r>
            <a:r>
              <a:rPr lang="it-IT" sz="3600" b="1" dirty="0" smtClean="0">
                <a:solidFill>
                  <a:schemeClr val="accent1">
                    <a:lumMod val="50000"/>
                  </a:schemeClr>
                </a:solidFill>
                <a:cs typeface="Arial" panose="020B0604020202020204" pitchFamily="34" charset="0"/>
              </a:rPr>
              <a:t> to </a:t>
            </a:r>
            <a:r>
              <a:rPr lang="it-IT" sz="3600" b="1" dirty="0" err="1" smtClean="0">
                <a:solidFill>
                  <a:schemeClr val="accent1">
                    <a:lumMod val="50000"/>
                  </a:schemeClr>
                </a:solidFill>
                <a:cs typeface="Arial" panose="020B0604020202020204" pitchFamily="34" charset="0"/>
              </a:rPr>
              <a:t>ciprofloxacin</a:t>
            </a:r>
            <a:r>
              <a:rPr lang="it-IT" sz="3600" b="1" dirty="0" smtClean="0">
                <a:solidFill>
                  <a:schemeClr val="accent1">
                    <a:lumMod val="50000"/>
                  </a:schemeClr>
                </a:solidFill>
                <a:cs typeface="Arial" panose="020B0604020202020204" pitchFamily="34" charset="0"/>
              </a:rPr>
              <a:t> </a:t>
            </a:r>
            <a:r>
              <a:rPr lang="it-IT" sz="3600" b="1" dirty="0" err="1" smtClean="0">
                <a:solidFill>
                  <a:schemeClr val="accent1">
                    <a:lumMod val="50000"/>
                  </a:schemeClr>
                </a:solidFill>
                <a:cs typeface="Arial" panose="020B0604020202020204" pitchFamily="34" charset="0"/>
              </a:rPr>
              <a:t>measured</a:t>
            </a:r>
            <a:r>
              <a:rPr lang="it-IT" sz="3600" b="1" dirty="0" smtClean="0">
                <a:solidFill>
                  <a:schemeClr val="accent1">
                    <a:lumMod val="50000"/>
                  </a:schemeClr>
                </a:solidFill>
                <a:cs typeface="Arial" panose="020B0604020202020204" pitchFamily="34" charset="0"/>
              </a:rPr>
              <a:t> by </a:t>
            </a:r>
            <a:r>
              <a:rPr lang="it-IT" sz="3600" b="1" dirty="0" err="1" smtClean="0">
                <a:solidFill>
                  <a:schemeClr val="accent1">
                    <a:lumMod val="50000"/>
                  </a:schemeClr>
                </a:solidFill>
                <a:cs typeface="Arial" panose="020B0604020202020204" pitchFamily="34" charset="0"/>
              </a:rPr>
              <a:t>Raman</a:t>
            </a:r>
            <a:r>
              <a:rPr lang="it-IT" sz="3600" b="1" dirty="0" smtClean="0">
                <a:solidFill>
                  <a:schemeClr val="accent1">
                    <a:lumMod val="50000"/>
                  </a:schemeClr>
                </a:solidFill>
                <a:cs typeface="Arial" panose="020B0604020202020204" pitchFamily="34" charset="0"/>
              </a:rPr>
              <a:t>-DEP </a:t>
            </a:r>
            <a:endParaRPr lang="it-IT" sz="3600" b="1" dirty="0">
              <a:solidFill>
                <a:schemeClr val="accent1">
                  <a:lumMod val="50000"/>
                </a:schemeClr>
              </a:solidFill>
              <a:cs typeface="Arial" panose="020B0604020202020204" pitchFamily="34" charset="0"/>
            </a:endParaRPr>
          </a:p>
        </p:txBody>
      </p:sp>
      <p:cxnSp>
        <p:nvCxnSpPr>
          <p:cNvPr id="60" name="Connettore 1 59"/>
          <p:cNvCxnSpPr/>
          <p:nvPr/>
        </p:nvCxnSpPr>
        <p:spPr>
          <a:xfrm>
            <a:off x="12577476" y="19102897"/>
            <a:ext cx="70619" cy="13664765"/>
          </a:xfrm>
          <a:prstGeom prst="line">
            <a:avLst/>
          </a:prstGeom>
          <a:ln w="44450">
            <a:prstDash val="sysDash"/>
          </a:ln>
        </p:spPr>
        <p:style>
          <a:lnRef idx="1">
            <a:schemeClr val="accent1"/>
          </a:lnRef>
          <a:fillRef idx="0">
            <a:schemeClr val="accent1"/>
          </a:fillRef>
          <a:effectRef idx="0">
            <a:schemeClr val="accent1"/>
          </a:effectRef>
          <a:fontRef idx="minor">
            <a:schemeClr val="tx1"/>
          </a:fontRef>
        </p:style>
      </p:cxnSp>
      <p:sp>
        <p:nvSpPr>
          <p:cNvPr id="477" name="CasellaDiTesto 476"/>
          <p:cNvSpPr txBox="1"/>
          <p:nvPr/>
        </p:nvSpPr>
        <p:spPr>
          <a:xfrm>
            <a:off x="14088080" y="17090699"/>
            <a:ext cx="1426929" cy="307777"/>
          </a:xfrm>
          <a:prstGeom prst="rect">
            <a:avLst/>
          </a:prstGeom>
          <a:noFill/>
        </p:spPr>
        <p:txBody>
          <a:bodyPr wrap="none" rtlCol="0">
            <a:spAutoFit/>
          </a:bodyPr>
          <a:lstStyle/>
          <a:p>
            <a:r>
              <a:rPr lang="en-US" sz="1400" b="1" dirty="0" smtClean="0">
                <a:solidFill>
                  <a:srgbClr val="C00000"/>
                </a:solidFill>
                <a:latin typeface="Arial" panose="020B0604020202020204" pitchFamily="34" charset="0"/>
                <a:cs typeface="Arial" panose="020B0604020202020204" pitchFamily="34" charset="0"/>
              </a:rPr>
              <a:t>No DEP </a:t>
            </a:r>
            <a:r>
              <a:rPr lang="en-US" sz="1400" b="1" dirty="0">
                <a:solidFill>
                  <a:srgbClr val="C00000"/>
                </a:solidFill>
                <a:latin typeface="Arial" panose="020B0604020202020204" pitchFamily="34" charset="0"/>
                <a:cs typeface="Arial" panose="020B0604020202020204" pitchFamily="34" charset="0"/>
              </a:rPr>
              <a:t>forces</a:t>
            </a:r>
          </a:p>
        </p:txBody>
      </p:sp>
      <p:sp>
        <p:nvSpPr>
          <p:cNvPr id="478" name="CasellaDiTesto 477"/>
          <p:cNvSpPr txBox="1"/>
          <p:nvPr/>
        </p:nvSpPr>
        <p:spPr>
          <a:xfrm>
            <a:off x="14101998" y="16796527"/>
            <a:ext cx="1138389" cy="307777"/>
          </a:xfrm>
          <a:prstGeom prst="rect">
            <a:avLst/>
          </a:prstGeom>
          <a:noFill/>
        </p:spPr>
        <p:txBody>
          <a:bodyPr wrap="none" rtlCol="0">
            <a:spAutoFit/>
          </a:bodyPr>
          <a:lstStyle/>
          <a:p>
            <a:r>
              <a:rPr lang="en-US" sz="1400" b="1" dirty="0" smtClean="0">
                <a:solidFill>
                  <a:schemeClr val="accent5">
                    <a:lumMod val="75000"/>
                  </a:schemeClr>
                </a:solidFill>
                <a:latin typeface="Arial" panose="020B0604020202020204" pitchFamily="34" charset="0"/>
                <a:cs typeface="Arial" panose="020B0604020202020204" pitchFamily="34" charset="0"/>
              </a:rPr>
              <a:t>DEP forces</a:t>
            </a:r>
            <a:endParaRPr lang="en-US" sz="1400" b="1" dirty="0">
              <a:solidFill>
                <a:schemeClr val="accent5">
                  <a:lumMod val="75000"/>
                </a:schemeClr>
              </a:solidFill>
              <a:latin typeface="Arial" panose="020B0604020202020204" pitchFamily="34" charset="0"/>
              <a:cs typeface="Arial" panose="020B0604020202020204" pitchFamily="34" charset="0"/>
            </a:endParaRPr>
          </a:p>
        </p:txBody>
      </p:sp>
      <p:sp>
        <p:nvSpPr>
          <p:cNvPr id="74" name="CasellaDiTesto 73"/>
          <p:cNvSpPr txBox="1"/>
          <p:nvPr/>
        </p:nvSpPr>
        <p:spPr>
          <a:xfrm>
            <a:off x="15499876" y="16319453"/>
            <a:ext cx="9374870" cy="1200329"/>
          </a:xfrm>
          <a:prstGeom prst="rect">
            <a:avLst/>
          </a:prstGeom>
          <a:noFill/>
        </p:spPr>
        <p:txBody>
          <a:bodyPr wrap="square" rtlCol="0">
            <a:spAutoFit/>
          </a:bodyPr>
          <a:lstStyle/>
          <a:p>
            <a:pPr algn="just"/>
            <a:r>
              <a:rPr lang="en-US" sz="1800" dirty="0" smtClean="0"/>
              <a:t>Raman characterization of: </a:t>
            </a:r>
            <a:r>
              <a:rPr lang="en-US" sz="1800" i="1" dirty="0" err="1" smtClean="0"/>
              <a:t>E.coli</a:t>
            </a:r>
            <a:r>
              <a:rPr lang="en-US" sz="1800" i="1" dirty="0" smtClean="0"/>
              <a:t>, S. </a:t>
            </a:r>
            <a:r>
              <a:rPr lang="en-US" sz="1800" i="1" dirty="0" err="1" smtClean="0"/>
              <a:t>Aureus</a:t>
            </a:r>
            <a:r>
              <a:rPr lang="en-US" sz="1800" i="1" dirty="0" smtClean="0"/>
              <a:t> </a:t>
            </a:r>
            <a:r>
              <a:rPr lang="en-US" sz="1800" dirty="0" smtClean="0"/>
              <a:t>and </a:t>
            </a:r>
            <a:r>
              <a:rPr lang="en-US" sz="1800" i="1" dirty="0" smtClean="0"/>
              <a:t>P. </a:t>
            </a:r>
            <a:r>
              <a:rPr lang="en-US" sz="1800" i="1" dirty="0" err="1" smtClean="0"/>
              <a:t>Aeruginosa</a:t>
            </a:r>
            <a:r>
              <a:rPr lang="en-US" sz="1800" i="1" dirty="0" smtClean="0"/>
              <a:t> </a:t>
            </a:r>
            <a:r>
              <a:rPr lang="en-US" sz="1800" dirty="0" smtClean="0"/>
              <a:t>using our DEP device. Optimized setup conditions for the cell: sinusoidal wave V = 5 </a:t>
            </a:r>
            <a:r>
              <a:rPr lang="en-US" sz="1800" dirty="0" err="1" smtClean="0"/>
              <a:t>Vpp</a:t>
            </a:r>
            <a:r>
              <a:rPr lang="en-US" sz="1800" dirty="0" smtClean="0"/>
              <a:t>, f = 800 kHz</a:t>
            </a:r>
            <a:r>
              <a:rPr lang="en-US" sz="1800" dirty="0"/>
              <a:t>, </a:t>
            </a:r>
            <a:r>
              <a:rPr lang="en-US" sz="1800" dirty="0" smtClean="0"/>
              <a:t>aggregation </a:t>
            </a:r>
            <a:r>
              <a:rPr lang="en-US" sz="1800" dirty="0"/>
              <a:t>time: </a:t>
            </a:r>
            <a:r>
              <a:rPr lang="en-US" sz="1800" dirty="0" smtClean="0"/>
              <a:t>360 s. Optimized setup conditions for Raman microscope: </a:t>
            </a:r>
            <a:r>
              <a:rPr lang="it-IT" sz="1800" dirty="0" smtClean="0">
                <a:cs typeface="Arial" pitchFamily="34" charset="0"/>
              </a:rPr>
              <a:t>laser </a:t>
            </a:r>
            <a:r>
              <a:rPr lang="it-IT" sz="1800" dirty="0">
                <a:cs typeface="Arial" pitchFamily="34" charset="0"/>
              </a:rPr>
              <a:t>line: 532 nm, laser </a:t>
            </a:r>
            <a:r>
              <a:rPr lang="it-IT" sz="1800" dirty="0" err="1">
                <a:cs typeface="Arial" pitchFamily="34" charset="0"/>
              </a:rPr>
              <a:t>power</a:t>
            </a:r>
            <a:r>
              <a:rPr lang="it-IT" sz="1800" dirty="0">
                <a:cs typeface="Arial" pitchFamily="34" charset="0"/>
              </a:rPr>
              <a:t>: 10 </a:t>
            </a:r>
            <a:r>
              <a:rPr lang="it-IT" sz="1800" dirty="0" err="1">
                <a:cs typeface="Arial" pitchFamily="34" charset="0"/>
              </a:rPr>
              <a:t>mW</a:t>
            </a:r>
            <a:r>
              <a:rPr lang="it-IT" sz="1800" dirty="0">
                <a:cs typeface="Arial" pitchFamily="34" charset="0"/>
              </a:rPr>
              <a:t>, </a:t>
            </a:r>
            <a:r>
              <a:rPr lang="it-IT" sz="1800" dirty="0" err="1" smtClean="0">
                <a:cs typeface="Arial" pitchFamily="34" charset="0"/>
              </a:rPr>
              <a:t>objective</a:t>
            </a:r>
            <a:r>
              <a:rPr lang="it-IT" sz="1800" dirty="0">
                <a:cs typeface="Arial" pitchFamily="34" charset="0"/>
              </a:rPr>
              <a:t>: 60x </a:t>
            </a:r>
            <a:r>
              <a:rPr lang="it-IT" sz="1800" dirty="0" smtClean="0">
                <a:cs typeface="Arial" pitchFamily="34" charset="0"/>
              </a:rPr>
              <a:t>water </a:t>
            </a:r>
            <a:r>
              <a:rPr lang="it-IT" sz="1800" dirty="0">
                <a:cs typeface="Arial" pitchFamily="34" charset="0"/>
              </a:rPr>
              <a:t>i</a:t>
            </a:r>
            <a:r>
              <a:rPr lang="it-IT" sz="1800" dirty="0" smtClean="0">
                <a:cs typeface="Arial" pitchFamily="34" charset="0"/>
              </a:rPr>
              <a:t>mmersion</a:t>
            </a:r>
            <a:r>
              <a:rPr lang="it-IT" sz="1800" dirty="0">
                <a:cs typeface="Arial" pitchFamily="34" charset="0"/>
              </a:rPr>
              <a:t>, </a:t>
            </a:r>
            <a:r>
              <a:rPr lang="it-IT" sz="1800" dirty="0" err="1" smtClean="0">
                <a:cs typeface="Arial" pitchFamily="34" charset="0"/>
              </a:rPr>
              <a:t>integration</a:t>
            </a:r>
            <a:r>
              <a:rPr lang="it-IT" sz="1800" dirty="0" smtClean="0">
                <a:cs typeface="Arial" pitchFamily="34" charset="0"/>
              </a:rPr>
              <a:t> </a:t>
            </a:r>
            <a:r>
              <a:rPr lang="it-IT" sz="1800" dirty="0">
                <a:cs typeface="Arial" pitchFamily="34" charset="0"/>
              </a:rPr>
              <a:t>time: 2.5 s for 24 </a:t>
            </a:r>
            <a:r>
              <a:rPr lang="it-IT" sz="1800" dirty="0" err="1">
                <a:cs typeface="Arial" pitchFamily="34" charset="0"/>
              </a:rPr>
              <a:t>scans</a:t>
            </a:r>
            <a:r>
              <a:rPr lang="it-IT" sz="1800" dirty="0">
                <a:cs typeface="Arial" pitchFamily="34" charset="0"/>
              </a:rPr>
              <a:t> (1 </a:t>
            </a:r>
            <a:r>
              <a:rPr lang="it-IT" sz="1800" dirty="0" err="1">
                <a:cs typeface="Arial" pitchFamily="34" charset="0"/>
              </a:rPr>
              <a:t>min</a:t>
            </a:r>
            <a:r>
              <a:rPr lang="it-IT" sz="1800" dirty="0">
                <a:cs typeface="Arial" pitchFamily="34" charset="0"/>
              </a:rPr>
              <a:t> per </a:t>
            </a:r>
            <a:r>
              <a:rPr lang="it-IT" sz="1800" dirty="0" err="1" smtClean="0">
                <a:cs typeface="Arial" pitchFamily="34" charset="0"/>
              </a:rPr>
              <a:t>spectrum</a:t>
            </a:r>
            <a:r>
              <a:rPr lang="it-IT" sz="1800" dirty="0" smtClean="0">
                <a:cs typeface="Arial" pitchFamily="34" charset="0"/>
              </a:rPr>
              <a:t>).</a:t>
            </a:r>
            <a:endParaRPr lang="en-US" sz="1800" dirty="0"/>
          </a:p>
        </p:txBody>
      </p:sp>
      <p:sp>
        <p:nvSpPr>
          <p:cNvPr id="81" name="CasellaDiTesto 80"/>
          <p:cNvSpPr txBox="1"/>
          <p:nvPr/>
        </p:nvSpPr>
        <p:spPr>
          <a:xfrm>
            <a:off x="1239454" y="11186773"/>
            <a:ext cx="6368303" cy="523220"/>
          </a:xfrm>
          <a:prstGeom prst="rect">
            <a:avLst/>
          </a:prstGeom>
          <a:noFill/>
        </p:spPr>
        <p:txBody>
          <a:bodyPr wrap="square" rtlCol="0">
            <a:spAutoFit/>
          </a:bodyPr>
          <a:lstStyle/>
          <a:p>
            <a:pPr algn="ctr"/>
            <a:r>
              <a:rPr lang="en-US" sz="2800" b="1" dirty="0" err="1" smtClean="0"/>
              <a:t>Dielectrophoresis</a:t>
            </a:r>
            <a:r>
              <a:rPr lang="en-US" sz="2800" b="1" dirty="0" smtClean="0"/>
              <a:t> (DEP)</a:t>
            </a:r>
            <a:endParaRPr lang="en-US" sz="2800" b="1" dirty="0"/>
          </a:p>
        </p:txBody>
      </p:sp>
      <p:sp>
        <p:nvSpPr>
          <p:cNvPr id="688" name="CasellaDiTesto 687"/>
          <p:cNvSpPr txBox="1"/>
          <p:nvPr/>
        </p:nvSpPr>
        <p:spPr>
          <a:xfrm>
            <a:off x="6755198" y="28632535"/>
            <a:ext cx="5409257" cy="369332"/>
          </a:xfrm>
          <a:prstGeom prst="rect">
            <a:avLst/>
          </a:prstGeom>
          <a:noFill/>
          <a:ln>
            <a:solidFill>
              <a:srgbClr val="FF0000"/>
            </a:solidFill>
          </a:ln>
        </p:spPr>
        <p:txBody>
          <a:bodyPr wrap="square" rtlCol="0">
            <a:spAutoFit/>
          </a:bodyPr>
          <a:lstStyle/>
          <a:p>
            <a:pPr algn="ctr"/>
            <a:r>
              <a:rPr lang="en-US" sz="1800" b="1" dirty="0" smtClean="0"/>
              <a:t>MBC </a:t>
            </a:r>
            <a:r>
              <a:rPr lang="en-US" sz="1800" dirty="0" smtClean="0"/>
              <a:t>of CP in </a:t>
            </a:r>
            <a:r>
              <a:rPr lang="en-US" sz="1800" dirty="0" err="1" smtClean="0"/>
              <a:t>E.coli</a:t>
            </a:r>
            <a:r>
              <a:rPr lang="en-US" sz="1800" dirty="0" smtClean="0"/>
              <a:t> MG1655 (OD</a:t>
            </a:r>
            <a:r>
              <a:rPr lang="en-US" sz="1800" baseline="-25000" dirty="0" smtClean="0"/>
              <a:t>600nm</a:t>
            </a:r>
            <a:r>
              <a:rPr lang="en-US" sz="1800" dirty="0" smtClean="0"/>
              <a:t> = 0.3): </a:t>
            </a:r>
            <a:r>
              <a:rPr lang="en-US" sz="1800" b="1" dirty="0"/>
              <a:t>1</a:t>
            </a:r>
            <a:r>
              <a:rPr lang="en-US" sz="1800" b="1" dirty="0" smtClean="0"/>
              <a:t> </a:t>
            </a:r>
            <a:r>
              <a:rPr lang="en-US" sz="1800" b="1" dirty="0"/>
              <a:t>µg/ml </a:t>
            </a:r>
            <a:endParaRPr lang="en-US" sz="1800" dirty="0"/>
          </a:p>
        </p:txBody>
      </p:sp>
      <p:sp>
        <p:nvSpPr>
          <p:cNvPr id="84" name="CasellaDiTesto 83"/>
          <p:cNvSpPr txBox="1"/>
          <p:nvPr/>
        </p:nvSpPr>
        <p:spPr>
          <a:xfrm>
            <a:off x="4023282" y="18969163"/>
            <a:ext cx="6035573" cy="523220"/>
          </a:xfrm>
          <a:prstGeom prst="rect">
            <a:avLst/>
          </a:prstGeom>
          <a:noFill/>
        </p:spPr>
        <p:txBody>
          <a:bodyPr wrap="square" rtlCol="0">
            <a:spAutoFit/>
          </a:bodyPr>
          <a:lstStyle/>
          <a:p>
            <a:r>
              <a:rPr lang="en-US" sz="2800" b="1" dirty="0" smtClean="0">
                <a:solidFill>
                  <a:schemeClr val="accent1">
                    <a:lumMod val="75000"/>
                  </a:schemeClr>
                </a:solidFill>
              </a:rPr>
              <a:t>Canonical microbiology tests results</a:t>
            </a:r>
            <a:endParaRPr lang="en-US" sz="2800" b="1" dirty="0">
              <a:solidFill>
                <a:schemeClr val="accent1">
                  <a:lumMod val="75000"/>
                </a:schemeClr>
              </a:solidFill>
            </a:endParaRPr>
          </a:p>
        </p:txBody>
      </p:sp>
      <p:sp>
        <p:nvSpPr>
          <p:cNvPr id="690" name="CasellaDiTesto 689"/>
          <p:cNvSpPr txBox="1"/>
          <p:nvPr/>
        </p:nvSpPr>
        <p:spPr>
          <a:xfrm>
            <a:off x="15516685" y="18969163"/>
            <a:ext cx="5820024" cy="523220"/>
          </a:xfrm>
          <a:prstGeom prst="rect">
            <a:avLst/>
          </a:prstGeom>
          <a:noFill/>
        </p:spPr>
        <p:txBody>
          <a:bodyPr wrap="square" rtlCol="0">
            <a:spAutoFit/>
          </a:bodyPr>
          <a:lstStyle/>
          <a:p>
            <a:pPr algn="ctr"/>
            <a:r>
              <a:rPr lang="en-US" sz="2800" b="1" dirty="0" smtClean="0">
                <a:solidFill>
                  <a:schemeClr val="accent1">
                    <a:lumMod val="75000"/>
                  </a:schemeClr>
                </a:solidFill>
              </a:rPr>
              <a:t>Raman results</a:t>
            </a:r>
            <a:endParaRPr lang="en-US" sz="2800" b="1" dirty="0">
              <a:solidFill>
                <a:schemeClr val="accent1">
                  <a:lumMod val="75000"/>
                </a:schemeClr>
              </a:solidFill>
            </a:endParaRPr>
          </a:p>
        </p:txBody>
      </p:sp>
      <p:sp>
        <p:nvSpPr>
          <p:cNvPr id="5" name="CasellaDiTesto 4"/>
          <p:cNvSpPr txBox="1"/>
          <p:nvPr/>
        </p:nvSpPr>
        <p:spPr>
          <a:xfrm>
            <a:off x="19406484" y="31546800"/>
            <a:ext cx="3627163" cy="322076"/>
          </a:xfrm>
          <a:prstGeom prst="rect">
            <a:avLst/>
          </a:prstGeom>
          <a:noFill/>
        </p:spPr>
        <p:txBody>
          <a:bodyPr wrap="square" rtlCol="0">
            <a:spAutoFit/>
          </a:bodyPr>
          <a:lstStyle/>
          <a:p>
            <a:endParaRPr lang="en-US" dirty="0"/>
          </a:p>
        </p:txBody>
      </p:sp>
      <p:sp>
        <p:nvSpPr>
          <p:cNvPr id="25" name="CasellaDiTesto 24"/>
          <p:cNvSpPr txBox="1"/>
          <p:nvPr/>
        </p:nvSpPr>
        <p:spPr>
          <a:xfrm>
            <a:off x="20186596" y="31722530"/>
            <a:ext cx="4635821" cy="923330"/>
          </a:xfrm>
          <a:prstGeom prst="rect">
            <a:avLst/>
          </a:prstGeom>
          <a:noFill/>
        </p:spPr>
        <p:txBody>
          <a:bodyPr wrap="square" rtlCol="0">
            <a:spAutoFit/>
          </a:bodyPr>
          <a:lstStyle/>
          <a:p>
            <a:pPr algn="just"/>
            <a:r>
              <a:rPr lang="en-US" sz="1800" dirty="0" smtClean="0"/>
              <a:t>Raman spectra of the samples treated with sub-MIC concentration of CP (0.015 </a:t>
            </a:r>
            <a:r>
              <a:rPr lang="el-GR" sz="1800" dirty="0" smtClean="0"/>
              <a:t>μ</a:t>
            </a:r>
            <a:r>
              <a:rPr lang="it-IT" sz="1800" dirty="0" smtClean="0"/>
              <a:t>g/ml)</a:t>
            </a:r>
            <a:r>
              <a:rPr lang="en-US" sz="1800" dirty="0" smtClean="0"/>
              <a:t> are classified by the model as not-treated bacteria.</a:t>
            </a:r>
            <a:endParaRPr lang="en-US" sz="1800" dirty="0"/>
          </a:p>
        </p:txBody>
      </p:sp>
      <p:sp>
        <p:nvSpPr>
          <p:cNvPr id="26" name="Ovale 25"/>
          <p:cNvSpPr/>
          <p:nvPr/>
        </p:nvSpPr>
        <p:spPr>
          <a:xfrm>
            <a:off x="24220959" y="29056993"/>
            <a:ext cx="316132" cy="10724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CasellaDiTesto 183"/>
          <p:cNvSpPr txBox="1"/>
          <p:nvPr/>
        </p:nvSpPr>
        <p:spPr>
          <a:xfrm>
            <a:off x="644800" y="15245445"/>
            <a:ext cx="7695457" cy="2308324"/>
          </a:xfrm>
          <a:prstGeom prst="rect">
            <a:avLst/>
          </a:prstGeom>
          <a:noFill/>
        </p:spPr>
        <p:txBody>
          <a:bodyPr wrap="square" rtlCol="0">
            <a:spAutoFit/>
          </a:bodyPr>
          <a:lstStyle/>
          <a:p>
            <a:pPr algn="just"/>
            <a:r>
              <a:rPr lang="en-US" sz="1800" dirty="0"/>
              <a:t>A dielectric particle placed in an electric field becomes </a:t>
            </a:r>
            <a:r>
              <a:rPr lang="en-US" sz="1800" dirty="0" smtClean="0"/>
              <a:t>electrically polarized </a:t>
            </a:r>
            <a:r>
              <a:rPr lang="en-US" sz="1800" dirty="0"/>
              <a:t>as a result of partial charge separation, which leads </a:t>
            </a:r>
            <a:r>
              <a:rPr lang="en-US" sz="1800" dirty="0" smtClean="0"/>
              <a:t>to an </a:t>
            </a:r>
            <a:r>
              <a:rPr lang="en-US" sz="1800" dirty="0"/>
              <a:t>induced dipole moment. The dipole moment is a </a:t>
            </a:r>
            <a:r>
              <a:rPr lang="en-US" sz="1800" dirty="0" smtClean="0"/>
              <a:t>consequence of </a:t>
            </a:r>
            <a:r>
              <a:rPr lang="en-US" sz="1800" dirty="0"/>
              <a:t>the generation of equal and apposite charges at the boundary </a:t>
            </a:r>
            <a:r>
              <a:rPr lang="en-US" sz="1800" dirty="0" smtClean="0"/>
              <a:t>of the </a:t>
            </a:r>
            <a:r>
              <a:rPr lang="en-US" sz="1800" dirty="0"/>
              <a:t>particle</a:t>
            </a:r>
            <a:r>
              <a:rPr lang="en-US" sz="1800" dirty="0" smtClean="0"/>
              <a:t>. In </a:t>
            </a:r>
            <a:r>
              <a:rPr lang="en-US" sz="1800" dirty="0"/>
              <a:t>a </a:t>
            </a:r>
            <a:r>
              <a:rPr lang="en-US" sz="1800" dirty="0" smtClean="0"/>
              <a:t>non-uniform </a:t>
            </a:r>
            <a:r>
              <a:rPr lang="en-US" sz="1800" dirty="0"/>
              <a:t>electric field, the particle </a:t>
            </a:r>
            <a:r>
              <a:rPr lang="en-US" sz="1800" dirty="0" smtClean="0"/>
              <a:t>experiences </a:t>
            </a:r>
            <a:r>
              <a:rPr lang="en-US" sz="1800" dirty="0"/>
              <a:t>a net </a:t>
            </a:r>
            <a:r>
              <a:rPr lang="en-US" sz="1800" dirty="0" err="1" smtClean="0"/>
              <a:t>dielectrophoretic</a:t>
            </a:r>
            <a:r>
              <a:rPr lang="en-US" sz="1800" dirty="0" smtClean="0"/>
              <a:t> force</a:t>
            </a:r>
            <a:r>
              <a:rPr lang="en-US" sz="1800" dirty="0"/>
              <a:t>. The magnitude of the induced </a:t>
            </a:r>
            <a:r>
              <a:rPr lang="en-US" sz="1800" dirty="0" smtClean="0"/>
              <a:t>dipole </a:t>
            </a:r>
            <a:r>
              <a:rPr lang="en-US" sz="1800" dirty="0"/>
              <a:t>depends </a:t>
            </a:r>
            <a:r>
              <a:rPr lang="en-US" sz="1800" dirty="0" smtClean="0"/>
              <a:t>on the </a:t>
            </a:r>
            <a:r>
              <a:rPr lang="en-US" sz="1800" dirty="0" err="1" smtClean="0"/>
              <a:t>polarizability</a:t>
            </a:r>
            <a:r>
              <a:rPr lang="en-US" sz="1800" dirty="0" smtClean="0"/>
              <a:t> </a:t>
            </a:r>
            <a:r>
              <a:rPr lang="en-US" sz="1800" dirty="0"/>
              <a:t>of the particle with respect to that of the medium. </a:t>
            </a:r>
            <a:r>
              <a:rPr lang="en-US" sz="1800" dirty="0" smtClean="0"/>
              <a:t>Applying the correct voltage and frequency, dielectric particles, such as bacteria, can </a:t>
            </a:r>
            <a:r>
              <a:rPr lang="en-US" sz="1800" dirty="0"/>
              <a:t>be manipulated into </a:t>
            </a:r>
            <a:r>
              <a:rPr lang="en-US" sz="1800" dirty="0" smtClean="0"/>
              <a:t>clusters to increase their local concentration. </a:t>
            </a:r>
            <a:endParaRPr lang="en-US" sz="1800" dirty="0"/>
          </a:p>
        </p:txBody>
      </p:sp>
      <p:graphicFrame>
        <p:nvGraphicFramePr>
          <p:cNvPr id="265" name="Grafico 264"/>
          <p:cNvGraphicFramePr>
            <a:graphicFrameLocks/>
          </p:cNvGraphicFramePr>
          <p:nvPr>
            <p:extLst>
              <p:ext uri="{D42A27DB-BD31-4B8C-83A1-F6EECF244321}">
                <p14:modId xmlns:p14="http://schemas.microsoft.com/office/powerpoint/2010/main" val="3205966576"/>
              </p:ext>
            </p:extLst>
          </p:nvPr>
        </p:nvGraphicFramePr>
        <p:xfrm>
          <a:off x="703463" y="29135605"/>
          <a:ext cx="6690150" cy="3342739"/>
        </p:xfrm>
        <a:graphic>
          <a:graphicData uri="http://schemas.openxmlformats.org/drawingml/2006/chart">
            <c:chart xmlns:c="http://schemas.openxmlformats.org/drawingml/2006/chart" xmlns:r="http://schemas.openxmlformats.org/officeDocument/2006/relationships" r:id="rId8"/>
          </a:graphicData>
        </a:graphic>
      </p:graphicFrame>
      <p:sp>
        <p:nvSpPr>
          <p:cNvPr id="7" name="CasellaDiTesto 6"/>
          <p:cNvSpPr txBox="1"/>
          <p:nvPr/>
        </p:nvSpPr>
        <p:spPr>
          <a:xfrm>
            <a:off x="4779054" y="34343740"/>
            <a:ext cx="4940490" cy="523220"/>
          </a:xfrm>
          <a:prstGeom prst="rect">
            <a:avLst/>
          </a:prstGeom>
          <a:noFill/>
        </p:spPr>
        <p:txBody>
          <a:bodyPr wrap="square" rtlCol="0">
            <a:spAutoFit/>
          </a:bodyPr>
          <a:lstStyle/>
          <a:p>
            <a:pPr algn="ctr"/>
            <a:r>
              <a:rPr lang="it-IT" sz="2800" b="1" dirty="0" err="1">
                <a:solidFill>
                  <a:srgbClr val="5B9BD5">
                    <a:lumMod val="50000"/>
                  </a:srgbClr>
                </a:solidFill>
                <a:cs typeface="Arial" panose="020B0604020202020204" pitchFamily="34" charset="0"/>
              </a:rPr>
              <a:t>Acknowledgements</a:t>
            </a:r>
            <a:endParaRPr lang="en-US" sz="2800" dirty="0"/>
          </a:p>
        </p:txBody>
      </p:sp>
      <p:sp>
        <p:nvSpPr>
          <p:cNvPr id="266" name="CasellaDiTesto 265"/>
          <p:cNvSpPr txBox="1"/>
          <p:nvPr/>
        </p:nvSpPr>
        <p:spPr>
          <a:xfrm>
            <a:off x="480825" y="34839092"/>
            <a:ext cx="13496237" cy="830997"/>
          </a:xfrm>
          <a:prstGeom prst="rect">
            <a:avLst/>
          </a:prstGeom>
          <a:noFill/>
        </p:spPr>
        <p:txBody>
          <a:bodyPr wrap="square" rtlCol="0">
            <a:spAutoFit/>
          </a:bodyPr>
          <a:lstStyle/>
          <a:p>
            <a:pPr algn="just"/>
            <a:r>
              <a:rPr lang="en-US" sz="1600" dirty="0" smtClean="0"/>
              <a:t>The present work has been supported </a:t>
            </a:r>
            <a:r>
              <a:rPr lang="en-US" sz="1600" dirty="0"/>
              <a:t>by </a:t>
            </a:r>
            <a:r>
              <a:rPr lang="en-US" sz="1600" dirty="0" smtClean="0"/>
              <a:t>the project “15HLT01 </a:t>
            </a:r>
            <a:r>
              <a:rPr lang="en-US" sz="1600" dirty="0" err="1" smtClean="0"/>
              <a:t>MetVBadBugs</a:t>
            </a:r>
            <a:r>
              <a:rPr lang="en-US" sz="1600" dirty="0" smtClean="0"/>
              <a:t>” which has </a:t>
            </a:r>
            <a:r>
              <a:rPr lang="en-US" sz="1600" dirty="0"/>
              <a:t>received funding from the EMPIR </a:t>
            </a:r>
            <a:r>
              <a:rPr lang="en-US" sz="1600" dirty="0" err="1"/>
              <a:t>programme</a:t>
            </a:r>
            <a:r>
              <a:rPr lang="en-US" sz="1600" dirty="0"/>
              <a:t> co-financed by the Participating States and from the European Union's Horizon 2020 research and innovation </a:t>
            </a:r>
            <a:r>
              <a:rPr lang="en-US" sz="1600" dirty="0" err="1"/>
              <a:t>programme</a:t>
            </a:r>
            <a:r>
              <a:rPr lang="en-US" sz="1600" dirty="0"/>
              <a:t>.</a:t>
            </a:r>
          </a:p>
          <a:p>
            <a:pPr algn="just"/>
            <a:r>
              <a:rPr lang="en-US" sz="1600" dirty="0" smtClean="0"/>
              <a:t>Part of this work was carried out in with the Centre for </a:t>
            </a:r>
            <a:r>
              <a:rPr lang="en-US" sz="1600" dirty="0" err="1" smtClean="0"/>
              <a:t>Biomolecular</a:t>
            </a:r>
            <a:r>
              <a:rPr lang="en-US" sz="1600" dirty="0" smtClean="0"/>
              <a:t> Science of Nottingham University (UK).</a:t>
            </a:r>
            <a:endParaRPr lang="en-US" sz="1600" dirty="0"/>
          </a:p>
        </p:txBody>
      </p:sp>
      <p:sp>
        <p:nvSpPr>
          <p:cNvPr id="27" name="CasellaDiTesto 26"/>
          <p:cNvSpPr txBox="1"/>
          <p:nvPr/>
        </p:nvSpPr>
        <p:spPr>
          <a:xfrm>
            <a:off x="4025608" y="23421545"/>
            <a:ext cx="287684" cy="322076"/>
          </a:xfrm>
          <a:prstGeom prst="rect">
            <a:avLst/>
          </a:prstGeom>
          <a:noFill/>
        </p:spPr>
        <p:txBody>
          <a:bodyPr wrap="square" rtlCol="0">
            <a:spAutoFit/>
          </a:bodyPr>
          <a:lstStyle/>
          <a:p>
            <a:r>
              <a:rPr lang="en-US" dirty="0" smtClean="0">
                <a:solidFill>
                  <a:schemeClr val="bg1"/>
                </a:solidFill>
              </a:rPr>
              <a:t>a</a:t>
            </a:r>
            <a:endParaRPr lang="en-US" dirty="0">
              <a:solidFill>
                <a:schemeClr val="bg1"/>
              </a:solidFill>
            </a:endParaRPr>
          </a:p>
        </p:txBody>
      </p:sp>
      <p:sp>
        <p:nvSpPr>
          <p:cNvPr id="267" name="CasellaDiTesto 266"/>
          <p:cNvSpPr txBox="1"/>
          <p:nvPr/>
        </p:nvSpPr>
        <p:spPr>
          <a:xfrm>
            <a:off x="5383260" y="23458686"/>
            <a:ext cx="287684" cy="322076"/>
          </a:xfrm>
          <a:prstGeom prst="rect">
            <a:avLst/>
          </a:prstGeom>
          <a:noFill/>
        </p:spPr>
        <p:txBody>
          <a:bodyPr wrap="square" rtlCol="0">
            <a:spAutoFit/>
          </a:bodyPr>
          <a:lstStyle/>
          <a:p>
            <a:r>
              <a:rPr lang="en-US" dirty="0">
                <a:solidFill>
                  <a:schemeClr val="bg1"/>
                </a:solidFill>
              </a:rPr>
              <a:t>b</a:t>
            </a:r>
          </a:p>
        </p:txBody>
      </p:sp>
      <p:sp>
        <p:nvSpPr>
          <p:cNvPr id="268" name="CasellaDiTesto 267"/>
          <p:cNvSpPr txBox="1"/>
          <p:nvPr/>
        </p:nvSpPr>
        <p:spPr>
          <a:xfrm>
            <a:off x="6897227" y="23463689"/>
            <a:ext cx="287684" cy="322076"/>
          </a:xfrm>
          <a:prstGeom prst="rect">
            <a:avLst/>
          </a:prstGeom>
          <a:noFill/>
        </p:spPr>
        <p:txBody>
          <a:bodyPr wrap="square" rtlCol="0">
            <a:spAutoFit/>
          </a:bodyPr>
          <a:lstStyle/>
          <a:p>
            <a:r>
              <a:rPr lang="en-US" dirty="0" smtClean="0">
                <a:solidFill>
                  <a:schemeClr val="bg1"/>
                </a:solidFill>
              </a:rPr>
              <a:t>c</a:t>
            </a:r>
            <a:endParaRPr lang="en-US" dirty="0">
              <a:solidFill>
                <a:schemeClr val="bg1"/>
              </a:solidFill>
            </a:endParaRPr>
          </a:p>
        </p:txBody>
      </p:sp>
      <p:pic>
        <p:nvPicPr>
          <p:cNvPr id="3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901605" y="5503370"/>
            <a:ext cx="8591234" cy="595359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8" name="CasellaDiTesto 207"/>
          <p:cNvSpPr txBox="1"/>
          <p:nvPr/>
        </p:nvSpPr>
        <p:spPr>
          <a:xfrm>
            <a:off x="991992" y="18457222"/>
            <a:ext cx="23915385" cy="430887"/>
          </a:xfrm>
          <a:prstGeom prst="rect">
            <a:avLst/>
          </a:prstGeom>
          <a:noFill/>
        </p:spPr>
        <p:txBody>
          <a:bodyPr wrap="square" rtlCol="0">
            <a:spAutoFit/>
          </a:bodyPr>
          <a:lstStyle/>
          <a:p>
            <a:pPr algn="just"/>
            <a:r>
              <a:rPr lang="en-US" sz="2200" b="1" dirty="0">
                <a:solidFill>
                  <a:schemeClr val="accent1"/>
                </a:solidFill>
              </a:rPr>
              <a:t>E</a:t>
            </a:r>
            <a:r>
              <a:rPr lang="en-US" sz="2200" b="1" dirty="0" smtClean="0">
                <a:solidFill>
                  <a:schemeClr val="accent1"/>
                </a:solidFill>
              </a:rPr>
              <a:t>xperimental setup</a:t>
            </a:r>
            <a:r>
              <a:rPr lang="en-US" sz="2200" b="1" dirty="0" smtClean="0"/>
              <a:t>: </a:t>
            </a:r>
            <a:r>
              <a:rPr lang="en-US" sz="2200" dirty="0" smtClean="0"/>
              <a:t>Bacteria were treated with </a:t>
            </a:r>
            <a:r>
              <a:rPr lang="el-GR" sz="2200" dirty="0" smtClean="0"/>
              <a:t>1 </a:t>
            </a:r>
            <a:r>
              <a:rPr lang="el-GR" sz="2200" dirty="0"/>
              <a:t>μ</a:t>
            </a:r>
            <a:r>
              <a:rPr lang="en-US" sz="2200" dirty="0"/>
              <a:t>g/ml of ciprofloxacin in the middle of their exponential growth </a:t>
            </a:r>
            <a:r>
              <a:rPr lang="en-US" sz="2200" dirty="0" smtClean="0"/>
              <a:t>phase, when their OD</a:t>
            </a:r>
            <a:r>
              <a:rPr lang="en-US" sz="2200" baseline="-25000" dirty="0" smtClean="0"/>
              <a:t>600nm</a:t>
            </a:r>
            <a:r>
              <a:rPr lang="en-US" sz="2200" dirty="0" smtClean="0"/>
              <a:t> was 0.3, during which they are more sensitive to the antibiotic. </a:t>
            </a:r>
            <a:endParaRPr lang="en-US" sz="2200" dirty="0"/>
          </a:p>
        </p:txBody>
      </p:sp>
      <p:sp>
        <p:nvSpPr>
          <p:cNvPr id="209" name="CasellaDiTesto 208"/>
          <p:cNvSpPr txBox="1"/>
          <p:nvPr/>
        </p:nvSpPr>
        <p:spPr>
          <a:xfrm>
            <a:off x="6384133" y="19549088"/>
            <a:ext cx="5791496" cy="707886"/>
          </a:xfrm>
          <a:prstGeom prst="rect">
            <a:avLst/>
          </a:prstGeom>
          <a:noFill/>
        </p:spPr>
        <p:txBody>
          <a:bodyPr wrap="square" rtlCol="0">
            <a:spAutoFit/>
          </a:bodyPr>
          <a:lstStyle/>
          <a:p>
            <a:pPr algn="ctr"/>
            <a:r>
              <a:rPr lang="it-IT" sz="2000" b="1" i="1" dirty="0" smtClean="0"/>
              <a:t>E. Coli </a:t>
            </a:r>
            <a:r>
              <a:rPr lang="it-IT" sz="2000" b="1" dirty="0" smtClean="0"/>
              <a:t>MG1655 </a:t>
            </a:r>
            <a:r>
              <a:rPr lang="it-IT" sz="2000" b="1" dirty="0" err="1" smtClean="0">
                <a:solidFill>
                  <a:srgbClr val="00B050"/>
                </a:solidFill>
              </a:rPr>
              <a:t>untreated</a:t>
            </a:r>
            <a:r>
              <a:rPr lang="it-IT" sz="2000" b="1" dirty="0" smtClean="0">
                <a:solidFill>
                  <a:srgbClr val="00B050"/>
                </a:solidFill>
              </a:rPr>
              <a:t> </a:t>
            </a:r>
            <a:r>
              <a:rPr lang="it-IT" sz="2000" b="1" dirty="0" smtClean="0"/>
              <a:t>and </a:t>
            </a:r>
            <a:r>
              <a:rPr lang="en-US" sz="2000" b="1" dirty="0"/>
              <a:t>treated with </a:t>
            </a:r>
            <a:r>
              <a:rPr lang="en-US" sz="2000" b="1" dirty="0">
                <a:solidFill>
                  <a:srgbClr val="FF0000"/>
                </a:solidFill>
              </a:rPr>
              <a:t>1 µg/ml </a:t>
            </a:r>
            <a:r>
              <a:rPr lang="en-US" sz="2000" b="1" dirty="0" smtClean="0"/>
              <a:t>and</a:t>
            </a:r>
            <a:r>
              <a:rPr lang="en-US" sz="2000" b="1" dirty="0" smtClean="0">
                <a:solidFill>
                  <a:srgbClr val="FF0000"/>
                </a:solidFill>
              </a:rPr>
              <a:t> </a:t>
            </a:r>
            <a:r>
              <a:rPr lang="en-US" sz="2000" b="1" dirty="0">
                <a:solidFill>
                  <a:srgbClr val="0C0DF1"/>
                </a:solidFill>
              </a:rPr>
              <a:t>0.015 </a:t>
            </a:r>
            <a:r>
              <a:rPr lang="el-GR" sz="2000" b="1" dirty="0">
                <a:solidFill>
                  <a:srgbClr val="0C0DF1"/>
                </a:solidFill>
              </a:rPr>
              <a:t>μ</a:t>
            </a:r>
            <a:r>
              <a:rPr lang="it-IT" sz="2000" b="1" dirty="0">
                <a:solidFill>
                  <a:srgbClr val="0C0DF1"/>
                </a:solidFill>
              </a:rPr>
              <a:t>g/ml </a:t>
            </a:r>
            <a:r>
              <a:rPr lang="it-IT" sz="2000" b="1" dirty="0"/>
              <a:t>of </a:t>
            </a:r>
            <a:r>
              <a:rPr lang="it-IT" sz="2000" b="1" dirty="0" err="1"/>
              <a:t>ciprofloxacin</a:t>
            </a:r>
            <a:r>
              <a:rPr lang="it-IT" sz="2000" b="1" dirty="0"/>
              <a:t> </a:t>
            </a:r>
            <a:r>
              <a:rPr lang="it-IT" sz="2000" b="1" dirty="0" smtClean="0"/>
              <a:t>over  a 3 hour </a:t>
            </a:r>
            <a:r>
              <a:rPr lang="it-IT" sz="2000" b="1" dirty="0" err="1" smtClean="0"/>
              <a:t>span</a:t>
            </a:r>
            <a:r>
              <a:rPr lang="it-IT" sz="2000" b="1" dirty="0" smtClean="0"/>
              <a:t>.</a:t>
            </a:r>
          </a:p>
        </p:txBody>
      </p:sp>
      <p:grpSp>
        <p:nvGrpSpPr>
          <p:cNvPr id="30" name="Gruppo 29"/>
          <p:cNvGrpSpPr/>
          <p:nvPr/>
        </p:nvGrpSpPr>
        <p:grpSpPr>
          <a:xfrm>
            <a:off x="735628" y="20128397"/>
            <a:ext cx="5873347" cy="3891084"/>
            <a:chOff x="1095306" y="19875631"/>
            <a:chExt cx="5873347" cy="3891084"/>
          </a:xfrm>
        </p:grpSpPr>
        <p:grpSp>
          <p:nvGrpSpPr>
            <p:cNvPr id="211" name="Gruppo 210"/>
            <p:cNvGrpSpPr/>
            <p:nvPr/>
          </p:nvGrpSpPr>
          <p:grpSpPr>
            <a:xfrm>
              <a:off x="1095306" y="19875631"/>
              <a:ext cx="5460411" cy="3891084"/>
              <a:chOff x="827399" y="28567074"/>
              <a:chExt cx="5732554" cy="3397566"/>
            </a:xfrm>
          </p:grpSpPr>
          <p:graphicFrame>
            <p:nvGraphicFramePr>
              <p:cNvPr id="212" name="Grafico 211"/>
              <p:cNvGraphicFramePr>
                <a:graphicFrameLocks/>
              </p:cNvGraphicFramePr>
              <p:nvPr>
                <p:extLst>
                  <p:ext uri="{D42A27DB-BD31-4B8C-83A1-F6EECF244321}">
                    <p14:modId xmlns:p14="http://schemas.microsoft.com/office/powerpoint/2010/main" val="3283414918"/>
                  </p:ext>
                </p:extLst>
              </p:nvPr>
            </p:nvGraphicFramePr>
            <p:xfrm>
              <a:off x="827399" y="28567074"/>
              <a:ext cx="5732554" cy="3397566"/>
            </p:xfrm>
            <a:graphic>
              <a:graphicData uri="http://schemas.openxmlformats.org/drawingml/2006/chart">
                <c:chart xmlns:c="http://schemas.openxmlformats.org/drawingml/2006/chart" xmlns:r="http://schemas.openxmlformats.org/officeDocument/2006/relationships" r:id="rId10"/>
              </a:graphicData>
            </a:graphic>
          </p:graphicFrame>
          <p:cxnSp>
            <p:nvCxnSpPr>
              <p:cNvPr id="213" name="Connettore 1 212"/>
              <p:cNvCxnSpPr/>
              <p:nvPr/>
            </p:nvCxnSpPr>
            <p:spPr>
              <a:xfrm flipH="1">
                <a:off x="2396359" y="28803597"/>
                <a:ext cx="31530" cy="2475186"/>
              </a:xfrm>
              <a:prstGeom prst="line">
                <a:avLst/>
              </a:prstGeom>
            </p:spPr>
            <p:style>
              <a:lnRef idx="1">
                <a:schemeClr val="accent1"/>
              </a:lnRef>
              <a:fillRef idx="0">
                <a:schemeClr val="accent1"/>
              </a:fillRef>
              <a:effectRef idx="0">
                <a:schemeClr val="accent1"/>
              </a:effectRef>
              <a:fontRef idx="minor">
                <a:schemeClr val="tx1"/>
              </a:fontRef>
            </p:style>
          </p:cxnSp>
          <p:cxnSp>
            <p:nvCxnSpPr>
              <p:cNvPr id="214" name="Connettore 1 213"/>
              <p:cNvCxnSpPr/>
              <p:nvPr/>
            </p:nvCxnSpPr>
            <p:spPr>
              <a:xfrm flipH="1">
                <a:off x="4835314" y="28801760"/>
                <a:ext cx="31530" cy="24751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215" name="CasellaDiTesto 214"/>
            <p:cNvSpPr txBox="1"/>
            <p:nvPr/>
          </p:nvSpPr>
          <p:spPr>
            <a:xfrm rot="16200000">
              <a:off x="1684515" y="21640835"/>
              <a:ext cx="1040524" cy="322076"/>
            </a:xfrm>
            <a:prstGeom prst="rect">
              <a:avLst/>
            </a:prstGeom>
            <a:noFill/>
          </p:spPr>
          <p:txBody>
            <a:bodyPr wrap="square" rtlCol="0">
              <a:spAutoFit/>
            </a:bodyPr>
            <a:lstStyle/>
            <a:p>
              <a:r>
                <a:rPr lang="en-US" dirty="0" smtClean="0"/>
                <a:t>Lag phase</a:t>
              </a:r>
              <a:endParaRPr lang="en-US" dirty="0"/>
            </a:p>
          </p:txBody>
        </p:sp>
        <p:sp>
          <p:nvSpPr>
            <p:cNvPr id="216" name="CasellaDiTesto 215"/>
            <p:cNvSpPr txBox="1"/>
            <p:nvPr/>
          </p:nvSpPr>
          <p:spPr>
            <a:xfrm>
              <a:off x="2794442" y="22558540"/>
              <a:ext cx="2025668" cy="322076"/>
            </a:xfrm>
            <a:prstGeom prst="rect">
              <a:avLst/>
            </a:prstGeom>
            <a:noFill/>
          </p:spPr>
          <p:txBody>
            <a:bodyPr wrap="square" rtlCol="0">
              <a:spAutoFit/>
            </a:bodyPr>
            <a:lstStyle/>
            <a:p>
              <a:r>
                <a:rPr lang="en-US" dirty="0" smtClean="0"/>
                <a:t>Exponential (log) phase</a:t>
              </a:r>
              <a:endParaRPr lang="en-US" dirty="0"/>
            </a:p>
          </p:txBody>
        </p:sp>
        <p:sp>
          <p:nvSpPr>
            <p:cNvPr id="217" name="CasellaDiTesto 216"/>
            <p:cNvSpPr txBox="1"/>
            <p:nvPr/>
          </p:nvSpPr>
          <p:spPr>
            <a:xfrm>
              <a:off x="4942985" y="20125514"/>
              <a:ext cx="2025668" cy="322076"/>
            </a:xfrm>
            <a:prstGeom prst="rect">
              <a:avLst/>
            </a:prstGeom>
            <a:noFill/>
          </p:spPr>
          <p:txBody>
            <a:bodyPr wrap="square" rtlCol="0">
              <a:spAutoFit/>
            </a:bodyPr>
            <a:lstStyle/>
            <a:p>
              <a:r>
                <a:rPr lang="en-US" dirty="0" smtClean="0"/>
                <a:t>Stationary phase</a:t>
              </a:r>
              <a:endParaRPr lang="en-US" dirty="0"/>
            </a:p>
          </p:txBody>
        </p:sp>
        <p:sp>
          <p:nvSpPr>
            <p:cNvPr id="218" name="Freccia in giù 217"/>
            <p:cNvSpPr/>
            <p:nvPr/>
          </p:nvSpPr>
          <p:spPr>
            <a:xfrm>
              <a:off x="3491556" y="21020781"/>
              <a:ext cx="226582" cy="7517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Ovale 218"/>
            <p:cNvSpPr/>
            <p:nvPr/>
          </p:nvSpPr>
          <p:spPr>
            <a:xfrm>
              <a:off x="3438444" y="22918677"/>
              <a:ext cx="368832" cy="2131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Rettangolo arrotondato 37"/>
          <p:cNvSpPr/>
          <p:nvPr/>
        </p:nvSpPr>
        <p:spPr>
          <a:xfrm>
            <a:off x="480825" y="28342310"/>
            <a:ext cx="11995030" cy="4241282"/>
          </a:xfrm>
          <a:prstGeom prst="roundRect">
            <a:avLst>
              <a:gd name="adj" fmla="val 21666"/>
            </a:avLst>
          </a:prstGeom>
          <a:noFill/>
          <a:ln w="38100">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2" name="Chart 1"/>
          <p:cNvGraphicFramePr>
            <a:graphicFrameLocks/>
          </p:cNvGraphicFramePr>
          <p:nvPr>
            <p:extLst>
              <p:ext uri="{D42A27DB-BD31-4B8C-83A1-F6EECF244321}">
                <p14:modId xmlns:p14="http://schemas.microsoft.com/office/powerpoint/2010/main" val="334524698"/>
              </p:ext>
            </p:extLst>
          </p:nvPr>
        </p:nvGraphicFramePr>
        <p:xfrm>
          <a:off x="6536708" y="20304378"/>
          <a:ext cx="5606224" cy="3310338"/>
        </p:xfrm>
        <a:graphic>
          <a:graphicData uri="http://schemas.openxmlformats.org/drawingml/2006/chart">
            <c:chart xmlns:c="http://schemas.openxmlformats.org/drawingml/2006/chart" xmlns:r="http://schemas.openxmlformats.org/officeDocument/2006/relationships" r:id="rId11"/>
          </a:graphicData>
        </a:graphic>
      </p:graphicFrame>
      <p:grpSp>
        <p:nvGrpSpPr>
          <p:cNvPr id="237" name="Gruppo 236"/>
          <p:cNvGrpSpPr/>
          <p:nvPr/>
        </p:nvGrpSpPr>
        <p:grpSpPr>
          <a:xfrm>
            <a:off x="18215047" y="19986139"/>
            <a:ext cx="615539" cy="1449684"/>
            <a:chOff x="5548600" y="1248018"/>
            <a:chExt cx="530928" cy="1198002"/>
          </a:xfrm>
        </p:grpSpPr>
        <p:pic>
          <p:nvPicPr>
            <p:cNvPr id="240" name="Immagine 23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039014" y="1248018"/>
              <a:ext cx="40514" cy="30082"/>
            </a:xfrm>
            <a:prstGeom prst="rect">
              <a:avLst/>
            </a:prstGeom>
          </p:spPr>
        </p:pic>
        <p:sp>
          <p:nvSpPr>
            <p:cNvPr id="241" name="Rettangolo 240"/>
            <p:cNvSpPr/>
            <p:nvPr/>
          </p:nvSpPr>
          <p:spPr>
            <a:xfrm>
              <a:off x="5548600" y="2247264"/>
              <a:ext cx="313055" cy="1987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40" name="Gruppo 39"/>
          <p:cNvGrpSpPr/>
          <p:nvPr/>
        </p:nvGrpSpPr>
        <p:grpSpPr>
          <a:xfrm>
            <a:off x="12837866" y="19654143"/>
            <a:ext cx="9351816" cy="7745292"/>
            <a:chOff x="12901303" y="19659700"/>
            <a:chExt cx="9351816" cy="7745292"/>
          </a:xfrm>
        </p:grpSpPr>
        <p:pic>
          <p:nvPicPr>
            <p:cNvPr id="238" name="Immagine 23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901303" y="23730637"/>
              <a:ext cx="5163807" cy="3674355"/>
            </a:xfrm>
            <a:prstGeom prst="rect">
              <a:avLst/>
            </a:prstGeom>
          </p:spPr>
        </p:pic>
        <p:grpSp>
          <p:nvGrpSpPr>
            <p:cNvPr id="2" name="Gruppo 1"/>
            <p:cNvGrpSpPr/>
            <p:nvPr/>
          </p:nvGrpSpPr>
          <p:grpSpPr>
            <a:xfrm>
              <a:off x="12904511" y="19659700"/>
              <a:ext cx="9348608" cy="7678631"/>
              <a:chOff x="13445319" y="20100580"/>
              <a:chExt cx="9348608" cy="7678631"/>
            </a:xfrm>
          </p:grpSpPr>
          <p:grpSp>
            <p:nvGrpSpPr>
              <p:cNvPr id="33" name="Gruppo 32"/>
              <p:cNvGrpSpPr/>
              <p:nvPr/>
            </p:nvGrpSpPr>
            <p:grpSpPr>
              <a:xfrm>
                <a:off x="17953183" y="20644256"/>
                <a:ext cx="4840744" cy="7134955"/>
                <a:chOff x="17953183" y="20644256"/>
                <a:chExt cx="4840744" cy="7134955"/>
              </a:xfrm>
            </p:grpSpPr>
            <p:grpSp>
              <p:nvGrpSpPr>
                <p:cNvPr id="56" name="Gruppo 55"/>
                <p:cNvGrpSpPr/>
                <p:nvPr/>
              </p:nvGrpSpPr>
              <p:grpSpPr>
                <a:xfrm>
                  <a:off x="17953183" y="21246300"/>
                  <a:ext cx="4840744" cy="6532911"/>
                  <a:chOff x="10967568" y="13701646"/>
                  <a:chExt cx="4840744" cy="6532911"/>
                </a:xfrm>
              </p:grpSpPr>
              <p:sp>
                <p:nvSpPr>
                  <p:cNvPr id="145" name="Rettangolo 144"/>
                  <p:cNvSpPr/>
                  <p:nvPr/>
                </p:nvSpPr>
                <p:spPr>
                  <a:xfrm>
                    <a:off x="10967568" y="13701646"/>
                    <a:ext cx="371067" cy="2506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73" name="Picture 2" descr="C:\Users\chiara\Downloads\PCAscores.t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206224" y="16634557"/>
                    <a:ext cx="4602088" cy="3600000"/>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Ovale 20"/>
                <p:cNvSpPr/>
                <p:nvPr/>
              </p:nvSpPr>
              <p:spPr>
                <a:xfrm>
                  <a:off x="19848799" y="20644256"/>
                  <a:ext cx="53530" cy="60852"/>
                </a:xfrm>
                <a:prstGeom prst="ellipse">
                  <a:avLst/>
                </a:prstGeom>
                <a:solidFill>
                  <a:srgbClr val="66FF33"/>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mbo 22"/>
                <p:cNvSpPr/>
                <p:nvPr/>
              </p:nvSpPr>
              <p:spPr>
                <a:xfrm>
                  <a:off x="19839925" y="20758714"/>
                  <a:ext cx="70144" cy="71804"/>
                </a:xfrm>
                <a:prstGeom prst="diamond">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3" name="CasellaDiTesto 222"/>
              <p:cNvSpPr txBox="1"/>
              <p:nvPr/>
            </p:nvSpPr>
            <p:spPr>
              <a:xfrm rot="18588450">
                <a:off x="16000031" y="22219937"/>
                <a:ext cx="887055" cy="276373"/>
              </a:xfrm>
              <a:prstGeom prst="rect">
                <a:avLst/>
              </a:prstGeom>
              <a:noFill/>
            </p:spPr>
            <p:txBody>
              <a:bodyPr wrap="square" rtlCol="0">
                <a:spAutoFit/>
              </a:bodyPr>
              <a:lstStyle/>
              <a:p>
                <a:pPr algn="ctr"/>
                <a:r>
                  <a:rPr lang="en-US" sz="1200" b="1" dirty="0" smtClean="0"/>
                  <a:t>DNA</a:t>
                </a:r>
                <a:endParaRPr lang="en-US" sz="1200" b="1" dirty="0"/>
              </a:p>
            </p:txBody>
          </p:sp>
          <p:sp>
            <p:nvSpPr>
              <p:cNvPr id="224" name="CasellaDiTesto 223"/>
              <p:cNvSpPr txBox="1"/>
              <p:nvPr/>
            </p:nvSpPr>
            <p:spPr>
              <a:xfrm>
                <a:off x="16014270" y="22479414"/>
                <a:ext cx="782560" cy="226794"/>
              </a:xfrm>
              <a:prstGeom prst="rect">
                <a:avLst/>
              </a:prstGeom>
              <a:noFill/>
            </p:spPr>
            <p:txBody>
              <a:bodyPr wrap="square" rtlCol="0">
                <a:spAutoFit/>
              </a:bodyPr>
              <a:lstStyle/>
              <a:p>
                <a:pPr algn="ctr"/>
                <a:r>
                  <a:rPr lang="en-US" sz="900" dirty="0" smtClean="0"/>
                  <a:t>1585</a:t>
                </a:r>
                <a:endParaRPr lang="en-US" sz="900" dirty="0"/>
              </a:p>
            </p:txBody>
          </p:sp>
          <p:sp>
            <p:nvSpPr>
              <p:cNvPr id="226" name="CasellaDiTesto 225"/>
              <p:cNvSpPr txBox="1"/>
              <p:nvPr/>
            </p:nvSpPr>
            <p:spPr>
              <a:xfrm>
                <a:off x="14059556" y="22592322"/>
                <a:ext cx="782560" cy="230832"/>
              </a:xfrm>
              <a:prstGeom prst="rect">
                <a:avLst/>
              </a:prstGeom>
              <a:noFill/>
            </p:spPr>
            <p:txBody>
              <a:bodyPr wrap="square" rtlCol="0">
                <a:spAutoFit/>
              </a:bodyPr>
              <a:lstStyle/>
              <a:p>
                <a:pPr algn="ctr"/>
                <a:r>
                  <a:rPr lang="en-US" sz="900" dirty="0" smtClean="0"/>
                  <a:t>750</a:t>
                </a:r>
                <a:endParaRPr lang="en-US" sz="900" dirty="0"/>
              </a:p>
            </p:txBody>
          </p:sp>
          <p:sp>
            <p:nvSpPr>
              <p:cNvPr id="227" name="CasellaDiTesto 226"/>
              <p:cNvSpPr txBox="1"/>
              <p:nvPr/>
            </p:nvSpPr>
            <p:spPr>
              <a:xfrm rot="19087527">
                <a:off x="14079106" y="22355589"/>
                <a:ext cx="887055" cy="276373"/>
              </a:xfrm>
              <a:prstGeom prst="rect">
                <a:avLst/>
              </a:prstGeom>
              <a:noFill/>
            </p:spPr>
            <p:txBody>
              <a:bodyPr wrap="square" rtlCol="0">
                <a:spAutoFit/>
              </a:bodyPr>
              <a:lstStyle/>
              <a:p>
                <a:pPr algn="ctr"/>
                <a:r>
                  <a:rPr lang="en-US" sz="1200" b="1" dirty="0" smtClean="0"/>
                  <a:t>DNA</a:t>
                </a:r>
                <a:endParaRPr lang="en-US" sz="1200" b="1" dirty="0"/>
              </a:p>
            </p:txBody>
          </p:sp>
          <p:sp>
            <p:nvSpPr>
              <p:cNvPr id="230" name="CasellaDiTesto 229"/>
              <p:cNvSpPr txBox="1"/>
              <p:nvPr/>
            </p:nvSpPr>
            <p:spPr>
              <a:xfrm>
                <a:off x="14519067" y="22616104"/>
                <a:ext cx="782560" cy="230832"/>
              </a:xfrm>
              <a:prstGeom prst="rect">
                <a:avLst/>
              </a:prstGeom>
              <a:noFill/>
            </p:spPr>
            <p:txBody>
              <a:bodyPr wrap="square" rtlCol="0">
                <a:spAutoFit/>
              </a:bodyPr>
              <a:lstStyle/>
              <a:p>
                <a:pPr algn="ctr"/>
                <a:r>
                  <a:rPr lang="en-US" sz="900" dirty="0" smtClean="0"/>
                  <a:t>1128</a:t>
                </a:r>
                <a:endParaRPr lang="en-US" sz="900" dirty="0"/>
              </a:p>
            </p:txBody>
          </p:sp>
          <p:sp>
            <p:nvSpPr>
              <p:cNvPr id="231" name="CasellaDiTesto 230"/>
              <p:cNvSpPr txBox="1"/>
              <p:nvPr/>
            </p:nvSpPr>
            <p:spPr>
              <a:xfrm rot="18945607">
                <a:off x="14668413" y="22215099"/>
                <a:ext cx="1116782" cy="276373"/>
              </a:xfrm>
              <a:prstGeom prst="rect">
                <a:avLst/>
              </a:prstGeom>
              <a:noFill/>
            </p:spPr>
            <p:txBody>
              <a:bodyPr wrap="square" rtlCol="0">
                <a:spAutoFit/>
              </a:bodyPr>
              <a:lstStyle/>
              <a:p>
                <a:pPr algn="ctr"/>
                <a:r>
                  <a:rPr lang="en-US" sz="1200" b="1" dirty="0" smtClean="0"/>
                  <a:t>DNA, Lipids</a:t>
                </a:r>
                <a:endParaRPr lang="en-US" sz="1200" b="1" dirty="0"/>
              </a:p>
            </p:txBody>
          </p:sp>
          <p:pic>
            <p:nvPicPr>
              <p:cNvPr id="236" name="Immagine 23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3445319" y="20100580"/>
                <a:ext cx="5190969" cy="3913246"/>
              </a:xfrm>
              <a:prstGeom prst="rect">
                <a:avLst/>
              </a:prstGeom>
            </p:spPr>
          </p:pic>
          <p:pic>
            <p:nvPicPr>
              <p:cNvPr id="239" name="Picture 2" descr="C:\Users\chiara\Downloads\PCAscores.tif"/>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8903436" y="24233909"/>
                <a:ext cx="47548" cy="36402"/>
              </a:xfrm>
              <a:prstGeom prst="rect">
                <a:avLst/>
              </a:prstGeom>
              <a:noFill/>
              <a:extLst>
                <a:ext uri="{909E8E84-426E-40DD-AFC4-6F175D3DCCD1}">
                  <a14:hiddenFill xmlns:a14="http://schemas.microsoft.com/office/drawing/2010/main">
                    <a:solidFill>
                      <a:srgbClr val="FFFFFF"/>
                    </a:solidFill>
                  </a14:hiddenFill>
                </a:ext>
              </a:extLst>
            </p:spPr>
          </p:pic>
          <p:sp>
            <p:nvSpPr>
              <p:cNvPr id="243" name="Rettangolo 242"/>
              <p:cNvSpPr/>
              <p:nvPr/>
            </p:nvSpPr>
            <p:spPr>
              <a:xfrm>
                <a:off x="16644917" y="22574951"/>
                <a:ext cx="146387" cy="993039"/>
              </a:xfrm>
              <a:prstGeom prst="rect">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CasellaDiTesto 243"/>
              <p:cNvSpPr txBox="1"/>
              <p:nvPr/>
            </p:nvSpPr>
            <p:spPr>
              <a:xfrm rot="18588450">
                <a:off x="16312879" y="22127013"/>
                <a:ext cx="851173" cy="270324"/>
              </a:xfrm>
              <a:prstGeom prst="rect">
                <a:avLst/>
              </a:prstGeom>
              <a:noFill/>
            </p:spPr>
            <p:txBody>
              <a:bodyPr wrap="square" rtlCol="0">
                <a:spAutoFit/>
              </a:bodyPr>
              <a:lstStyle/>
              <a:p>
                <a:pPr algn="ctr"/>
                <a:r>
                  <a:rPr lang="en-US" sz="1200" b="1" dirty="0" smtClean="0"/>
                  <a:t>DNA</a:t>
                </a:r>
                <a:endParaRPr lang="en-US" sz="1200" b="1" dirty="0"/>
              </a:p>
            </p:txBody>
          </p:sp>
          <p:sp>
            <p:nvSpPr>
              <p:cNvPr id="245" name="CasellaDiTesto 244"/>
              <p:cNvSpPr txBox="1"/>
              <p:nvPr/>
            </p:nvSpPr>
            <p:spPr>
              <a:xfrm>
                <a:off x="16318574" y="22378559"/>
                <a:ext cx="765431" cy="217620"/>
              </a:xfrm>
              <a:prstGeom prst="rect">
                <a:avLst/>
              </a:prstGeom>
              <a:noFill/>
            </p:spPr>
            <p:txBody>
              <a:bodyPr wrap="square" rtlCol="0">
                <a:spAutoFit/>
              </a:bodyPr>
              <a:lstStyle/>
              <a:p>
                <a:pPr algn="ctr"/>
                <a:r>
                  <a:rPr lang="en-US" sz="900" dirty="0" smtClean="0"/>
                  <a:t>1585</a:t>
                </a:r>
                <a:endParaRPr lang="en-US" sz="900" dirty="0"/>
              </a:p>
            </p:txBody>
          </p:sp>
          <p:sp>
            <p:nvSpPr>
              <p:cNvPr id="246" name="Rettangolo 245"/>
              <p:cNvSpPr/>
              <p:nvPr/>
            </p:nvSpPr>
            <p:spPr>
              <a:xfrm>
                <a:off x="14717818" y="22679008"/>
                <a:ext cx="174726" cy="888982"/>
              </a:xfrm>
              <a:prstGeom prst="rect">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CasellaDiTesto 246"/>
              <p:cNvSpPr txBox="1"/>
              <p:nvPr/>
            </p:nvSpPr>
            <p:spPr>
              <a:xfrm>
                <a:off x="14406646" y="22486900"/>
                <a:ext cx="765431" cy="221495"/>
              </a:xfrm>
              <a:prstGeom prst="rect">
                <a:avLst/>
              </a:prstGeom>
              <a:noFill/>
            </p:spPr>
            <p:txBody>
              <a:bodyPr wrap="square" rtlCol="0">
                <a:spAutoFit/>
              </a:bodyPr>
              <a:lstStyle/>
              <a:p>
                <a:pPr algn="ctr"/>
                <a:r>
                  <a:rPr lang="en-US" sz="900" dirty="0" smtClean="0"/>
                  <a:t>750</a:t>
                </a:r>
                <a:endParaRPr lang="en-US" sz="900" dirty="0"/>
              </a:p>
            </p:txBody>
          </p:sp>
          <p:sp>
            <p:nvSpPr>
              <p:cNvPr id="248" name="CasellaDiTesto 247"/>
              <p:cNvSpPr txBox="1"/>
              <p:nvPr/>
            </p:nvSpPr>
            <p:spPr>
              <a:xfrm rot="19087527">
                <a:off x="14425768" y="22259743"/>
                <a:ext cx="867638" cy="265194"/>
              </a:xfrm>
              <a:prstGeom prst="rect">
                <a:avLst/>
              </a:prstGeom>
              <a:noFill/>
            </p:spPr>
            <p:txBody>
              <a:bodyPr wrap="square" rtlCol="0">
                <a:spAutoFit/>
              </a:bodyPr>
              <a:lstStyle/>
              <a:p>
                <a:pPr algn="ctr"/>
                <a:r>
                  <a:rPr lang="en-US" sz="1200" b="1" dirty="0" smtClean="0"/>
                  <a:t>DNA</a:t>
                </a:r>
                <a:endParaRPr lang="en-US" sz="1200" b="1" dirty="0"/>
              </a:p>
            </p:txBody>
          </p:sp>
          <p:sp>
            <p:nvSpPr>
              <p:cNvPr id="249" name="Rettangolo 248"/>
              <p:cNvSpPr/>
              <p:nvPr/>
            </p:nvSpPr>
            <p:spPr>
              <a:xfrm>
                <a:off x="15155750" y="22679009"/>
                <a:ext cx="123575" cy="888982"/>
              </a:xfrm>
              <a:prstGeom prst="rect">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CasellaDiTesto 249"/>
              <p:cNvSpPr txBox="1"/>
              <p:nvPr/>
            </p:nvSpPr>
            <p:spPr>
              <a:xfrm>
                <a:off x="14856099" y="22455960"/>
                <a:ext cx="765431" cy="221495"/>
              </a:xfrm>
              <a:prstGeom prst="rect">
                <a:avLst/>
              </a:prstGeom>
              <a:noFill/>
            </p:spPr>
            <p:txBody>
              <a:bodyPr wrap="square" rtlCol="0">
                <a:spAutoFit/>
              </a:bodyPr>
              <a:lstStyle/>
              <a:p>
                <a:pPr algn="ctr"/>
                <a:r>
                  <a:rPr lang="en-US" sz="900" dirty="0" smtClean="0"/>
                  <a:t>1128</a:t>
                </a:r>
                <a:endParaRPr lang="en-US" sz="900" dirty="0"/>
              </a:p>
            </p:txBody>
          </p:sp>
          <p:sp>
            <p:nvSpPr>
              <p:cNvPr id="251" name="CasellaDiTesto 250"/>
              <p:cNvSpPr txBox="1"/>
              <p:nvPr/>
            </p:nvSpPr>
            <p:spPr>
              <a:xfrm rot="18945607">
                <a:off x="15002176" y="22071177"/>
                <a:ext cx="1092337" cy="265194"/>
              </a:xfrm>
              <a:prstGeom prst="rect">
                <a:avLst/>
              </a:prstGeom>
              <a:noFill/>
            </p:spPr>
            <p:txBody>
              <a:bodyPr wrap="square" rtlCol="0">
                <a:spAutoFit/>
              </a:bodyPr>
              <a:lstStyle/>
              <a:p>
                <a:pPr algn="ctr"/>
                <a:r>
                  <a:rPr lang="en-US" sz="1200" b="1" dirty="0" smtClean="0"/>
                  <a:t>DNA, Lipids</a:t>
                </a:r>
                <a:endParaRPr lang="en-US" sz="1200" b="1" dirty="0"/>
              </a:p>
            </p:txBody>
          </p:sp>
          <p:sp>
            <p:nvSpPr>
              <p:cNvPr id="252" name="Rettangolo 251"/>
              <p:cNvSpPr/>
              <p:nvPr/>
            </p:nvSpPr>
            <p:spPr>
              <a:xfrm>
                <a:off x="15025809" y="26682667"/>
                <a:ext cx="240824" cy="740274"/>
              </a:xfrm>
              <a:prstGeom prst="rect">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CasellaDiTesto 252"/>
              <p:cNvSpPr txBox="1"/>
              <p:nvPr/>
            </p:nvSpPr>
            <p:spPr>
              <a:xfrm>
                <a:off x="14733427" y="26473758"/>
                <a:ext cx="778480" cy="237730"/>
              </a:xfrm>
              <a:prstGeom prst="rect">
                <a:avLst/>
              </a:prstGeom>
              <a:noFill/>
            </p:spPr>
            <p:txBody>
              <a:bodyPr wrap="square" rtlCol="0">
                <a:spAutoFit/>
              </a:bodyPr>
              <a:lstStyle/>
              <a:p>
                <a:pPr algn="ctr"/>
                <a:r>
                  <a:rPr lang="en-US" sz="900" dirty="0" smtClean="0"/>
                  <a:t>1100</a:t>
                </a:r>
                <a:endParaRPr lang="en-US" sz="900" dirty="0"/>
              </a:p>
            </p:txBody>
          </p:sp>
          <p:sp>
            <p:nvSpPr>
              <p:cNvPr id="254" name="CasellaDiTesto 253"/>
              <p:cNvSpPr txBox="1"/>
              <p:nvPr/>
            </p:nvSpPr>
            <p:spPr>
              <a:xfrm rot="18013841">
                <a:off x="14592856" y="25843208"/>
                <a:ext cx="1619682" cy="270324"/>
              </a:xfrm>
              <a:prstGeom prst="rect">
                <a:avLst/>
              </a:prstGeom>
              <a:noFill/>
            </p:spPr>
            <p:txBody>
              <a:bodyPr wrap="square" rtlCol="0">
                <a:spAutoFit/>
              </a:bodyPr>
              <a:lstStyle/>
              <a:p>
                <a:pPr algn="ctr"/>
                <a:r>
                  <a:rPr lang="en-US" sz="1200" b="1" dirty="0" smtClean="0"/>
                  <a:t>Lipids, DNA, RNA</a:t>
                </a:r>
                <a:endParaRPr lang="en-US" sz="1200" b="1" dirty="0"/>
              </a:p>
            </p:txBody>
          </p:sp>
          <p:sp>
            <p:nvSpPr>
              <p:cNvPr id="255" name="Rettangolo 254"/>
              <p:cNvSpPr/>
              <p:nvPr/>
            </p:nvSpPr>
            <p:spPr>
              <a:xfrm>
                <a:off x="15486446" y="26658695"/>
                <a:ext cx="224897" cy="764246"/>
              </a:xfrm>
              <a:prstGeom prst="rect">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ttangolo 255"/>
              <p:cNvSpPr/>
              <p:nvPr/>
            </p:nvSpPr>
            <p:spPr>
              <a:xfrm>
                <a:off x="16297515" y="26689777"/>
                <a:ext cx="170047" cy="733164"/>
              </a:xfrm>
              <a:prstGeom prst="rect">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ttangolo 257"/>
              <p:cNvSpPr/>
              <p:nvPr/>
            </p:nvSpPr>
            <p:spPr>
              <a:xfrm>
                <a:off x="15731720" y="26437198"/>
                <a:ext cx="269667" cy="985743"/>
              </a:xfrm>
              <a:prstGeom prst="rect">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CasellaDiTesto 258"/>
              <p:cNvSpPr txBox="1"/>
              <p:nvPr/>
            </p:nvSpPr>
            <p:spPr>
              <a:xfrm>
                <a:off x="15303170" y="26464707"/>
                <a:ext cx="605442" cy="221495"/>
              </a:xfrm>
              <a:prstGeom prst="rect">
                <a:avLst/>
              </a:prstGeom>
              <a:noFill/>
            </p:spPr>
            <p:txBody>
              <a:bodyPr wrap="square" rtlCol="0">
                <a:spAutoFit/>
              </a:bodyPr>
              <a:lstStyle/>
              <a:p>
                <a:pPr algn="ctr"/>
                <a:r>
                  <a:rPr lang="en-US" sz="900" dirty="0" smtClean="0"/>
                  <a:t>1240</a:t>
                </a:r>
                <a:endParaRPr lang="en-US" sz="900" dirty="0"/>
              </a:p>
            </p:txBody>
          </p:sp>
          <p:sp>
            <p:nvSpPr>
              <p:cNvPr id="260" name="CasellaDiTesto 259"/>
              <p:cNvSpPr txBox="1"/>
              <p:nvPr/>
            </p:nvSpPr>
            <p:spPr>
              <a:xfrm>
                <a:off x="15519965" y="26252351"/>
                <a:ext cx="947597" cy="237730"/>
              </a:xfrm>
              <a:prstGeom prst="rect">
                <a:avLst/>
              </a:prstGeom>
              <a:noFill/>
            </p:spPr>
            <p:txBody>
              <a:bodyPr wrap="square" rtlCol="0">
                <a:spAutoFit/>
              </a:bodyPr>
              <a:lstStyle/>
              <a:p>
                <a:pPr algn="ctr"/>
                <a:r>
                  <a:rPr lang="en-US" sz="900" dirty="0" smtClean="0"/>
                  <a:t>1338-1310</a:t>
                </a:r>
                <a:endParaRPr lang="en-US" sz="900" dirty="0"/>
              </a:p>
            </p:txBody>
          </p:sp>
          <p:sp>
            <p:nvSpPr>
              <p:cNvPr id="261" name="CasellaDiTesto 260"/>
              <p:cNvSpPr txBox="1"/>
              <p:nvPr/>
            </p:nvSpPr>
            <p:spPr>
              <a:xfrm>
                <a:off x="16094444" y="26492123"/>
                <a:ext cx="615716" cy="237730"/>
              </a:xfrm>
              <a:prstGeom prst="rect">
                <a:avLst/>
              </a:prstGeom>
              <a:noFill/>
            </p:spPr>
            <p:txBody>
              <a:bodyPr wrap="square" rtlCol="0">
                <a:spAutoFit/>
              </a:bodyPr>
              <a:lstStyle/>
              <a:p>
                <a:pPr algn="ctr"/>
                <a:r>
                  <a:rPr lang="en-US" sz="900" dirty="0" smtClean="0"/>
                  <a:t>1480</a:t>
                </a:r>
                <a:endParaRPr lang="en-US" sz="900" dirty="0"/>
              </a:p>
            </p:txBody>
          </p:sp>
          <p:sp>
            <p:nvSpPr>
              <p:cNvPr id="210" name="CasellaDiTesto 209"/>
              <p:cNvSpPr txBox="1"/>
              <p:nvPr/>
            </p:nvSpPr>
            <p:spPr>
              <a:xfrm rot="18013841">
                <a:off x="15193282" y="25857530"/>
                <a:ext cx="1268512" cy="304488"/>
              </a:xfrm>
              <a:prstGeom prst="rect">
                <a:avLst/>
              </a:prstGeom>
              <a:noFill/>
            </p:spPr>
            <p:txBody>
              <a:bodyPr wrap="square" rtlCol="0">
                <a:spAutoFit/>
              </a:bodyPr>
              <a:lstStyle/>
              <a:p>
                <a:pPr algn="ctr"/>
                <a:r>
                  <a:rPr lang="en-US" sz="1200" b="1" dirty="0" smtClean="0"/>
                  <a:t>Amide III, DNA</a:t>
                </a:r>
                <a:endParaRPr lang="en-US" sz="1200" b="1" dirty="0"/>
              </a:p>
            </p:txBody>
          </p:sp>
          <p:sp>
            <p:nvSpPr>
              <p:cNvPr id="220" name="CasellaDiTesto 219"/>
              <p:cNvSpPr txBox="1"/>
              <p:nvPr/>
            </p:nvSpPr>
            <p:spPr>
              <a:xfrm rot="18013841">
                <a:off x="15463662" y="25878911"/>
                <a:ext cx="1305754" cy="304488"/>
              </a:xfrm>
              <a:prstGeom prst="rect">
                <a:avLst/>
              </a:prstGeom>
              <a:noFill/>
            </p:spPr>
            <p:txBody>
              <a:bodyPr wrap="square" rtlCol="0">
                <a:spAutoFit/>
              </a:bodyPr>
              <a:lstStyle/>
              <a:p>
                <a:pPr algn="ctr"/>
                <a:r>
                  <a:rPr lang="en-US" sz="1200" b="1" dirty="0" smtClean="0"/>
                  <a:t>DNA, </a:t>
                </a:r>
                <a:r>
                  <a:rPr lang="en-US" sz="1200" b="1" dirty="0" err="1" smtClean="0"/>
                  <a:t>Trp</a:t>
                </a:r>
                <a:endParaRPr lang="en-US" sz="1200" b="1" dirty="0"/>
              </a:p>
            </p:txBody>
          </p:sp>
          <p:sp>
            <p:nvSpPr>
              <p:cNvPr id="232" name="CasellaDiTesto 231"/>
              <p:cNvSpPr txBox="1"/>
              <p:nvPr/>
            </p:nvSpPr>
            <p:spPr>
              <a:xfrm rot="18013841">
                <a:off x="15719473" y="26219366"/>
                <a:ext cx="1619682" cy="270324"/>
              </a:xfrm>
              <a:prstGeom prst="rect">
                <a:avLst/>
              </a:prstGeom>
              <a:noFill/>
            </p:spPr>
            <p:txBody>
              <a:bodyPr wrap="square" rtlCol="0">
                <a:spAutoFit/>
              </a:bodyPr>
              <a:lstStyle/>
              <a:p>
                <a:pPr algn="ctr"/>
                <a:r>
                  <a:rPr lang="en-US" sz="1200" b="1" dirty="0" smtClean="0"/>
                  <a:t>Lipids</a:t>
                </a:r>
                <a:endParaRPr lang="en-US" sz="1200" b="1" dirty="0"/>
              </a:p>
            </p:txBody>
          </p:sp>
          <p:sp>
            <p:nvSpPr>
              <p:cNvPr id="263" name="Rettangolo 262"/>
              <p:cNvSpPr/>
              <p:nvPr/>
            </p:nvSpPr>
            <p:spPr>
              <a:xfrm>
                <a:off x="15316930" y="22772945"/>
                <a:ext cx="116652" cy="795046"/>
              </a:xfrm>
              <a:prstGeom prst="rect">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2" name="CasellaDiTesto 271"/>
              <p:cNvSpPr txBox="1"/>
              <p:nvPr/>
            </p:nvSpPr>
            <p:spPr>
              <a:xfrm>
                <a:off x="15018188" y="22585194"/>
                <a:ext cx="809771" cy="233411"/>
              </a:xfrm>
              <a:prstGeom prst="rect">
                <a:avLst/>
              </a:prstGeom>
              <a:noFill/>
            </p:spPr>
            <p:txBody>
              <a:bodyPr wrap="square" rtlCol="0">
                <a:spAutoFit/>
              </a:bodyPr>
              <a:lstStyle/>
              <a:p>
                <a:pPr algn="ctr"/>
                <a:r>
                  <a:rPr lang="en-US" sz="900" dirty="0" smtClean="0"/>
                  <a:t>1175</a:t>
                </a:r>
                <a:endParaRPr lang="en-US" sz="900" dirty="0"/>
              </a:p>
            </p:txBody>
          </p:sp>
          <p:sp>
            <p:nvSpPr>
              <p:cNvPr id="273" name="CasellaDiTesto 272"/>
              <p:cNvSpPr txBox="1"/>
              <p:nvPr/>
            </p:nvSpPr>
            <p:spPr>
              <a:xfrm rot="18945607">
                <a:off x="15105001" y="22381692"/>
                <a:ext cx="870663" cy="279461"/>
              </a:xfrm>
              <a:prstGeom prst="rect">
                <a:avLst/>
              </a:prstGeom>
              <a:noFill/>
            </p:spPr>
            <p:txBody>
              <a:bodyPr wrap="square" rtlCol="0">
                <a:spAutoFit/>
              </a:bodyPr>
              <a:lstStyle/>
              <a:p>
                <a:pPr algn="ctr"/>
                <a:r>
                  <a:rPr lang="en-US" sz="1200" b="1" dirty="0" smtClean="0"/>
                  <a:t>C-O </a:t>
                </a:r>
                <a:endParaRPr lang="en-US" sz="1200" b="1" dirty="0"/>
              </a:p>
            </p:txBody>
          </p:sp>
        </p:grpSp>
        <p:pic>
          <p:nvPicPr>
            <p:cNvPr id="234" name="Picture 2" descr="C:\Users\chiara\Downloads\PCAscores.tif"/>
            <p:cNvPicPr>
              <a:picLocks noChangeAspect="1" noChangeArrowheads="1"/>
            </p:cNvPicPr>
            <p:nvPr/>
          </p:nvPicPr>
          <p:blipFill rotWithShape="1">
            <a:blip r:embed="rId14">
              <a:extLst>
                <a:ext uri="{28A0092B-C50C-407E-A947-70E740481C1C}">
                  <a14:useLocalDpi xmlns:a14="http://schemas.microsoft.com/office/drawing/2010/main" val="0"/>
                </a:ext>
              </a:extLst>
            </a:blip>
            <a:srcRect l="79855" t="10017" r="10100" b="74424"/>
            <a:stretch/>
          </p:blipFill>
          <p:spPr bwMode="auto">
            <a:xfrm>
              <a:off x="14214449" y="24122380"/>
              <a:ext cx="462280" cy="560131"/>
            </a:xfrm>
            <a:prstGeom prst="rect">
              <a:avLst/>
            </a:prstGeom>
            <a:noFill/>
            <a:extLst>
              <a:ext uri="{909E8E84-426E-40DD-AFC4-6F175D3DCCD1}">
                <a14:hiddenFill xmlns:a14="http://schemas.microsoft.com/office/drawing/2010/main">
                  <a:solidFill>
                    <a:srgbClr val="FFFFFF"/>
                  </a:solidFill>
                </a14:hiddenFill>
              </a:ext>
            </a:extLst>
          </p:spPr>
        </p:pic>
      </p:grpSp>
      <p:sp>
        <p:nvSpPr>
          <p:cNvPr id="225" name="CasellaDiTesto 224"/>
          <p:cNvSpPr txBox="1"/>
          <p:nvPr/>
        </p:nvSpPr>
        <p:spPr>
          <a:xfrm>
            <a:off x="21844150" y="24216389"/>
            <a:ext cx="2972312" cy="2585323"/>
          </a:xfrm>
          <a:prstGeom prst="rect">
            <a:avLst/>
          </a:prstGeom>
          <a:noFill/>
        </p:spPr>
        <p:txBody>
          <a:bodyPr wrap="square" rtlCol="0">
            <a:spAutoFit/>
          </a:bodyPr>
          <a:lstStyle/>
          <a:p>
            <a:pPr algn="just"/>
            <a:r>
              <a:rPr lang="it-IT" sz="1800" dirty="0" smtClean="0"/>
              <a:t>PCA </a:t>
            </a:r>
            <a:r>
              <a:rPr lang="it-IT" sz="1800" dirty="0" err="1" smtClean="0"/>
              <a:t>also</a:t>
            </a:r>
            <a:r>
              <a:rPr lang="it-IT" sz="1800" dirty="0" smtClean="0"/>
              <a:t> </a:t>
            </a:r>
            <a:r>
              <a:rPr lang="it-IT" sz="1800" dirty="0" err="1" smtClean="0"/>
              <a:t>revealed</a:t>
            </a:r>
            <a:r>
              <a:rPr lang="it-IT" sz="1800" dirty="0" smtClean="0"/>
              <a:t> </a:t>
            </a:r>
            <a:r>
              <a:rPr lang="it-IT" sz="1800" dirty="0" err="1" smtClean="0"/>
              <a:t>that</a:t>
            </a:r>
            <a:r>
              <a:rPr lang="it-IT" sz="1800" dirty="0"/>
              <a:t> </a:t>
            </a:r>
            <a:r>
              <a:rPr lang="it-IT" sz="1800" dirty="0" err="1" smtClean="0"/>
              <a:t>Raman</a:t>
            </a:r>
            <a:r>
              <a:rPr lang="it-IT" sz="1800" dirty="0" smtClean="0"/>
              <a:t> </a:t>
            </a:r>
            <a:r>
              <a:rPr lang="it-IT" sz="1800" dirty="0" err="1" smtClean="0"/>
              <a:t>spectra</a:t>
            </a:r>
            <a:r>
              <a:rPr lang="it-IT" sz="1800" dirty="0" smtClean="0"/>
              <a:t> </a:t>
            </a:r>
            <a:r>
              <a:rPr lang="it-IT" sz="1800" dirty="0" err="1" smtClean="0"/>
              <a:t>captured</a:t>
            </a:r>
            <a:r>
              <a:rPr lang="it-IT" sz="1800" dirty="0" smtClean="0"/>
              <a:t> </a:t>
            </a:r>
            <a:r>
              <a:rPr lang="it-IT" sz="1800" dirty="0" err="1" smtClean="0"/>
              <a:t>changes</a:t>
            </a:r>
            <a:r>
              <a:rPr lang="it-IT" sz="1800" dirty="0" smtClean="0"/>
              <a:t> </a:t>
            </a:r>
            <a:r>
              <a:rPr lang="it-IT" sz="1800" dirty="0" err="1" smtClean="0"/>
              <a:t>related</a:t>
            </a:r>
            <a:r>
              <a:rPr lang="it-IT" sz="1800" dirty="0" smtClean="0"/>
              <a:t> to the </a:t>
            </a:r>
            <a:r>
              <a:rPr lang="it-IT" sz="1800" dirty="0" err="1" smtClean="0"/>
              <a:t>passage</a:t>
            </a:r>
            <a:r>
              <a:rPr lang="it-IT" sz="1800" dirty="0" smtClean="0"/>
              <a:t> of time in </a:t>
            </a:r>
            <a:r>
              <a:rPr lang="it-IT" sz="1800" dirty="0" err="1" smtClean="0"/>
              <a:t>both</a:t>
            </a:r>
            <a:r>
              <a:rPr lang="it-IT" sz="1800" dirty="0" smtClean="0"/>
              <a:t> </a:t>
            </a:r>
            <a:r>
              <a:rPr lang="it-IT" sz="1800" dirty="0"/>
              <a:t>CTRL and </a:t>
            </a:r>
            <a:r>
              <a:rPr lang="it-IT" sz="1800" dirty="0" err="1"/>
              <a:t>Treated</a:t>
            </a:r>
            <a:r>
              <a:rPr lang="it-IT" sz="1800" dirty="0"/>
              <a:t> </a:t>
            </a:r>
            <a:r>
              <a:rPr lang="it-IT" sz="1800" dirty="0" err="1"/>
              <a:t>samples</a:t>
            </a:r>
            <a:r>
              <a:rPr lang="it-IT" sz="1800" dirty="0" smtClean="0"/>
              <a:t>. </a:t>
            </a:r>
          </a:p>
          <a:p>
            <a:pPr algn="just"/>
            <a:endParaRPr lang="it-IT" sz="1800" dirty="0" smtClean="0"/>
          </a:p>
          <a:p>
            <a:pPr algn="just"/>
            <a:r>
              <a:rPr lang="it-IT" sz="1800" dirty="0" err="1" smtClean="0"/>
              <a:t>This</a:t>
            </a:r>
            <a:r>
              <a:rPr lang="it-IT" sz="1800" dirty="0" smtClean="0"/>
              <a:t> </a:t>
            </a:r>
            <a:r>
              <a:rPr lang="it-IT" sz="1800" dirty="0" err="1" smtClean="0"/>
              <a:t>effect</a:t>
            </a:r>
            <a:r>
              <a:rPr lang="it-IT" sz="1800" dirty="0" smtClean="0"/>
              <a:t> </a:t>
            </a:r>
            <a:r>
              <a:rPr lang="it-IT" sz="1800" dirty="0" err="1" smtClean="0"/>
              <a:t>was</a:t>
            </a:r>
            <a:r>
              <a:rPr lang="it-IT" sz="1800" dirty="0" smtClean="0"/>
              <a:t> </a:t>
            </a:r>
            <a:r>
              <a:rPr lang="it-IT" sz="1800" dirty="0" err="1" smtClean="0"/>
              <a:t>taken</a:t>
            </a:r>
            <a:r>
              <a:rPr lang="it-IT" sz="1800" dirty="0" smtClean="0"/>
              <a:t> </a:t>
            </a:r>
            <a:r>
              <a:rPr lang="it-IT" sz="1800" dirty="0" err="1" smtClean="0"/>
              <a:t>into</a:t>
            </a:r>
            <a:r>
              <a:rPr lang="it-IT" sz="1800" dirty="0" smtClean="0"/>
              <a:t> </a:t>
            </a:r>
            <a:r>
              <a:rPr lang="it-IT" sz="1800" dirty="0" err="1" smtClean="0"/>
              <a:t>consideration</a:t>
            </a:r>
            <a:r>
              <a:rPr lang="it-IT" sz="1800" dirty="0" smtClean="0"/>
              <a:t> for  </a:t>
            </a:r>
            <a:r>
              <a:rPr lang="it-IT" sz="1800" dirty="0" err="1" smtClean="0"/>
              <a:t>subsequent</a:t>
            </a:r>
            <a:r>
              <a:rPr lang="it-IT" sz="1800" dirty="0" smtClean="0"/>
              <a:t> </a:t>
            </a:r>
            <a:r>
              <a:rPr lang="it-IT" sz="1800" dirty="0" err="1" smtClean="0"/>
              <a:t>classification</a:t>
            </a:r>
            <a:r>
              <a:rPr lang="it-IT" sz="1800" dirty="0" smtClean="0"/>
              <a:t> </a:t>
            </a:r>
            <a:r>
              <a:rPr lang="it-IT" sz="1800" dirty="0" err="1" smtClean="0"/>
              <a:t>analysis</a:t>
            </a:r>
            <a:r>
              <a:rPr lang="it-IT" sz="1800" dirty="0"/>
              <a:t>.</a:t>
            </a:r>
          </a:p>
        </p:txBody>
      </p:sp>
      <p:grpSp>
        <p:nvGrpSpPr>
          <p:cNvPr id="36" name="Gruppo 35"/>
          <p:cNvGrpSpPr/>
          <p:nvPr/>
        </p:nvGrpSpPr>
        <p:grpSpPr>
          <a:xfrm>
            <a:off x="17633598" y="19724320"/>
            <a:ext cx="4629312" cy="3769419"/>
            <a:chOff x="17801867" y="19724320"/>
            <a:chExt cx="4629312" cy="3769419"/>
          </a:xfrm>
        </p:grpSpPr>
        <p:pic>
          <p:nvPicPr>
            <p:cNvPr id="221" name="Immagine 220"/>
            <p:cNvPicPr>
              <a:picLocks noChangeAspect="1"/>
            </p:cNvPicPr>
            <p:nvPr/>
          </p:nvPicPr>
          <p:blipFill rotWithShape="1">
            <a:blip r:embed="rId17">
              <a:extLst>
                <a:ext uri="{28A0092B-C50C-407E-A947-70E740481C1C}">
                  <a14:useLocalDpi xmlns:a14="http://schemas.microsoft.com/office/drawing/2010/main" val="0"/>
                </a:ext>
              </a:extLst>
            </a:blip>
            <a:srcRect l="2980"/>
            <a:stretch/>
          </p:blipFill>
          <p:spPr>
            <a:xfrm>
              <a:off x="17801867" y="19724320"/>
              <a:ext cx="4629312" cy="3769419"/>
            </a:xfrm>
            <a:prstGeom prst="rect">
              <a:avLst/>
            </a:prstGeom>
          </p:spPr>
        </p:pic>
        <p:sp>
          <p:nvSpPr>
            <p:cNvPr id="35" name="Rettangolo 34"/>
            <p:cNvSpPr/>
            <p:nvPr/>
          </p:nvSpPr>
          <p:spPr>
            <a:xfrm>
              <a:off x="18758535" y="20161266"/>
              <a:ext cx="455295" cy="2597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CasellaDiTesto 31"/>
            <p:cNvSpPr txBox="1"/>
            <p:nvPr/>
          </p:nvSpPr>
          <p:spPr>
            <a:xfrm>
              <a:off x="18668914" y="20081982"/>
              <a:ext cx="659665" cy="430887"/>
            </a:xfrm>
            <a:prstGeom prst="rect">
              <a:avLst/>
            </a:prstGeom>
            <a:noFill/>
          </p:spPr>
          <p:txBody>
            <a:bodyPr wrap="square" rtlCol="0">
              <a:spAutoFit/>
            </a:bodyPr>
            <a:lstStyle/>
            <a:p>
              <a:r>
                <a:rPr lang="it-IT" sz="1100" dirty="0" smtClean="0"/>
                <a:t>CTRL</a:t>
              </a:r>
            </a:p>
            <a:p>
              <a:r>
                <a:rPr lang="it-IT" sz="1100" dirty="0" err="1" smtClean="0"/>
                <a:t>Treated</a:t>
              </a:r>
              <a:endParaRPr lang="it-IT" sz="1100" dirty="0"/>
            </a:p>
          </p:txBody>
        </p:sp>
      </p:grpSp>
      <p:sp>
        <p:nvSpPr>
          <p:cNvPr id="11" name="CasellaDiTesto 10"/>
          <p:cNvSpPr txBox="1"/>
          <p:nvPr/>
        </p:nvSpPr>
        <p:spPr>
          <a:xfrm>
            <a:off x="21863200" y="19913457"/>
            <a:ext cx="2902599" cy="2862322"/>
          </a:xfrm>
          <a:prstGeom prst="rect">
            <a:avLst/>
          </a:prstGeom>
          <a:solidFill>
            <a:schemeClr val="bg1"/>
          </a:solidFill>
        </p:spPr>
        <p:txBody>
          <a:bodyPr wrap="square" rtlCol="0">
            <a:spAutoFit/>
          </a:bodyPr>
          <a:lstStyle/>
          <a:p>
            <a:pPr algn="just"/>
            <a:endParaRPr lang="it-IT" sz="1800" dirty="0" smtClean="0"/>
          </a:p>
          <a:p>
            <a:pPr algn="just"/>
            <a:endParaRPr lang="it-IT" sz="1800" dirty="0" smtClean="0"/>
          </a:p>
          <a:p>
            <a:pPr algn="just"/>
            <a:r>
              <a:rPr lang="it-IT" sz="1800" dirty="0" err="1" smtClean="0"/>
              <a:t>Principal</a:t>
            </a:r>
            <a:r>
              <a:rPr lang="it-IT" sz="1800" dirty="0"/>
              <a:t> </a:t>
            </a:r>
            <a:r>
              <a:rPr lang="it-IT" sz="1800" dirty="0" smtClean="0"/>
              <a:t>Components Analysis (PCA) </a:t>
            </a:r>
            <a:r>
              <a:rPr lang="it-IT" sz="1800" dirty="0" err="1" smtClean="0"/>
              <a:t>helps</a:t>
            </a:r>
            <a:r>
              <a:rPr lang="it-IT" sz="1800" dirty="0" smtClean="0"/>
              <a:t> in the </a:t>
            </a:r>
            <a:r>
              <a:rPr lang="it-IT" sz="1800" dirty="0" err="1" smtClean="0"/>
              <a:t>visualization</a:t>
            </a:r>
            <a:r>
              <a:rPr lang="it-IT" sz="1800" dirty="0" smtClean="0"/>
              <a:t> of non random </a:t>
            </a:r>
            <a:r>
              <a:rPr lang="it-IT" sz="1800" dirty="0" err="1" smtClean="0"/>
              <a:t>variation</a:t>
            </a:r>
            <a:r>
              <a:rPr lang="it-IT" sz="1800" dirty="0" smtClean="0"/>
              <a:t> in </a:t>
            </a:r>
            <a:r>
              <a:rPr lang="it-IT" sz="1800" dirty="0" err="1" smtClean="0"/>
              <a:t>spectral</a:t>
            </a:r>
            <a:r>
              <a:rPr lang="it-IT" sz="1800" dirty="0" smtClean="0"/>
              <a:t> data of CTRL and </a:t>
            </a:r>
            <a:r>
              <a:rPr lang="it-IT" sz="1800" dirty="0" err="1" smtClean="0"/>
              <a:t>Treated</a:t>
            </a:r>
            <a:r>
              <a:rPr lang="it-IT" sz="1800" dirty="0" smtClean="0"/>
              <a:t> </a:t>
            </a:r>
            <a:r>
              <a:rPr lang="it-IT" sz="1800" dirty="0" err="1" smtClean="0"/>
              <a:t>bacteria</a:t>
            </a:r>
            <a:r>
              <a:rPr lang="it-IT" sz="1800" dirty="0" smtClean="0"/>
              <a:t>.</a:t>
            </a:r>
          </a:p>
          <a:p>
            <a:pPr algn="just"/>
            <a:r>
              <a:rPr lang="it-IT" sz="1800" dirty="0" smtClean="0"/>
              <a:t>The </a:t>
            </a:r>
            <a:r>
              <a:rPr lang="it-IT" sz="1800" dirty="0" err="1" smtClean="0"/>
              <a:t>spectra</a:t>
            </a:r>
            <a:r>
              <a:rPr lang="it-IT" sz="1800" dirty="0" smtClean="0"/>
              <a:t> of </a:t>
            </a:r>
            <a:r>
              <a:rPr lang="it-IT" sz="1800" i="1" dirty="0" smtClean="0"/>
              <a:t>E. coli </a:t>
            </a:r>
            <a:r>
              <a:rPr lang="it-IT" sz="1800" dirty="0" err="1" smtClean="0"/>
              <a:t>treated</a:t>
            </a:r>
            <a:r>
              <a:rPr lang="it-IT" sz="1800" dirty="0" smtClean="0"/>
              <a:t> with CP are </a:t>
            </a:r>
            <a:r>
              <a:rPr lang="it-IT" sz="1800" dirty="0" err="1" smtClean="0"/>
              <a:t>grouped</a:t>
            </a:r>
            <a:r>
              <a:rPr lang="it-IT" sz="1800" dirty="0" smtClean="0"/>
              <a:t> in the PCA </a:t>
            </a:r>
            <a:r>
              <a:rPr lang="it-IT" sz="1800" dirty="0" err="1" smtClean="0"/>
              <a:t>scores</a:t>
            </a:r>
            <a:r>
              <a:rPr lang="it-IT" sz="1800" dirty="0" smtClean="0"/>
              <a:t> plot.</a:t>
            </a:r>
            <a:endParaRPr lang="it-IT" sz="1800" dirty="0"/>
          </a:p>
        </p:txBody>
      </p:sp>
      <p:sp>
        <p:nvSpPr>
          <p:cNvPr id="147" name="Titolo 1"/>
          <p:cNvSpPr txBox="1">
            <a:spLocks/>
          </p:cNvSpPr>
          <p:nvPr/>
        </p:nvSpPr>
        <p:spPr>
          <a:xfrm>
            <a:off x="14378495" y="19505782"/>
            <a:ext cx="9426568" cy="341632"/>
          </a:xfrm>
          <a:prstGeom prst="rect">
            <a:avLst/>
          </a:prstGeom>
          <a:noFill/>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lang="it-IT" sz="1800" dirty="0" err="1">
                <a:latin typeface="+mn-lt"/>
                <a:ea typeface="+mn-ea"/>
                <a:cs typeface="+mn-cs"/>
              </a:rPr>
              <a:t>Raman</a:t>
            </a:r>
            <a:r>
              <a:rPr lang="it-IT" sz="1800" dirty="0">
                <a:latin typeface="+mn-lt"/>
                <a:ea typeface="+mn-ea"/>
                <a:cs typeface="+mn-cs"/>
              </a:rPr>
              <a:t> </a:t>
            </a:r>
            <a:r>
              <a:rPr lang="it-IT" sz="1800" dirty="0" err="1" smtClean="0">
                <a:latin typeface="+mn-lt"/>
                <a:ea typeface="+mn-ea"/>
                <a:cs typeface="+mn-cs"/>
              </a:rPr>
              <a:t>spectra</a:t>
            </a:r>
            <a:r>
              <a:rPr lang="it-IT" sz="1800" dirty="0" smtClean="0">
                <a:latin typeface="+mn-lt"/>
                <a:ea typeface="+mn-ea"/>
                <a:cs typeface="+mn-cs"/>
              </a:rPr>
              <a:t> of CTRL and </a:t>
            </a:r>
            <a:r>
              <a:rPr lang="it-IT" sz="1800" dirty="0" err="1" smtClean="0">
                <a:latin typeface="+mn-lt"/>
                <a:ea typeface="+mn-ea"/>
                <a:cs typeface="+mn-cs"/>
              </a:rPr>
              <a:t>treated</a:t>
            </a:r>
            <a:r>
              <a:rPr lang="it-IT" sz="1800" dirty="0" smtClean="0">
                <a:latin typeface="+mn-lt"/>
                <a:ea typeface="+mn-ea"/>
                <a:cs typeface="+mn-cs"/>
              </a:rPr>
              <a:t> </a:t>
            </a:r>
            <a:r>
              <a:rPr lang="it-IT" sz="1800" dirty="0" err="1" smtClean="0">
                <a:latin typeface="+mn-lt"/>
                <a:ea typeface="+mn-ea"/>
                <a:cs typeface="+mn-cs"/>
              </a:rPr>
              <a:t>bacteria</a:t>
            </a:r>
            <a:r>
              <a:rPr lang="it-IT" sz="1800" dirty="0" smtClean="0">
                <a:latin typeface="+mn-lt"/>
                <a:ea typeface="+mn-ea"/>
                <a:cs typeface="+mn-cs"/>
              </a:rPr>
              <a:t> </a:t>
            </a:r>
            <a:r>
              <a:rPr lang="it-IT" sz="1800" dirty="0" err="1" smtClean="0">
                <a:latin typeface="+mn-lt"/>
                <a:ea typeface="+mn-ea"/>
                <a:cs typeface="+mn-cs"/>
              </a:rPr>
              <a:t>collected</a:t>
            </a:r>
            <a:r>
              <a:rPr lang="it-IT" sz="1800" dirty="0" smtClean="0">
                <a:latin typeface="+mn-lt"/>
                <a:ea typeface="+mn-ea"/>
                <a:cs typeface="+mn-cs"/>
              </a:rPr>
              <a:t> over time with the DEP </a:t>
            </a:r>
            <a:r>
              <a:rPr lang="it-IT" sz="1800" dirty="0" err="1" smtClean="0">
                <a:latin typeface="+mn-lt"/>
                <a:ea typeface="+mn-ea"/>
                <a:cs typeface="+mn-cs"/>
              </a:rPr>
              <a:t>device</a:t>
            </a:r>
            <a:r>
              <a:rPr lang="it-IT" sz="1800" dirty="0" smtClean="0">
                <a:latin typeface="+mn-lt"/>
                <a:ea typeface="+mn-ea"/>
                <a:cs typeface="+mn-cs"/>
              </a:rPr>
              <a:t> </a:t>
            </a:r>
            <a:endParaRPr lang="it-IT" sz="1800" b="1" dirty="0">
              <a:latin typeface="+mn-lt"/>
              <a:ea typeface="+mn-ea"/>
              <a:cs typeface="+mn-cs"/>
            </a:endParaRPr>
          </a:p>
        </p:txBody>
      </p:sp>
      <p:sp>
        <p:nvSpPr>
          <p:cNvPr id="235" name="CasellaDiTesto 234"/>
          <p:cNvSpPr txBox="1"/>
          <p:nvPr/>
        </p:nvSpPr>
        <p:spPr>
          <a:xfrm>
            <a:off x="13520023" y="27529596"/>
            <a:ext cx="10158836" cy="646331"/>
          </a:xfrm>
          <a:prstGeom prst="rect">
            <a:avLst/>
          </a:prstGeom>
          <a:noFill/>
          <a:ln>
            <a:solidFill>
              <a:srgbClr val="FF0000"/>
            </a:solidFill>
          </a:ln>
        </p:spPr>
        <p:txBody>
          <a:bodyPr wrap="square" rtlCol="0">
            <a:spAutoFit/>
          </a:bodyPr>
          <a:lstStyle/>
          <a:p>
            <a:pPr algn="ctr"/>
            <a:r>
              <a:rPr lang="en-US" sz="1800" b="1" dirty="0" smtClean="0"/>
              <a:t>Partial least square-Discriminant Analysis (PLS-DA) model was used to classify the spectra of  bacteria according to their response to antibiotic treatment.</a:t>
            </a:r>
            <a:endParaRPr lang="en-US" sz="1800" dirty="0"/>
          </a:p>
        </p:txBody>
      </p:sp>
      <p:sp>
        <p:nvSpPr>
          <p:cNvPr id="3" name="Freccia a destra 2"/>
          <p:cNvSpPr/>
          <p:nvPr/>
        </p:nvSpPr>
        <p:spPr>
          <a:xfrm>
            <a:off x="11069620" y="20562842"/>
            <a:ext cx="2056614" cy="1840630"/>
          </a:xfrm>
          <a:prstGeom prst="rightArrow">
            <a:avLst>
              <a:gd name="adj1" fmla="val 71820"/>
              <a:gd name="adj2" fmla="val 39089"/>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err="1" smtClean="0">
                <a:solidFill>
                  <a:schemeClr val="tx1"/>
                </a:solidFill>
              </a:rPr>
              <a:t>Six</a:t>
            </a:r>
            <a:r>
              <a:rPr lang="it-IT" sz="1400" b="1" dirty="0" smtClean="0">
                <a:solidFill>
                  <a:schemeClr val="tx1"/>
                </a:solidFill>
              </a:rPr>
              <a:t> </a:t>
            </a:r>
            <a:r>
              <a:rPr lang="it-IT" sz="1400" b="1" dirty="0" err="1" smtClean="0">
                <a:solidFill>
                  <a:schemeClr val="tx1"/>
                </a:solidFill>
              </a:rPr>
              <a:t>Raman</a:t>
            </a:r>
            <a:r>
              <a:rPr lang="it-IT" sz="1400" b="1" dirty="0" smtClean="0">
                <a:solidFill>
                  <a:schemeClr val="tx1"/>
                </a:solidFill>
              </a:rPr>
              <a:t> </a:t>
            </a:r>
            <a:r>
              <a:rPr lang="it-IT" sz="1400" b="1" dirty="0" err="1" smtClean="0">
                <a:solidFill>
                  <a:schemeClr val="tx1"/>
                </a:solidFill>
              </a:rPr>
              <a:t>spectra</a:t>
            </a:r>
            <a:r>
              <a:rPr lang="it-IT" sz="1400" b="1" dirty="0" smtClean="0">
                <a:solidFill>
                  <a:schemeClr val="tx1"/>
                </a:solidFill>
              </a:rPr>
              <a:t> </a:t>
            </a:r>
            <a:r>
              <a:rPr lang="it-IT" sz="1400" b="1" dirty="0" err="1" smtClean="0">
                <a:solidFill>
                  <a:schemeClr val="tx1"/>
                </a:solidFill>
              </a:rPr>
              <a:t>were</a:t>
            </a:r>
            <a:r>
              <a:rPr lang="it-IT" sz="1400" b="1" dirty="0" smtClean="0">
                <a:solidFill>
                  <a:schemeClr val="tx1"/>
                </a:solidFill>
              </a:rPr>
              <a:t> </a:t>
            </a:r>
            <a:r>
              <a:rPr lang="it-IT" sz="1400" b="1" dirty="0" err="1" smtClean="0">
                <a:solidFill>
                  <a:schemeClr val="tx1"/>
                </a:solidFill>
              </a:rPr>
              <a:t>collected</a:t>
            </a:r>
            <a:r>
              <a:rPr lang="it-IT" sz="1400" b="1" dirty="0" smtClean="0">
                <a:solidFill>
                  <a:schemeClr val="tx1"/>
                </a:solidFill>
              </a:rPr>
              <a:t> for </a:t>
            </a:r>
            <a:r>
              <a:rPr lang="it-IT" sz="1400" b="1" dirty="0" err="1" smtClean="0">
                <a:solidFill>
                  <a:schemeClr val="tx1"/>
                </a:solidFill>
              </a:rPr>
              <a:t>each</a:t>
            </a:r>
            <a:r>
              <a:rPr lang="it-IT" sz="1400" b="1" dirty="0" smtClean="0">
                <a:solidFill>
                  <a:schemeClr val="tx1"/>
                </a:solidFill>
              </a:rPr>
              <a:t> </a:t>
            </a:r>
            <a:r>
              <a:rPr lang="it-IT" sz="1400" b="1" dirty="0" err="1" smtClean="0">
                <a:solidFill>
                  <a:schemeClr val="tx1"/>
                </a:solidFill>
              </a:rPr>
              <a:t>experimental</a:t>
            </a:r>
            <a:r>
              <a:rPr lang="it-IT" sz="1400" b="1" dirty="0" smtClean="0">
                <a:solidFill>
                  <a:schemeClr val="tx1"/>
                </a:solidFill>
              </a:rPr>
              <a:t> </a:t>
            </a:r>
            <a:r>
              <a:rPr lang="it-IT" sz="1400" b="1" dirty="0" err="1" smtClean="0">
                <a:solidFill>
                  <a:schemeClr val="tx1"/>
                </a:solidFill>
              </a:rPr>
              <a:t>point</a:t>
            </a:r>
            <a:r>
              <a:rPr lang="it-IT" sz="1400" b="1" dirty="0" smtClean="0">
                <a:solidFill>
                  <a:schemeClr val="tx1"/>
                </a:solidFill>
              </a:rPr>
              <a:t> </a:t>
            </a:r>
            <a:endParaRPr lang="it-IT" sz="1400" b="1" dirty="0">
              <a:solidFill>
                <a:schemeClr val="tx1"/>
              </a:solidFill>
            </a:endParaRPr>
          </a:p>
        </p:txBody>
      </p:sp>
      <p:sp>
        <p:nvSpPr>
          <p:cNvPr id="22" name="Rettangolo 21"/>
          <p:cNvSpPr/>
          <p:nvPr/>
        </p:nvSpPr>
        <p:spPr>
          <a:xfrm>
            <a:off x="13683898" y="20450387"/>
            <a:ext cx="3139554" cy="830997"/>
          </a:xfrm>
          <a:prstGeom prst="rect">
            <a:avLst/>
          </a:prstGeom>
        </p:spPr>
        <p:txBody>
          <a:bodyPr wrap="square">
            <a:spAutoFit/>
          </a:bodyPr>
          <a:lstStyle/>
          <a:p>
            <a:r>
              <a:rPr lang="it-IT" sz="1600" dirty="0" err="1" smtClean="0"/>
              <a:t>Differences</a:t>
            </a:r>
            <a:r>
              <a:rPr lang="it-IT" sz="1600" dirty="0" smtClean="0"/>
              <a:t> </a:t>
            </a:r>
            <a:r>
              <a:rPr lang="it-IT" sz="1600" dirty="0" err="1" smtClean="0"/>
              <a:t>between</a:t>
            </a:r>
            <a:r>
              <a:rPr lang="it-IT" sz="1600" dirty="0" smtClean="0"/>
              <a:t> </a:t>
            </a:r>
            <a:r>
              <a:rPr lang="it-IT" sz="1600" dirty="0"/>
              <a:t>the </a:t>
            </a:r>
            <a:r>
              <a:rPr lang="it-IT" sz="1600" dirty="0" err="1"/>
              <a:t>mean</a:t>
            </a:r>
            <a:r>
              <a:rPr lang="it-IT" sz="1600" dirty="0"/>
              <a:t> </a:t>
            </a:r>
            <a:r>
              <a:rPr lang="it-IT" sz="1600" dirty="0" err="1" smtClean="0"/>
              <a:t>spectra</a:t>
            </a:r>
            <a:r>
              <a:rPr lang="it-IT" sz="1600" dirty="0" smtClean="0"/>
              <a:t> </a:t>
            </a:r>
            <a:r>
              <a:rPr lang="it-IT" sz="1600" dirty="0"/>
              <a:t>of CTRL and </a:t>
            </a:r>
            <a:r>
              <a:rPr lang="it-IT" sz="1600" dirty="0" err="1"/>
              <a:t>Treated</a:t>
            </a:r>
            <a:r>
              <a:rPr lang="it-IT" sz="1600" dirty="0"/>
              <a:t> </a:t>
            </a:r>
            <a:r>
              <a:rPr lang="it-IT" sz="1600" dirty="0" err="1" smtClean="0"/>
              <a:t>bacteria</a:t>
            </a:r>
            <a:r>
              <a:rPr lang="it-IT" sz="1600" dirty="0" smtClean="0"/>
              <a:t> </a:t>
            </a:r>
            <a:r>
              <a:rPr lang="it-IT" sz="1600" dirty="0" err="1" smtClean="0"/>
              <a:t>were</a:t>
            </a:r>
            <a:r>
              <a:rPr lang="it-IT" sz="1600" dirty="0" smtClean="0"/>
              <a:t> </a:t>
            </a:r>
            <a:r>
              <a:rPr lang="it-IT" sz="1600" dirty="0" err="1" smtClean="0"/>
              <a:t>detected</a:t>
            </a:r>
            <a:r>
              <a:rPr lang="it-IT" sz="1600" dirty="0" smtClean="0"/>
              <a:t>.</a:t>
            </a:r>
            <a:endParaRPr lang="it-IT" sz="1600" dirty="0"/>
          </a:p>
        </p:txBody>
      </p:sp>
      <p:sp>
        <p:nvSpPr>
          <p:cNvPr id="242" name="CasellaDiTesto 241"/>
          <p:cNvSpPr txBox="1"/>
          <p:nvPr/>
        </p:nvSpPr>
        <p:spPr>
          <a:xfrm>
            <a:off x="12879174" y="30920553"/>
            <a:ext cx="3193457" cy="1477328"/>
          </a:xfrm>
          <a:prstGeom prst="rect">
            <a:avLst/>
          </a:prstGeom>
          <a:noFill/>
        </p:spPr>
        <p:txBody>
          <a:bodyPr wrap="square" rtlCol="0">
            <a:spAutoFit/>
          </a:bodyPr>
          <a:lstStyle/>
          <a:p>
            <a:pPr algn="just"/>
            <a:r>
              <a:rPr lang="it-IT" sz="1800" dirty="0" err="1" smtClean="0"/>
              <a:t>Six</a:t>
            </a:r>
            <a:r>
              <a:rPr lang="it-IT" sz="1800" dirty="0" smtClean="0"/>
              <a:t> </a:t>
            </a:r>
            <a:r>
              <a:rPr lang="it-IT" sz="1800" dirty="0" err="1" smtClean="0"/>
              <a:t>independent</a:t>
            </a:r>
            <a:r>
              <a:rPr lang="it-IT" sz="1800" dirty="0" smtClean="0"/>
              <a:t> </a:t>
            </a:r>
            <a:r>
              <a:rPr lang="it-IT" sz="1800" dirty="0" err="1" smtClean="0"/>
              <a:t>experiments</a:t>
            </a:r>
            <a:r>
              <a:rPr lang="it-IT" sz="1800" dirty="0" smtClean="0"/>
              <a:t> </a:t>
            </a:r>
            <a:r>
              <a:rPr lang="it-IT" sz="1800" dirty="0" err="1" smtClean="0"/>
              <a:t>were</a:t>
            </a:r>
            <a:r>
              <a:rPr lang="it-IT" sz="1800" dirty="0" smtClean="0"/>
              <a:t> </a:t>
            </a:r>
            <a:r>
              <a:rPr lang="it-IT" sz="1800" dirty="0" err="1" smtClean="0"/>
              <a:t>conducted</a:t>
            </a:r>
            <a:r>
              <a:rPr lang="it-IT" sz="1800" dirty="0" smtClean="0"/>
              <a:t> for the </a:t>
            </a:r>
            <a:r>
              <a:rPr lang="it-IT" sz="1800" dirty="0" err="1" smtClean="0"/>
              <a:t>construction</a:t>
            </a:r>
            <a:r>
              <a:rPr lang="it-IT" sz="1800" dirty="0" smtClean="0"/>
              <a:t> of the model, </a:t>
            </a:r>
            <a:r>
              <a:rPr lang="it-IT" sz="1800" dirty="0" err="1" smtClean="0"/>
              <a:t>five</a:t>
            </a:r>
            <a:r>
              <a:rPr lang="it-IT" sz="1800" dirty="0" smtClean="0"/>
              <a:t> </a:t>
            </a:r>
            <a:r>
              <a:rPr lang="it-IT" sz="1800" dirty="0" err="1" smtClean="0"/>
              <a:t>were</a:t>
            </a:r>
            <a:r>
              <a:rPr lang="it-IT" sz="1800" dirty="0" smtClean="0"/>
              <a:t> </a:t>
            </a:r>
            <a:r>
              <a:rPr lang="it-IT" sz="1800" dirty="0" err="1" smtClean="0"/>
              <a:t>used</a:t>
            </a:r>
            <a:r>
              <a:rPr lang="it-IT" sz="1800" dirty="0" smtClean="0"/>
              <a:t> for the training and </a:t>
            </a:r>
            <a:r>
              <a:rPr lang="it-IT" sz="1800" dirty="0" err="1" smtClean="0"/>
              <a:t>one</a:t>
            </a:r>
            <a:r>
              <a:rPr lang="it-IT" sz="1800" dirty="0" smtClean="0"/>
              <a:t> for the </a:t>
            </a:r>
            <a:r>
              <a:rPr lang="it-IT" sz="1800" dirty="0" err="1" smtClean="0"/>
              <a:t>validation</a:t>
            </a:r>
            <a:r>
              <a:rPr lang="it-IT" sz="1800" dirty="0" smtClean="0"/>
              <a:t>. </a:t>
            </a:r>
            <a:endParaRPr lang="en-US" sz="1800" dirty="0"/>
          </a:p>
        </p:txBody>
      </p:sp>
      <p:grpSp>
        <p:nvGrpSpPr>
          <p:cNvPr id="43" name="Gruppo 42"/>
          <p:cNvGrpSpPr/>
          <p:nvPr/>
        </p:nvGrpSpPr>
        <p:grpSpPr>
          <a:xfrm>
            <a:off x="16326735" y="28879800"/>
            <a:ext cx="3881790" cy="3841516"/>
            <a:chOff x="12675483" y="28537271"/>
            <a:chExt cx="3881790" cy="3841516"/>
          </a:xfrm>
        </p:grpSpPr>
        <p:pic>
          <p:nvPicPr>
            <p:cNvPr id="1026" name="Picture 2" descr="C:\Users\chiara\Downloads\Classification scores.tif"/>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2675483" y="28537271"/>
              <a:ext cx="3881790" cy="3841516"/>
            </a:xfrm>
            <a:prstGeom prst="rect">
              <a:avLst/>
            </a:prstGeom>
            <a:noFill/>
            <a:extLst>
              <a:ext uri="{909E8E84-426E-40DD-AFC4-6F175D3DCCD1}">
                <a14:hiddenFill xmlns:a14="http://schemas.microsoft.com/office/drawing/2010/main">
                  <a:solidFill>
                    <a:srgbClr val="FFFFFF"/>
                  </a:solidFill>
                </a14:hiddenFill>
              </a:ext>
            </a:extLst>
          </p:spPr>
        </p:pic>
        <p:sp>
          <p:nvSpPr>
            <p:cNvPr id="257" name="CasellaDiTesto 256"/>
            <p:cNvSpPr txBox="1"/>
            <p:nvPr/>
          </p:nvSpPr>
          <p:spPr>
            <a:xfrm>
              <a:off x="13406033" y="28951559"/>
              <a:ext cx="659665" cy="430887"/>
            </a:xfrm>
            <a:prstGeom prst="rect">
              <a:avLst/>
            </a:prstGeom>
            <a:solidFill>
              <a:schemeClr val="bg1"/>
            </a:solidFill>
          </p:spPr>
          <p:txBody>
            <a:bodyPr wrap="square" rtlCol="0">
              <a:spAutoFit/>
            </a:bodyPr>
            <a:lstStyle/>
            <a:p>
              <a:r>
                <a:rPr lang="it-IT" sz="1100" dirty="0" smtClean="0"/>
                <a:t>CTRL</a:t>
              </a:r>
            </a:p>
            <a:p>
              <a:r>
                <a:rPr lang="it-IT" sz="1100" dirty="0" err="1" smtClean="0"/>
                <a:t>Treated</a:t>
              </a:r>
              <a:endParaRPr lang="it-IT" sz="1100" dirty="0"/>
            </a:p>
          </p:txBody>
        </p:sp>
      </p:grpSp>
      <p:graphicFrame>
        <p:nvGraphicFramePr>
          <p:cNvPr id="41" name="Tabella 40"/>
          <p:cNvGraphicFramePr>
            <a:graphicFrameLocks noGrp="1"/>
          </p:cNvGraphicFramePr>
          <p:nvPr>
            <p:extLst>
              <p:ext uri="{D42A27DB-BD31-4B8C-83A1-F6EECF244321}">
                <p14:modId xmlns:p14="http://schemas.microsoft.com/office/powerpoint/2010/main" val="2258845710"/>
              </p:ext>
            </p:extLst>
          </p:nvPr>
        </p:nvGraphicFramePr>
        <p:xfrm>
          <a:off x="12878578" y="28722672"/>
          <a:ext cx="3225149" cy="2120543"/>
        </p:xfrm>
        <a:graphic>
          <a:graphicData uri="http://schemas.openxmlformats.org/drawingml/2006/table">
            <a:tbl>
              <a:tblPr firstRow="1" bandRow="1">
                <a:tableStyleId>{5A111915-BE36-4E01-A7E5-04B1672EAD32}</a:tableStyleId>
              </a:tblPr>
              <a:tblGrid>
                <a:gridCol w="1150243">
                  <a:extLst>
                    <a:ext uri="{9D8B030D-6E8A-4147-A177-3AD203B41FA5}">
                      <a16:colId xmlns="" xmlns:a16="http://schemas.microsoft.com/office/drawing/2014/main" val="806714079"/>
                    </a:ext>
                  </a:extLst>
                </a:gridCol>
                <a:gridCol w="669813">
                  <a:extLst>
                    <a:ext uri="{9D8B030D-6E8A-4147-A177-3AD203B41FA5}">
                      <a16:colId xmlns="" xmlns:a16="http://schemas.microsoft.com/office/drawing/2014/main" val="2093584836"/>
                    </a:ext>
                  </a:extLst>
                </a:gridCol>
                <a:gridCol w="783361">
                  <a:extLst>
                    <a:ext uri="{9D8B030D-6E8A-4147-A177-3AD203B41FA5}">
                      <a16:colId xmlns="" xmlns:a16="http://schemas.microsoft.com/office/drawing/2014/main" val="2279986511"/>
                    </a:ext>
                  </a:extLst>
                </a:gridCol>
                <a:gridCol w="621732">
                  <a:extLst>
                    <a:ext uri="{9D8B030D-6E8A-4147-A177-3AD203B41FA5}">
                      <a16:colId xmlns="" xmlns:a16="http://schemas.microsoft.com/office/drawing/2014/main" val="4214138598"/>
                    </a:ext>
                  </a:extLst>
                </a:gridCol>
              </a:tblGrid>
              <a:tr h="347630">
                <a:tc>
                  <a:txBody>
                    <a:bodyPr/>
                    <a:lstStyle/>
                    <a:p>
                      <a:endParaRPr lang="it-IT" sz="1400" dirty="0"/>
                    </a:p>
                  </a:txBody>
                  <a:tcPr>
                    <a:noFill/>
                  </a:tcPr>
                </a:tc>
                <a:tc>
                  <a:txBody>
                    <a:bodyPr/>
                    <a:lstStyle/>
                    <a:p>
                      <a:pPr algn="ctr"/>
                      <a:r>
                        <a:rPr lang="it-IT" sz="1400" dirty="0" smtClean="0"/>
                        <a:t>1 h</a:t>
                      </a:r>
                      <a:endParaRPr lang="it-IT" sz="1400" dirty="0"/>
                    </a:p>
                  </a:txBody>
                  <a:tcPr/>
                </a:tc>
                <a:tc>
                  <a:txBody>
                    <a:bodyPr/>
                    <a:lstStyle/>
                    <a:p>
                      <a:pPr algn="ctr"/>
                      <a:r>
                        <a:rPr lang="it-IT" sz="1400" dirty="0" smtClean="0"/>
                        <a:t> 2 h</a:t>
                      </a:r>
                      <a:endParaRPr lang="it-IT" sz="1400" dirty="0"/>
                    </a:p>
                  </a:txBody>
                  <a:tcPr/>
                </a:tc>
                <a:tc>
                  <a:txBody>
                    <a:bodyPr/>
                    <a:lstStyle/>
                    <a:p>
                      <a:pPr algn="ctr"/>
                      <a:r>
                        <a:rPr lang="it-IT" sz="1400" dirty="0" smtClean="0"/>
                        <a:t> 3 h</a:t>
                      </a:r>
                      <a:endParaRPr lang="it-IT" sz="1400" dirty="0"/>
                    </a:p>
                  </a:txBody>
                  <a:tcPr/>
                </a:tc>
                <a:extLst>
                  <a:ext uri="{0D108BD9-81ED-4DB2-BD59-A6C34878D82A}">
                    <a16:rowId xmlns="" xmlns:a16="http://schemas.microsoft.com/office/drawing/2014/main" val="1437107061"/>
                  </a:ext>
                </a:extLst>
              </a:tr>
              <a:tr h="590971">
                <a:tc>
                  <a:txBody>
                    <a:bodyPr/>
                    <a:lstStyle/>
                    <a:p>
                      <a:pPr marL="0" algn="ctr" defTabSz="2519995" rtl="0" eaLnBrk="1" latinLnBrk="0" hangingPunct="1"/>
                      <a:r>
                        <a:rPr lang="it-IT" sz="1400" b="1" kern="1200" dirty="0" err="1" smtClean="0">
                          <a:solidFill>
                            <a:schemeClr val="bg1"/>
                          </a:solidFill>
                          <a:latin typeface="+mn-lt"/>
                          <a:ea typeface="+mn-ea"/>
                          <a:cs typeface="+mn-cs"/>
                        </a:rPr>
                        <a:t>Sensitivity</a:t>
                      </a:r>
                      <a:r>
                        <a:rPr lang="it-IT" sz="1400" b="1" kern="1200" dirty="0" smtClean="0">
                          <a:solidFill>
                            <a:schemeClr val="bg1"/>
                          </a:solidFill>
                          <a:latin typeface="+mn-lt"/>
                          <a:ea typeface="+mn-ea"/>
                          <a:cs typeface="+mn-cs"/>
                        </a:rPr>
                        <a:t> (</a:t>
                      </a:r>
                      <a:r>
                        <a:rPr lang="it-IT" sz="1400" b="1" kern="1200" dirty="0" err="1" smtClean="0">
                          <a:solidFill>
                            <a:schemeClr val="bg1"/>
                          </a:solidFill>
                          <a:latin typeface="+mn-lt"/>
                          <a:ea typeface="+mn-ea"/>
                          <a:cs typeface="+mn-cs"/>
                        </a:rPr>
                        <a:t>Prediction</a:t>
                      </a:r>
                      <a:r>
                        <a:rPr lang="it-IT" sz="1400" b="1" kern="1200" dirty="0" smtClean="0">
                          <a:solidFill>
                            <a:schemeClr val="bg1"/>
                          </a:solidFill>
                          <a:latin typeface="+mn-lt"/>
                          <a:ea typeface="+mn-ea"/>
                          <a:cs typeface="+mn-cs"/>
                        </a:rPr>
                        <a:t>)</a:t>
                      </a:r>
                      <a:endParaRPr lang="it-IT" sz="1400" b="1" kern="1200" dirty="0">
                        <a:solidFill>
                          <a:schemeClr val="bg1"/>
                        </a:solidFill>
                        <a:latin typeface="+mn-lt"/>
                        <a:ea typeface="+mn-ea"/>
                        <a:cs typeface="+mn-cs"/>
                      </a:endParaRPr>
                    </a:p>
                  </a:txBody>
                  <a:tcPr>
                    <a:solidFill>
                      <a:schemeClr val="accent1"/>
                    </a:solidFill>
                  </a:tcPr>
                </a:tc>
                <a:tc>
                  <a:txBody>
                    <a:bodyPr/>
                    <a:lstStyle/>
                    <a:p>
                      <a:pPr algn="ctr"/>
                      <a:r>
                        <a:rPr lang="it-IT" sz="1400" b="1" dirty="0" smtClean="0">
                          <a:solidFill>
                            <a:srgbClr val="FF0000"/>
                          </a:solidFill>
                        </a:rPr>
                        <a:t>0.67</a:t>
                      </a:r>
                      <a:endParaRPr lang="it-IT" sz="1400" b="1" dirty="0">
                        <a:solidFill>
                          <a:srgbClr val="FF0000"/>
                        </a:solidFill>
                      </a:endParaRPr>
                    </a:p>
                  </a:txBody>
                  <a:tcPr anchor="ctr"/>
                </a:tc>
                <a:tc>
                  <a:txBody>
                    <a:bodyPr/>
                    <a:lstStyle/>
                    <a:p>
                      <a:pPr algn="ctr"/>
                      <a:r>
                        <a:rPr lang="it-IT" sz="1400" b="1" dirty="0" smtClean="0">
                          <a:solidFill>
                            <a:srgbClr val="FF0000"/>
                          </a:solidFill>
                        </a:rPr>
                        <a:t>1.00</a:t>
                      </a:r>
                      <a:endParaRPr lang="it-IT" sz="1400" b="1" dirty="0">
                        <a:solidFill>
                          <a:srgbClr val="FF0000"/>
                        </a:solidFill>
                      </a:endParaRPr>
                    </a:p>
                  </a:txBody>
                  <a:tcPr anchor="ctr"/>
                </a:tc>
                <a:tc>
                  <a:txBody>
                    <a:bodyPr/>
                    <a:lstStyle/>
                    <a:p>
                      <a:pPr marL="0" marR="0" indent="0" algn="ctr" defTabSz="2519995" rtl="0" eaLnBrk="1" fontAlgn="auto" latinLnBrk="0" hangingPunct="1">
                        <a:lnSpc>
                          <a:spcPct val="100000"/>
                        </a:lnSpc>
                        <a:spcBef>
                          <a:spcPts val="0"/>
                        </a:spcBef>
                        <a:spcAft>
                          <a:spcPts val="0"/>
                        </a:spcAft>
                        <a:buClrTx/>
                        <a:buSzTx/>
                        <a:buFontTx/>
                        <a:buNone/>
                        <a:tabLst/>
                        <a:defRPr/>
                      </a:pPr>
                      <a:r>
                        <a:rPr lang="it-IT" sz="1400" b="1" dirty="0" smtClean="0">
                          <a:solidFill>
                            <a:srgbClr val="FF0000"/>
                          </a:solidFill>
                        </a:rPr>
                        <a:t>1.00</a:t>
                      </a:r>
                    </a:p>
                  </a:txBody>
                  <a:tcPr anchor="ctr"/>
                </a:tc>
                <a:extLst>
                  <a:ext uri="{0D108BD9-81ED-4DB2-BD59-A6C34878D82A}">
                    <a16:rowId xmlns="" xmlns:a16="http://schemas.microsoft.com/office/drawing/2014/main" val="3011730031"/>
                  </a:ext>
                </a:extLst>
              </a:tr>
              <a:tr h="590971">
                <a:tc>
                  <a:txBody>
                    <a:bodyPr/>
                    <a:lstStyle/>
                    <a:p>
                      <a:pPr marL="0" algn="ctr" defTabSz="2519995" rtl="0" eaLnBrk="1" latinLnBrk="0" hangingPunct="1"/>
                      <a:r>
                        <a:rPr lang="it-IT" sz="1400" b="1" kern="1200" dirty="0" err="1" smtClean="0">
                          <a:solidFill>
                            <a:schemeClr val="bg1"/>
                          </a:solidFill>
                          <a:latin typeface="+mn-lt"/>
                          <a:ea typeface="+mn-ea"/>
                          <a:cs typeface="+mn-cs"/>
                        </a:rPr>
                        <a:t>Specificity</a:t>
                      </a:r>
                      <a:r>
                        <a:rPr lang="it-IT" sz="1400" b="1" kern="1200" dirty="0" smtClean="0">
                          <a:solidFill>
                            <a:schemeClr val="bg1"/>
                          </a:solidFill>
                          <a:latin typeface="+mn-lt"/>
                          <a:ea typeface="+mn-ea"/>
                          <a:cs typeface="+mn-cs"/>
                        </a:rPr>
                        <a:t> (</a:t>
                      </a:r>
                      <a:r>
                        <a:rPr lang="it-IT" sz="1400" b="1" kern="1200" dirty="0" err="1" smtClean="0">
                          <a:solidFill>
                            <a:schemeClr val="bg1"/>
                          </a:solidFill>
                          <a:latin typeface="+mn-lt"/>
                          <a:ea typeface="+mn-ea"/>
                          <a:cs typeface="+mn-cs"/>
                        </a:rPr>
                        <a:t>Prediction</a:t>
                      </a:r>
                      <a:r>
                        <a:rPr lang="it-IT" sz="1400" b="1" kern="1200" dirty="0" smtClean="0">
                          <a:solidFill>
                            <a:schemeClr val="bg1"/>
                          </a:solidFill>
                          <a:latin typeface="+mn-lt"/>
                          <a:ea typeface="+mn-ea"/>
                          <a:cs typeface="+mn-cs"/>
                        </a:rPr>
                        <a:t>)</a:t>
                      </a:r>
                      <a:endParaRPr lang="it-IT" sz="1400" b="1" kern="1200" dirty="0">
                        <a:solidFill>
                          <a:schemeClr val="bg1"/>
                        </a:solidFill>
                        <a:latin typeface="+mn-lt"/>
                        <a:ea typeface="+mn-ea"/>
                        <a:cs typeface="+mn-cs"/>
                      </a:endParaRPr>
                    </a:p>
                  </a:txBody>
                  <a:tcPr>
                    <a:solidFill>
                      <a:schemeClr val="accent1"/>
                    </a:solidFill>
                  </a:tcPr>
                </a:tc>
                <a:tc>
                  <a:txBody>
                    <a:bodyPr/>
                    <a:lstStyle/>
                    <a:p>
                      <a:pPr algn="ctr"/>
                      <a:r>
                        <a:rPr lang="it-IT" sz="1400" b="1" dirty="0" smtClean="0">
                          <a:solidFill>
                            <a:srgbClr val="00B050"/>
                          </a:solidFill>
                        </a:rPr>
                        <a:t>1.00</a:t>
                      </a:r>
                      <a:endParaRPr lang="it-IT" sz="1400" b="1" dirty="0">
                        <a:solidFill>
                          <a:srgbClr val="00B050"/>
                        </a:solidFill>
                      </a:endParaRPr>
                    </a:p>
                  </a:txBody>
                  <a:tcPr anchor="ctr"/>
                </a:tc>
                <a:tc>
                  <a:txBody>
                    <a:bodyPr/>
                    <a:lstStyle/>
                    <a:p>
                      <a:pPr algn="ctr"/>
                      <a:r>
                        <a:rPr lang="it-IT" sz="1400" b="1" dirty="0" smtClean="0">
                          <a:solidFill>
                            <a:srgbClr val="00B050"/>
                          </a:solidFill>
                        </a:rPr>
                        <a:t>0.50</a:t>
                      </a:r>
                      <a:endParaRPr lang="it-IT" sz="1400" b="1" dirty="0">
                        <a:solidFill>
                          <a:srgbClr val="00B050"/>
                        </a:solidFill>
                      </a:endParaRPr>
                    </a:p>
                  </a:txBody>
                  <a:tcPr anchor="ctr"/>
                </a:tc>
                <a:tc>
                  <a:txBody>
                    <a:bodyPr/>
                    <a:lstStyle/>
                    <a:p>
                      <a:pPr algn="ctr"/>
                      <a:r>
                        <a:rPr lang="it-IT" sz="1400" b="1" dirty="0" smtClean="0">
                          <a:solidFill>
                            <a:srgbClr val="00B050"/>
                          </a:solidFill>
                        </a:rPr>
                        <a:t>0.33</a:t>
                      </a:r>
                      <a:endParaRPr lang="it-IT" sz="1400" b="1" dirty="0">
                        <a:solidFill>
                          <a:srgbClr val="00B050"/>
                        </a:solidFill>
                      </a:endParaRPr>
                    </a:p>
                  </a:txBody>
                  <a:tcPr anchor="ctr"/>
                </a:tc>
                <a:extLst>
                  <a:ext uri="{0D108BD9-81ED-4DB2-BD59-A6C34878D82A}">
                    <a16:rowId xmlns="" xmlns:a16="http://schemas.microsoft.com/office/drawing/2014/main" val="1316623384"/>
                  </a:ext>
                </a:extLst>
              </a:tr>
              <a:tr h="590971">
                <a:tc>
                  <a:txBody>
                    <a:bodyPr/>
                    <a:lstStyle/>
                    <a:p>
                      <a:pPr marL="0" algn="ctr" defTabSz="2519995" rtl="0" eaLnBrk="1" latinLnBrk="0" hangingPunct="1"/>
                      <a:r>
                        <a:rPr lang="it-IT" sz="1400" b="1" kern="1200" dirty="0" smtClean="0">
                          <a:solidFill>
                            <a:schemeClr val="bg1"/>
                          </a:solidFill>
                          <a:latin typeface="+mn-lt"/>
                          <a:ea typeface="+mn-ea"/>
                          <a:cs typeface="+mn-cs"/>
                        </a:rPr>
                        <a:t>Class. </a:t>
                      </a:r>
                      <a:r>
                        <a:rPr lang="it-IT" sz="1400" b="1" kern="1200" dirty="0" err="1" smtClean="0">
                          <a:solidFill>
                            <a:schemeClr val="bg1"/>
                          </a:solidFill>
                          <a:latin typeface="+mn-lt"/>
                          <a:ea typeface="+mn-ea"/>
                          <a:cs typeface="+mn-cs"/>
                        </a:rPr>
                        <a:t>Error</a:t>
                      </a:r>
                      <a:r>
                        <a:rPr lang="it-IT" sz="1400" b="1" kern="1200" dirty="0" smtClean="0">
                          <a:solidFill>
                            <a:schemeClr val="bg1"/>
                          </a:solidFill>
                          <a:latin typeface="+mn-lt"/>
                          <a:ea typeface="+mn-ea"/>
                          <a:cs typeface="+mn-cs"/>
                        </a:rPr>
                        <a:t> (</a:t>
                      </a:r>
                      <a:r>
                        <a:rPr lang="it-IT" sz="1400" b="1" kern="1200" dirty="0" err="1" smtClean="0">
                          <a:solidFill>
                            <a:schemeClr val="bg1"/>
                          </a:solidFill>
                          <a:latin typeface="+mn-lt"/>
                          <a:ea typeface="+mn-ea"/>
                          <a:cs typeface="+mn-cs"/>
                        </a:rPr>
                        <a:t>Prediction</a:t>
                      </a:r>
                      <a:r>
                        <a:rPr lang="it-IT" sz="1400" b="1" kern="1200" dirty="0" smtClean="0">
                          <a:solidFill>
                            <a:schemeClr val="bg1"/>
                          </a:solidFill>
                          <a:latin typeface="+mn-lt"/>
                          <a:ea typeface="+mn-ea"/>
                          <a:cs typeface="+mn-cs"/>
                        </a:rPr>
                        <a:t>)</a:t>
                      </a:r>
                      <a:endParaRPr lang="it-IT" sz="1400" b="1" kern="1200" dirty="0">
                        <a:solidFill>
                          <a:schemeClr val="bg1"/>
                        </a:solidFill>
                        <a:latin typeface="+mn-lt"/>
                        <a:ea typeface="+mn-ea"/>
                        <a:cs typeface="+mn-cs"/>
                      </a:endParaRPr>
                    </a:p>
                  </a:txBody>
                  <a:tcPr>
                    <a:solidFill>
                      <a:schemeClr val="accent1"/>
                    </a:solidFill>
                  </a:tcPr>
                </a:tc>
                <a:tc>
                  <a:txBody>
                    <a:bodyPr/>
                    <a:lstStyle/>
                    <a:p>
                      <a:pPr algn="ctr"/>
                      <a:r>
                        <a:rPr lang="it-IT" sz="1400" b="1" dirty="0" smtClean="0"/>
                        <a:t>0.17</a:t>
                      </a:r>
                      <a:endParaRPr lang="it-IT" sz="1400" b="1" dirty="0"/>
                    </a:p>
                  </a:txBody>
                  <a:tcPr anchor="ctr"/>
                </a:tc>
                <a:tc>
                  <a:txBody>
                    <a:bodyPr/>
                    <a:lstStyle/>
                    <a:p>
                      <a:pPr algn="ctr"/>
                      <a:r>
                        <a:rPr lang="it-IT" sz="1400" b="1" dirty="0" smtClean="0"/>
                        <a:t>0.25</a:t>
                      </a:r>
                      <a:endParaRPr lang="it-IT" sz="1400" b="1" dirty="0"/>
                    </a:p>
                  </a:txBody>
                  <a:tcPr anchor="ctr"/>
                </a:tc>
                <a:tc>
                  <a:txBody>
                    <a:bodyPr/>
                    <a:lstStyle/>
                    <a:p>
                      <a:pPr algn="ctr"/>
                      <a:r>
                        <a:rPr lang="it-IT" sz="1400" b="1" dirty="0" smtClean="0"/>
                        <a:t>0.33</a:t>
                      </a:r>
                      <a:endParaRPr lang="it-IT" sz="1400" b="1" dirty="0"/>
                    </a:p>
                  </a:txBody>
                  <a:tcPr anchor="ctr"/>
                </a:tc>
                <a:extLst>
                  <a:ext uri="{0D108BD9-81ED-4DB2-BD59-A6C34878D82A}">
                    <a16:rowId xmlns="" xmlns:a16="http://schemas.microsoft.com/office/drawing/2014/main" val="2504797684"/>
                  </a:ext>
                </a:extLst>
              </a:tr>
            </a:tbl>
          </a:graphicData>
        </a:graphic>
      </p:graphicFrame>
      <p:sp>
        <p:nvSpPr>
          <p:cNvPr id="176" name="CasellaDiTesto 175"/>
          <p:cNvSpPr txBox="1"/>
          <p:nvPr/>
        </p:nvSpPr>
        <p:spPr>
          <a:xfrm>
            <a:off x="15842442" y="28304486"/>
            <a:ext cx="5283874" cy="338554"/>
          </a:xfrm>
          <a:prstGeom prst="rect">
            <a:avLst/>
          </a:prstGeom>
          <a:noFill/>
        </p:spPr>
        <p:txBody>
          <a:bodyPr wrap="square" rtlCol="0">
            <a:spAutoFit/>
          </a:bodyPr>
          <a:lstStyle/>
          <a:p>
            <a:pPr algn="ctr"/>
            <a:r>
              <a:rPr lang="en-US" sz="1600" dirty="0" smtClean="0"/>
              <a:t>PLS-DA model after 1 hour of CP treatment (1</a:t>
            </a:r>
            <a:r>
              <a:rPr lang="el-GR" sz="1600" dirty="0" smtClean="0"/>
              <a:t>μ</a:t>
            </a:r>
            <a:r>
              <a:rPr lang="it-IT" sz="1600" dirty="0" smtClean="0"/>
              <a:t>g/ml) </a:t>
            </a:r>
            <a:endParaRPr lang="en-US" sz="1600" dirty="0"/>
          </a:p>
        </p:txBody>
      </p:sp>
      <p:pic>
        <p:nvPicPr>
          <p:cNvPr id="37" name="Immagine 36"/>
          <p:cNvPicPr>
            <a:picLocks noChangeAspect="1"/>
          </p:cNvPicPr>
          <p:nvPr/>
        </p:nvPicPr>
        <p:blipFill rotWithShape="1">
          <a:blip r:embed="rId19"/>
          <a:srcRect t="18695"/>
          <a:stretch/>
        </p:blipFill>
        <p:spPr>
          <a:xfrm>
            <a:off x="9399517" y="15111250"/>
            <a:ext cx="5840260" cy="1727835"/>
          </a:xfrm>
          <a:prstGeom prst="rect">
            <a:avLst/>
          </a:prstGeom>
        </p:spPr>
      </p:pic>
      <p:grpSp>
        <p:nvGrpSpPr>
          <p:cNvPr id="44" name="Gruppo 43"/>
          <p:cNvGrpSpPr/>
          <p:nvPr/>
        </p:nvGrpSpPr>
        <p:grpSpPr>
          <a:xfrm>
            <a:off x="8754184" y="11812547"/>
            <a:ext cx="6663576" cy="3256464"/>
            <a:chOff x="8497512" y="11775424"/>
            <a:chExt cx="6663576" cy="3256464"/>
          </a:xfrm>
        </p:grpSpPr>
        <p:pic>
          <p:nvPicPr>
            <p:cNvPr id="380" name="Immagine 379"/>
            <p:cNvPicPr>
              <a:picLocks noChangeAspect="1"/>
            </p:cNvPicPr>
            <p:nvPr/>
          </p:nvPicPr>
          <p:blipFill rotWithShape="1">
            <a:blip r:embed="rId20" cstate="print">
              <a:extLst>
                <a:ext uri="{28A0092B-C50C-407E-A947-70E740481C1C}">
                  <a14:useLocalDpi xmlns:a14="http://schemas.microsoft.com/office/drawing/2010/main" val="0"/>
                </a:ext>
              </a:extLst>
            </a:blip>
            <a:srcRect r="1493"/>
            <a:stretch/>
          </p:blipFill>
          <p:spPr>
            <a:xfrm>
              <a:off x="8735852" y="11784899"/>
              <a:ext cx="6425236" cy="3246989"/>
            </a:xfrm>
            <a:prstGeom prst="rect">
              <a:avLst/>
            </a:prstGeom>
          </p:spPr>
        </p:pic>
        <p:pic>
          <p:nvPicPr>
            <p:cNvPr id="379" name="Immagine 378"/>
            <p:cNvPicPr>
              <a:picLocks noChangeAspect="1"/>
            </p:cNvPicPr>
            <p:nvPr/>
          </p:nvPicPr>
          <p:blipFill rotWithShape="1">
            <a:blip r:embed="rId21" cstate="print">
              <a:extLst>
                <a:ext uri="{28A0092B-C50C-407E-A947-70E740481C1C}">
                  <a14:useLocalDpi xmlns:a14="http://schemas.microsoft.com/office/drawing/2010/main" val="0"/>
                </a:ext>
              </a:extLst>
            </a:blip>
            <a:srcRect r="1493"/>
            <a:stretch/>
          </p:blipFill>
          <p:spPr>
            <a:xfrm>
              <a:off x="8497512" y="11775424"/>
              <a:ext cx="2687414" cy="1637654"/>
            </a:xfrm>
            <a:prstGeom prst="rect">
              <a:avLst/>
            </a:prstGeom>
            <a:ln w="19050">
              <a:solidFill>
                <a:schemeClr val="accent1">
                  <a:lumMod val="50000"/>
                </a:schemeClr>
              </a:solidFill>
            </a:ln>
          </p:spPr>
        </p:pic>
      </p:grpSp>
      <p:sp>
        <p:nvSpPr>
          <p:cNvPr id="228" name="CasellaDiTesto 227"/>
          <p:cNvSpPr txBox="1"/>
          <p:nvPr/>
        </p:nvSpPr>
        <p:spPr>
          <a:xfrm>
            <a:off x="9216295" y="11180244"/>
            <a:ext cx="6368303" cy="523220"/>
          </a:xfrm>
          <a:prstGeom prst="rect">
            <a:avLst/>
          </a:prstGeom>
          <a:noFill/>
        </p:spPr>
        <p:txBody>
          <a:bodyPr wrap="square" rtlCol="0">
            <a:spAutoFit/>
          </a:bodyPr>
          <a:lstStyle/>
          <a:p>
            <a:pPr algn="ctr"/>
            <a:r>
              <a:rPr lang="en-US" sz="2800" b="1" dirty="0" smtClean="0"/>
              <a:t>Raman-DEP device</a:t>
            </a:r>
            <a:endParaRPr lang="en-US" sz="2800" b="1" dirty="0"/>
          </a:p>
        </p:txBody>
      </p:sp>
      <p:pic>
        <p:nvPicPr>
          <p:cNvPr id="229" name="Immagine 228"/>
          <p:cNvPicPr>
            <a:picLocks noChangeAspect="1"/>
          </p:cNvPicPr>
          <p:nvPr/>
        </p:nvPicPr>
        <p:blipFill>
          <a:blip r:embed="rId22"/>
          <a:stretch>
            <a:fillRect/>
          </a:stretch>
        </p:blipFill>
        <p:spPr>
          <a:xfrm>
            <a:off x="15727664" y="11645237"/>
            <a:ext cx="8639170" cy="4765835"/>
          </a:xfrm>
          <a:prstGeom prst="rect">
            <a:avLst/>
          </a:prstGeom>
        </p:spPr>
      </p:pic>
      <p:sp>
        <p:nvSpPr>
          <p:cNvPr id="233" name="CasellaDiTesto 232"/>
          <p:cNvSpPr txBox="1"/>
          <p:nvPr/>
        </p:nvSpPr>
        <p:spPr>
          <a:xfrm>
            <a:off x="17245367" y="11188266"/>
            <a:ext cx="6368303" cy="523220"/>
          </a:xfrm>
          <a:prstGeom prst="rect">
            <a:avLst/>
          </a:prstGeom>
          <a:noFill/>
        </p:spPr>
        <p:txBody>
          <a:bodyPr wrap="square" rtlCol="0">
            <a:spAutoFit/>
          </a:bodyPr>
          <a:lstStyle/>
          <a:p>
            <a:pPr algn="ctr"/>
            <a:r>
              <a:rPr lang="en-US" sz="2800" b="1" dirty="0" smtClean="0"/>
              <a:t>Raman spectra of Bacteria</a:t>
            </a:r>
            <a:endParaRPr lang="en-US" sz="2800" b="1" dirty="0"/>
          </a:p>
        </p:txBody>
      </p:sp>
      <p:pic>
        <p:nvPicPr>
          <p:cNvPr id="159" name="Immagine 158"/>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86061" y="13652301"/>
            <a:ext cx="3840364" cy="1503344"/>
          </a:xfrm>
          <a:prstGeom prst="rect">
            <a:avLst/>
          </a:prstGeom>
        </p:spPr>
      </p:pic>
      <p:pic>
        <p:nvPicPr>
          <p:cNvPr id="20" name="Immagine 19"/>
          <p:cNvPicPr>
            <a:picLocks noChangeAspect="1"/>
          </p:cNvPicPr>
          <p:nvPr/>
        </p:nvPicPr>
        <p:blipFill>
          <a:blip r:embed="rId24"/>
          <a:stretch>
            <a:fillRect/>
          </a:stretch>
        </p:blipFill>
        <p:spPr>
          <a:xfrm>
            <a:off x="4914577" y="13617853"/>
            <a:ext cx="3298020" cy="1381194"/>
          </a:xfrm>
          <a:prstGeom prst="rect">
            <a:avLst/>
          </a:prstGeom>
        </p:spPr>
      </p:pic>
      <p:pic>
        <p:nvPicPr>
          <p:cNvPr id="45" name="Immagine 44"/>
          <p:cNvPicPr>
            <a:picLocks noChangeAspect="1"/>
          </p:cNvPicPr>
          <p:nvPr/>
        </p:nvPicPr>
        <p:blipFill>
          <a:blip r:embed="rId25"/>
          <a:stretch>
            <a:fillRect/>
          </a:stretch>
        </p:blipFill>
        <p:spPr>
          <a:xfrm>
            <a:off x="4891131" y="14424497"/>
            <a:ext cx="2457739" cy="811959"/>
          </a:xfrm>
          <a:prstGeom prst="rect">
            <a:avLst/>
          </a:prstGeom>
        </p:spPr>
      </p:pic>
      <p:sp>
        <p:nvSpPr>
          <p:cNvPr id="46" name="CasellaDiTesto 45"/>
          <p:cNvSpPr txBox="1"/>
          <p:nvPr/>
        </p:nvSpPr>
        <p:spPr>
          <a:xfrm>
            <a:off x="1622073" y="19532245"/>
            <a:ext cx="3935347" cy="707886"/>
          </a:xfrm>
          <a:prstGeom prst="rect">
            <a:avLst/>
          </a:prstGeom>
          <a:noFill/>
        </p:spPr>
        <p:txBody>
          <a:bodyPr wrap="square" rtlCol="0">
            <a:spAutoFit/>
          </a:bodyPr>
          <a:lstStyle/>
          <a:p>
            <a:pPr algn="ctr"/>
            <a:r>
              <a:rPr lang="it-IT" sz="2000" b="1" i="1" dirty="0"/>
              <a:t>E. Coli </a:t>
            </a:r>
            <a:r>
              <a:rPr lang="it-IT" sz="2000" b="1" dirty="0" smtClean="0"/>
              <a:t>MG1655 </a:t>
            </a:r>
            <a:r>
              <a:rPr lang="it-IT" sz="2000" b="1" dirty="0" err="1" smtClean="0"/>
              <a:t>growth</a:t>
            </a:r>
            <a:r>
              <a:rPr lang="it-IT" sz="2000" b="1" dirty="0" smtClean="0"/>
              <a:t> curve (CFU/ml vs OD</a:t>
            </a:r>
            <a:r>
              <a:rPr lang="it-IT" sz="2000" b="1" baseline="-25000" dirty="0" smtClean="0"/>
              <a:t>600nm</a:t>
            </a:r>
            <a:r>
              <a:rPr lang="it-IT" sz="2000" b="1" dirty="0" smtClean="0"/>
              <a:t>)</a:t>
            </a:r>
            <a:endParaRPr lang="it-IT" sz="1800" b="1" dirty="0"/>
          </a:p>
        </p:txBody>
      </p:sp>
      <p:sp>
        <p:nvSpPr>
          <p:cNvPr id="4" name="CasellaDiTesto 3"/>
          <p:cNvSpPr txBox="1"/>
          <p:nvPr/>
        </p:nvSpPr>
        <p:spPr>
          <a:xfrm>
            <a:off x="958434" y="23779693"/>
            <a:ext cx="10973253" cy="707886"/>
          </a:xfrm>
          <a:prstGeom prst="rect">
            <a:avLst/>
          </a:prstGeom>
          <a:noFill/>
        </p:spPr>
        <p:txBody>
          <a:bodyPr wrap="square" rtlCol="0">
            <a:spAutoFit/>
          </a:bodyPr>
          <a:lstStyle/>
          <a:p>
            <a:pPr algn="ctr"/>
            <a:r>
              <a:rPr lang="en-US" sz="2000" b="1" dirty="0"/>
              <a:t>M</a:t>
            </a:r>
            <a:r>
              <a:rPr lang="en-US" sz="2000" b="1" dirty="0" smtClean="0"/>
              <a:t>orphological changes of </a:t>
            </a:r>
            <a:r>
              <a:rPr lang="en-US" sz="2000" b="1" i="1" dirty="0" smtClean="0"/>
              <a:t>E. coli </a:t>
            </a:r>
            <a:r>
              <a:rPr lang="en-US" sz="2000" b="1" dirty="0"/>
              <a:t>due to the effects of </a:t>
            </a:r>
            <a:r>
              <a:rPr lang="en-US" sz="2000" b="1" dirty="0" smtClean="0"/>
              <a:t>the CP treatment are </a:t>
            </a:r>
            <a:r>
              <a:rPr lang="en-US" sz="2000" b="1" dirty="0"/>
              <a:t>already </a:t>
            </a:r>
            <a:r>
              <a:rPr lang="en-US" sz="2000" b="1" dirty="0" smtClean="0"/>
              <a:t>visible after </a:t>
            </a:r>
            <a:r>
              <a:rPr lang="en-US" sz="2000" b="1" dirty="0"/>
              <a:t>1 </a:t>
            </a:r>
            <a:r>
              <a:rPr lang="en-US" sz="2000" b="1" dirty="0" smtClean="0"/>
              <a:t>hour by bright field and Fluorescence Microscopy</a:t>
            </a:r>
            <a:endParaRPr lang="en-US" sz="2000" b="1" dirty="0"/>
          </a:p>
        </p:txBody>
      </p:sp>
      <p:grpSp>
        <p:nvGrpSpPr>
          <p:cNvPr id="47" name="Gruppo 46"/>
          <p:cNvGrpSpPr/>
          <p:nvPr/>
        </p:nvGrpSpPr>
        <p:grpSpPr>
          <a:xfrm>
            <a:off x="449409" y="24540937"/>
            <a:ext cx="12026446" cy="3782869"/>
            <a:chOff x="449409" y="24431753"/>
            <a:chExt cx="12026446" cy="3782869"/>
          </a:xfrm>
        </p:grpSpPr>
        <p:grpSp>
          <p:nvGrpSpPr>
            <p:cNvPr id="17" name="Gruppo 16"/>
            <p:cNvGrpSpPr/>
            <p:nvPr/>
          </p:nvGrpSpPr>
          <p:grpSpPr>
            <a:xfrm>
              <a:off x="449409" y="24449287"/>
              <a:ext cx="12026446" cy="3765335"/>
              <a:chOff x="7115205" y="26397541"/>
              <a:chExt cx="10705451" cy="3636824"/>
            </a:xfrm>
          </p:grpSpPr>
          <p:grpSp>
            <p:nvGrpSpPr>
              <p:cNvPr id="28" name="Gruppo 27"/>
              <p:cNvGrpSpPr/>
              <p:nvPr/>
            </p:nvGrpSpPr>
            <p:grpSpPr>
              <a:xfrm>
                <a:off x="7115205" y="26397541"/>
                <a:ext cx="7484828" cy="3636824"/>
                <a:chOff x="-273246" y="21655524"/>
                <a:chExt cx="9626882" cy="4318101"/>
              </a:xfrm>
            </p:grpSpPr>
            <p:grpSp>
              <p:nvGrpSpPr>
                <p:cNvPr id="347" name="Group 5"/>
                <p:cNvGrpSpPr>
                  <a:grpSpLocks noChangeAspect="1"/>
                </p:cNvGrpSpPr>
                <p:nvPr/>
              </p:nvGrpSpPr>
              <p:grpSpPr>
                <a:xfrm>
                  <a:off x="2275337" y="23364930"/>
                  <a:ext cx="7078299" cy="1989623"/>
                  <a:chOff x="725112" y="-1849487"/>
                  <a:chExt cx="10653208" cy="2994487"/>
                </a:xfrm>
              </p:grpSpPr>
              <p:pic>
                <p:nvPicPr>
                  <p:cNvPr id="348" name="Picture 6"/>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25112" y="-1849484"/>
                    <a:ext cx="3469580" cy="2994482"/>
                  </a:xfrm>
                  <a:prstGeom prst="rect">
                    <a:avLst/>
                  </a:prstGeom>
                </p:spPr>
              </p:pic>
              <p:pic>
                <p:nvPicPr>
                  <p:cNvPr id="350" name="Picture 8"/>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3115886" y="-1849484"/>
                    <a:ext cx="3469580" cy="2994484"/>
                  </a:xfrm>
                  <a:prstGeom prst="rect">
                    <a:avLst/>
                  </a:prstGeom>
                </p:spPr>
              </p:pic>
              <p:pic>
                <p:nvPicPr>
                  <p:cNvPr id="349" name="Picture 7"/>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5506664" y="-1849485"/>
                    <a:ext cx="3469580" cy="2994482"/>
                  </a:xfrm>
                  <a:prstGeom prst="rect">
                    <a:avLst/>
                  </a:prstGeom>
                </p:spPr>
              </p:pic>
              <p:pic>
                <p:nvPicPr>
                  <p:cNvPr id="351" name="Picture 9"/>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221117" y="-1849487"/>
                    <a:ext cx="3157203" cy="2994478"/>
                  </a:xfrm>
                  <a:prstGeom prst="rect">
                    <a:avLst/>
                  </a:prstGeom>
                </p:spPr>
              </p:pic>
            </p:grpSp>
            <p:grpSp>
              <p:nvGrpSpPr>
                <p:cNvPr id="357" name="Group 16"/>
                <p:cNvGrpSpPr>
                  <a:grpSpLocks noChangeAspect="1"/>
                </p:cNvGrpSpPr>
                <p:nvPr/>
              </p:nvGrpSpPr>
              <p:grpSpPr>
                <a:xfrm>
                  <a:off x="2275336" y="21655524"/>
                  <a:ext cx="7078300" cy="1992868"/>
                  <a:chOff x="2014729" y="3754488"/>
                  <a:chExt cx="10635887" cy="2994493"/>
                </a:xfrm>
              </p:grpSpPr>
              <p:pic>
                <p:nvPicPr>
                  <p:cNvPr id="358" name="Picture 1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2014729" y="3754500"/>
                    <a:ext cx="3469582" cy="2994481"/>
                  </a:xfrm>
                  <a:prstGeom prst="rect">
                    <a:avLst/>
                  </a:prstGeom>
                </p:spPr>
              </p:pic>
              <p:pic>
                <p:nvPicPr>
                  <p:cNvPr id="359" name="Picture 1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405505" y="3754497"/>
                    <a:ext cx="3469582" cy="2994479"/>
                  </a:xfrm>
                  <a:prstGeom prst="rect">
                    <a:avLst/>
                  </a:prstGeom>
                </p:spPr>
              </p:pic>
              <p:pic>
                <p:nvPicPr>
                  <p:cNvPr id="360" name="Picture 1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9171502" y="3754490"/>
                    <a:ext cx="3479114" cy="2994479"/>
                  </a:xfrm>
                  <a:prstGeom prst="rect">
                    <a:avLst/>
                  </a:prstGeom>
                </p:spPr>
              </p:pic>
              <p:pic>
                <p:nvPicPr>
                  <p:cNvPr id="361" name="Picture 20"/>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6780730" y="3754488"/>
                    <a:ext cx="3054108" cy="2994479"/>
                  </a:xfrm>
                  <a:prstGeom prst="rect">
                    <a:avLst/>
                  </a:prstGeom>
                </p:spPr>
              </p:pic>
            </p:grpSp>
            <p:sp>
              <p:nvSpPr>
                <p:cNvPr id="363" name="Rectangle 22"/>
                <p:cNvSpPr/>
                <p:nvPr/>
              </p:nvSpPr>
              <p:spPr>
                <a:xfrm>
                  <a:off x="-273246" y="23771565"/>
                  <a:ext cx="2480404" cy="952991"/>
                </a:xfrm>
                <a:prstGeom prst="rect">
                  <a:avLst/>
                </a:prstGeom>
              </p:spPr>
              <p:txBody>
                <a:bodyPr wrap="square">
                  <a:spAutoFit/>
                </a:bodyPr>
                <a:lstStyle/>
                <a:p>
                  <a:pPr algn="ctr"/>
                  <a:r>
                    <a:rPr lang="en-GB" sz="1600" i="1" dirty="0" smtClean="0"/>
                    <a:t>E</a:t>
                  </a:r>
                  <a:r>
                    <a:rPr lang="en-GB" sz="1600" i="1" dirty="0"/>
                    <a:t>. coli </a:t>
                  </a:r>
                  <a:r>
                    <a:rPr lang="en-GB" sz="1600" dirty="0"/>
                    <a:t>treated with </a:t>
                  </a:r>
                  <a:endParaRPr lang="en-GB" sz="1600" dirty="0" smtClean="0"/>
                </a:p>
                <a:p>
                  <a:pPr algn="ctr"/>
                  <a:r>
                    <a:rPr lang="en-GB" sz="1600" dirty="0" smtClean="0"/>
                    <a:t>1 µg/ml of ciprofloxacin after 1 hour</a:t>
                  </a:r>
                  <a:endParaRPr lang="en-GB" sz="1600" dirty="0"/>
                </a:p>
              </p:txBody>
            </p:sp>
            <p:sp>
              <p:nvSpPr>
                <p:cNvPr id="365" name="Rectangle 24"/>
                <p:cNvSpPr/>
                <p:nvPr/>
              </p:nvSpPr>
              <p:spPr>
                <a:xfrm>
                  <a:off x="-113180" y="22111426"/>
                  <a:ext cx="2090837" cy="388255"/>
                </a:xfrm>
                <a:prstGeom prst="rect">
                  <a:avLst/>
                </a:prstGeom>
              </p:spPr>
              <p:txBody>
                <a:bodyPr wrap="square">
                  <a:spAutoFit/>
                </a:bodyPr>
                <a:lstStyle/>
                <a:p>
                  <a:pPr algn="just"/>
                  <a:r>
                    <a:rPr lang="en-GB" sz="1600" dirty="0" smtClean="0"/>
                    <a:t> Untreated </a:t>
                  </a:r>
                  <a:r>
                    <a:rPr lang="en-GB" sz="1600" i="1" dirty="0" smtClean="0"/>
                    <a:t>E. coli</a:t>
                  </a:r>
                  <a:endParaRPr lang="en-GB" sz="1600" dirty="0"/>
                </a:p>
              </p:txBody>
            </p:sp>
            <p:sp>
              <p:nvSpPr>
                <p:cNvPr id="366" name="TextBox 25"/>
                <p:cNvSpPr txBox="1"/>
                <p:nvPr/>
              </p:nvSpPr>
              <p:spPr>
                <a:xfrm>
                  <a:off x="2286130" y="25411797"/>
                  <a:ext cx="1587305" cy="374275"/>
                </a:xfrm>
                <a:prstGeom prst="rect">
                  <a:avLst/>
                </a:prstGeom>
                <a:noFill/>
              </p:spPr>
              <p:txBody>
                <a:bodyPr wrap="square" rtlCol="0">
                  <a:spAutoFit/>
                </a:bodyPr>
                <a:lstStyle/>
                <a:p>
                  <a:pPr algn="ctr"/>
                  <a:r>
                    <a:rPr lang="en-GB" sz="1400" dirty="0" err="1" smtClean="0"/>
                    <a:t>Brightfield</a:t>
                  </a:r>
                  <a:endParaRPr lang="en-GB" sz="1400" dirty="0"/>
                </a:p>
              </p:txBody>
            </p:sp>
            <p:sp>
              <p:nvSpPr>
                <p:cNvPr id="367" name="TextBox 26"/>
                <p:cNvSpPr txBox="1"/>
                <p:nvPr/>
              </p:nvSpPr>
              <p:spPr>
                <a:xfrm>
                  <a:off x="3895118" y="25337359"/>
                  <a:ext cx="1562954" cy="636266"/>
                </a:xfrm>
                <a:prstGeom prst="rect">
                  <a:avLst/>
                </a:prstGeom>
                <a:noFill/>
              </p:spPr>
              <p:txBody>
                <a:bodyPr wrap="square" rtlCol="0">
                  <a:spAutoFit/>
                </a:bodyPr>
                <a:lstStyle/>
                <a:p>
                  <a:pPr algn="ctr"/>
                  <a:r>
                    <a:rPr lang="en-GB" sz="1400" dirty="0" smtClean="0">
                      <a:solidFill>
                        <a:srgbClr val="00B050"/>
                      </a:solidFill>
                    </a:rPr>
                    <a:t>Membrane (FM1-43)</a:t>
                  </a:r>
                  <a:endParaRPr lang="en-GB" sz="1400" dirty="0">
                    <a:solidFill>
                      <a:srgbClr val="00B050"/>
                    </a:solidFill>
                  </a:endParaRPr>
                </a:p>
              </p:txBody>
            </p:sp>
            <p:sp>
              <p:nvSpPr>
                <p:cNvPr id="368" name="TextBox 27"/>
                <p:cNvSpPr txBox="1"/>
                <p:nvPr/>
              </p:nvSpPr>
              <p:spPr>
                <a:xfrm>
                  <a:off x="5458071" y="25411798"/>
                  <a:ext cx="1562954" cy="374275"/>
                </a:xfrm>
                <a:prstGeom prst="rect">
                  <a:avLst/>
                </a:prstGeom>
                <a:noFill/>
              </p:spPr>
              <p:txBody>
                <a:bodyPr wrap="square" rtlCol="0">
                  <a:spAutoFit/>
                </a:bodyPr>
                <a:lstStyle/>
                <a:p>
                  <a:pPr algn="ctr"/>
                  <a:r>
                    <a:rPr lang="en-GB" sz="1400" dirty="0" smtClean="0">
                      <a:solidFill>
                        <a:srgbClr val="FF0000"/>
                      </a:solidFill>
                    </a:rPr>
                    <a:t>DNA (DAPI)</a:t>
                  </a:r>
                  <a:endParaRPr lang="en-GB" sz="1400" dirty="0">
                    <a:solidFill>
                      <a:srgbClr val="FF0000"/>
                    </a:solidFill>
                  </a:endParaRPr>
                </a:p>
              </p:txBody>
            </p:sp>
            <p:sp>
              <p:nvSpPr>
                <p:cNvPr id="369" name="TextBox 28"/>
                <p:cNvSpPr txBox="1"/>
                <p:nvPr/>
              </p:nvSpPr>
              <p:spPr>
                <a:xfrm>
                  <a:off x="7066383" y="25411798"/>
                  <a:ext cx="1562954" cy="374275"/>
                </a:xfrm>
                <a:prstGeom prst="rect">
                  <a:avLst/>
                </a:prstGeom>
                <a:noFill/>
              </p:spPr>
              <p:txBody>
                <a:bodyPr wrap="square" rtlCol="0">
                  <a:spAutoFit/>
                </a:bodyPr>
                <a:lstStyle/>
                <a:p>
                  <a:pPr algn="ctr"/>
                  <a:r>
                    <a:rPr lang="en-GB" sz="1400" dirty="0" smtClean="0">
                      <a:solidFill>
                        <a:srgbClr val="FF0000"/>
                      </a:solidFill>
                    </a:rPr>
                    <a:t>O</a:t>
                  </a:r>
                  <a:r>
                    <a:rPr lang="en-GB" sz="1400" dirty="0" smtClean="0">
                      <a:solidFill>
                        <a:srgbClr val="00B050"/>
                      </a:solidFill>
                    </a:rPr>
                    <a:t>v</a:t>
                  </a:r>
                  <a:r>
                    <a:rPr lang="en-GB" sz="1400" dirty="0" smtClean="0">
                      <a:solidFill>
                        <a:srgbClr val="FF0000"/>
                      </a:solidFill>
                    </a:rPr>
                    <a:t>e</a:t>
                  </a:r>
                  <a:r>
                    <a:rPr lang="en-GB" sz="1400" dirty="0" smtClean="0">
                      <a:solidFill>
                        <a:srgbClr val="00B050"/>
                      </a:solidFill>
                    </a:rPr>
                    <a:t>r</a:t>
                  </a:r>
                  <a:r>
                    <a:rPr lang="en-GB" sz="1400" dirty="0" smtClean="0">
                      <a:solidFill>
                        <a:srgbClr val="FF0000"/>
                      </a:solidFill>
                    </a:rPr>
                    <a:t>l</a:t>
                  </a:r>
                  <a:r>
                    <a:rPr lang="en-GB" sz="1400" dirty="0" smtClean="0">
                      <a:solidFill>
                        <a:srgbClr val="00B050"/>
                      </a:solidFill>
                    </a:rPr>
                    <a:t>a</a:t>
                  </a:r>
                  <a:r>
                    <a:rPr lang="en-GB" sz="1400" dirty="0" smtClean="0">
                      <a:solidFill>
                        <a:srgbClr val="FF0000"/>
                      </a:solidFill>
                    </a:rPr>
                    <a:t>y</a:t>
                  </a:r>
                  <a:endParaRPr lang="en-GB" sz="1400" dirty="0">
                    <a:solidFill>
                      <a:srgbClr val="FF0000"/>
                    </a:solidFill>
                  </a:endParaRPr>
                </a:p>
              </p:txBody>
            </p:sp>
          </p:grpSp>
          <p:sp>
            <p:nvSpPr>
              <p:cNvPr id="51" name="CasellaDiTesto 50"/>
              <p:cNvSpPr txBox="1"/>
              <p:nvPr/>
            </p:nvSpPr>
            <p:spPr>
              <a:xfrm>
                <a:off x="14641411" y="26887351"/>
                <a:ext cx="3179245" cy="1969908"/>
              </a:xfrm>
              <a:prstGeom prst="rect">
                <a:avLst/>
              </a:prstGeom>
              <a:noFill/>
            </p:spPr>
            <p:txBody>
              <a:bodyPr wrap="square" rtlCol="0">
                <a:spAutoFit/>
              </a:bodyPr>
              <a:lstStyle/>
              <a:p>
                <a:pPr algn="just"/>
                <a:r>
                  <a:rPr lang="en-US" sz="1800" dirty="0" smtClean="0"/>
                  <a:t>Elongation of the membrane of </a:t>
                </a:r>
                <a:r>
                  <a:rPr lang="en-US" sz="1800" i="1" dirty="0" smtClean="0"/>
                  <a:t>E. coli </a:t>
                </a:r>
                <a:r>
                  <a:rPr lang="en-US" sz="1800" dirty="0" smtClean="0"/>
                  <a:t>treated with CP (e, f) is evident compared to the untreated sample (a, b). Also the DNA seems to be more widespread in the </a:t>
                </a:r>
                <a:r>
                  <a:rPr lang="en-US" sz="1800" dirty="0"/>
                  <a:t>CP treated </a:t>
                </a:r>
                <a:r>
                  <a:rPr lang="en-US" sz="1800" dirty="0" smtClean="0"/>
                  <a:t>(g) than in the control (c).</a:t>
                </a:r>
                <a:endParaRPr lang="en-US" sz="1800" i="1" dirty="0" smtClean="0"/>
              </a:p>
              <a:p>
                <a:pPr algn="just"/>
                <a:endParaRPr lang="en-US" sz="1800" dirty="0"/>
              </a:p>
            </p:txBody>
          </p:sp>
        </p:grpSp>
        <p:sp>
          <p:nvSpPr>
            <p:cNvPr id="269" name="CasellaDiTesto 268"/>
            <p:cNvSpPr txBox="1"/>
            <p:nvPr/>
          </p:nvSpPr>
          <p:spPr>
            <a:xfrm>
              <a:off x="2649210" y="24440857"/>
              <a:ext cx="465192" cy="322076"/>
            </a:xfrm>
            <a:prstGeom prst="rect">
              <a:avLst/>
            </a:prstGeom>
            <a:noFill/>
          </p:spPr>
          <p:txBody>
            <a:bodyPr wrap="square" rtlCol="0">
              <a:spAutoFit/>
            </a:bodyPr>
            <a:lstStyle/>
            <a:p>
              <a:r>
                <a:rPr lang="en-US" b="1" dirty="0" smtClean="0">
                  <a:solidFill>
                    <a:schemeClr val="bg1"/>
                  </a:solidFill>
                </a:rPr>
                <a:t>(a)</a:t>
              </a:r>
              <a:endParaRPr lang="en-US" b="1" dirty="0">
                <a:solidFill>
                  <a:schemeClr val="bg1"/>
                </a:solidFill>
              </a:endParaRPr>
            </a:p>
          </p:txBody>
        </p:sp>
        <p:sp>
          <p:nvSpPr>
            <p:cNvPr id="172" name="CasellaDiTesto 171"/>
            <p:cNvSpPr txBox="1"/>
            <p:nvPr/>
          </p:nvSpPr>
          <p:spPr>
            <a:xfrm>
              <a:off x="4029904" y="24443129"/>
              <a:ext cx="465192" cy="322076"/>
            </a:xfrm>
            <a:prstGeom prst="rect">
              <a:avLst/>
            </a:prstGeom>
            <a:noFill/>
          </p:spPr>
          <p:txBody>
            <a:bodyPr wrap="square" rtlCol="0">
              <a:spAutoFit/>
            </a:bodyPr>
            <a:lstStyle/>
            <a:p>
              <a:r>
                <a:rPr lang="en-US" b="1" dirty="0" smtClean="0">
                  <a:solidFill>
                    <a:schemeClr val="bg1"/>
                  </a:solidFill>
                </a:rPr>
                <a:t>(b)</a:t>
              </a:r>
              <a:endParaRPr lang="en-US" b="1" dirty="0">
                <a:solidFill>
                  <a:schemeClr val="bg1"/>
                </a:solidFill>
              </a:endParaRPr>
            </a:p>
          </p:txBody>
        </p:sp>
        <p:sp>
          <p:nvSpPr>
            <p:cNvPr id="173" name="CasellaDiTesto 172"/>
            <p:cNvSpPr txBox="1"/>
            <p:nvPr/>
          </p:nvSpPr>
          <p:spPr>
            <a:xfrm>
              <a:off x="5478846" y="24431753"/>
              <a:ext cx="465192" cy="322076"/>
            </a:xfrm>
            <a:prstGeom prst="rect">
              <a:avLst/>
            </a:prstGeom>
            <a:noFill/>
          </p:spPr>
          <p:txBody>
            <a:bodyPr wrap="square" rtlCol="0">
              <a:spAutoFit/>
            </a:bodyPr>
            <a:lstStyle/>
            <a:p>
              <a:r>
                <a:rPr lang="en-US" b="1" dirty="0" smtClean="0">
                  <a:solidFill>
                    <a:schemeClr val="bg1"/>
                  </a:solidFill>
                </a:rPr>
                <a:t>(c)</a:t>
              </a:r>
              <a:endParaRPr lang="en-US" b="1" dirty="0">
                <a:solidFill>
                  <a:schemeClr val="bg1"/>
                </a:solidFill>
              </a:endParaRPr>
            </a:p>
          </p:txBody>
        </p:sp>
        <p:sp>
          <p:nvSpPr>
            <p:cNvPr id="174" name="CasellaDiTesto 173"/>
            <p:cNvSpPr txBox="1"/>
            <p:nvPr/>
          </p:nvSpPr>
          <p:spPr>
            <a:xfrm>
              <a:off x="7036970" y="24434025"/>
              <a:ext cx="465192" cy="322076"/>
            </a:xfrm>
            <a:prstGeom prst="rect">
              <a:avLst/>
            </a:prstGeom>
            <a:noFill/>
          </p:spPr>
          <p:txBody>
            <a:bodyPr wrap="square" rtlCol="0">
              <a:spAutoFit/>
            </a:bodyPr>
            <a:lstStyle/>
            <a:p>
              <a:r>
                <a:rPr lang="en-US" b="1" dirty="0" smtClean="0">
                  <a:solidFill>
                    <a:schemeClr val="bg1"/>
                  </a:solidFill>
                </a:rPr>
                <a:t>(d)</a:t>
              </a:r>
              <a:endParaRPr lang="en-US" b="1" dirty="0">
                <a:solidFill>
                  <a:schemeClr val="bg1"/>
                </a:solidFill>
              </a:endParaRPr>
            </a:p>
          </p:txBody>
        </p:sp>
        <p:sp>
          <p:nvSpPr>
            <p:cNvPr id="175" name="CasellaDiTesto 174"/>
            <p:cNvSpPr txBox="1"/>
            <p:nvPr/>
          </p:nvSpPr>
          <p:spPr>
            <a:xfrm>
              <a:off x="2651482" y="26149099"/>
              <a:ext cx="465192" cy="322076"/>
            </a:xfrm>
            <a:prstGeom prst="rect">
              <a:avLst/>
            </a:prstGeom>
            <a:noFill/>
          </p:spPr>
          <p:txBody>
            <a:bodyPr wrap="square" rtlCol="0">
              <a:spAutoFit/>
            </a:bodyPr>
            <a:lstStyle/>
            <a:p>
              <a:r>
                <a:rPr lang="en-US" b="1" dirty="0" smtClean="0">
                  <a:solidFill>
                    <a:schemeClr val="bg1"/>
                  </a:solidFill>
                </a:rPr>
                <a:t>(e)</a:t>
              </a:r>
              <a:endParaRPr lang="en-US" b="1" dirty="0">
                <a:solidFill>
                  <a:schemeClr val="bg1"/>
                </a:solidFill>
              </a:endParaRPr>
            </a:p>
          </p:txBody>
        </p:sp>
        <p:sp>
          <p:nvSpPr>
            <p:cNvPr id="177" name="CasellaDiTesto 176"/>
            <p:cNvSpPr txBox="1"/>
            <p:nvPr/>
          </p:nvSpPr>
          <p:spPr>
            <a:xfrm>
              <a:off x="4032176" y="26151371"/>
              <a:ext cx="465192" cy="322076"/>
            </a:xfrm>
            <a:prstGeom prst="rect">
              <a:avLst/>
            </a:prstGeom>
            <a:noFill/>
          </p:spPr>
          <p:txBody>
            <a:bodyPr wrap="square" rtlCol="0">
              <a:spAutoFit/>
            </a:bodyPr>
            <a:lstStyle/>
            <a:p>
              <a:r>
                <a:rPr lang="en-US" b="1" dirty="0" smtClean="0">
                  <a:solidFill>
                    <a:schemeClr val="bg1"/>
                  </a:solidFill>
                </a:rPr>
                <a:t>(f)</a:t>
              </a:r>
              <a:endParaRPr lang="en-US" b="1" dirty="0">
                <a:solidFill>
                  <a:schemeClr val="bg1"/>
                </a:solidFill>
              </a:endParaRPr>
            </a:p>
          </p:txBody>
        </p:sp>
        <p:sp>
          <p:nvSpPr>
            <p:cNvPr id="178" name="CasellaDiTesto 177"/>
            <p:cNvSpPr txBox="1"/>
            <p:nvPr/>
          </p:nvSpPr>
          <p:spPr>
            <a:xfrm>
              <a:off x="5481118" y="26139995"/>
              <a:ext cx="465192" cy="322076"/>
            </a:xfrm>
            <a:prstGeom prst="rect">
              <a:avLst/>
            </a:prstGeom>
            <a:noFill/>
          </p:spPr>
          <p:txBody>
            <a:bodyPr wrap="square" rtlCol="0">
              <a:spAutoFit/>
            </a:bodyPr>
            <a:lstStyle/>
            <a:p>
              <a:r>
                <a:rPr lang="en-US" b="1" dirty="0" smtClean="0">
                  <a:solidFill>
                    <a:schemeClr val="bg1"/>
                  </a:solidFill>
                </a:rPr>
                <a:t>(g)</a:t>
              </a:r>
              <a:endParaRPr lang="en-US" b="1" dirty="0">
                <a:solidFill>
                  <a:schemeClr val="bg1"/>
                </a:solidFill>
              </a:endParaRPr>
            </a:p>
          </p:txBody>
        </p:sp>
        <p:sp>
          <p:nvSpPr>
            <p:cNvPr id="179" name="CasellaDiTesto 178"/>
            <p:cNvSpPr txBox="1"/>
            <p:nvPr/>
          </p:nvSpPr>
          <p:spPr>
            <a:xfrm>
              <a:off x="7039242" y="26142267"/>
              <a:ext cx="465192" cy="322076"/>
            </a:xfrm>
            <a:prstGeom prst="rect">
              <a:avLst/>
            </a:prstGeom>
            <a:noFill/>
          </p:spPr>
          <p:txBody>
            <a:bodyPr wrap="square" rtlCol="0">
              <a:spAutoFit/>
            </a:bodyPr>
            <a:lstStyle/>
            <a:p>
              <a:r>
                <a:rPr lang="en-US" b="1" dirty="0" smtClean="0">
                  <a:solidFill>
                    <a:schemeClr val="bg1"/>
                  </a:solidFill>
                </a:rPr>
                <a:t>(h)</a:t>
              </a:r>
              <a:endParaRPr lang="en-US" b="1" dirty="0">
                <a:solidFill>
                  <a:schemeClr val="bg1"/>
                </a:solidFill>
              </a:endParaRPr>
            </a:p>
          </p:txBody>
        </p:sp>
      </p:grpSp>
      <p:sp>
        <p:nvSpPr>
          <p:cNvPr id="180" name="CasellaDiTesto 179"/>
          <p:cNvSpPr txBox="1"/>
          <p:nvPr/>
        </p:nvSpPr>
        <p:spPr>
          <a:xfrm>
            <a:off x="875385" y="28634608"/>
            <a:ext cx="5569675" cy="369332"/>
          </a:xfrm>
          <a:prstGeom prst="rect">
            <a:avLst/>
          </a:prstGeom>
          <a:noFill/>
          <a:ln>
            <a:solidFill>
              <a:srgbClr val="FF0000"/>
            </a:solidFill>
          </a:ln>
        </p:spPr>
        <p:txBody>
          <a:bodyPr wrap="square" rtlCol="0">
            <a:spAutoFit/>
          </a:bodyPr>
          <a:lstStyle/>
          <a:p>
            <a:pPr algn="ctr"/>
            <a:r>
              <a:rPr lang="en-US" sz="1800" b="1" dirty="0" smtClean="0"/>
              <a:t>MIC </a:t>
            </a:r>
            <a:r>
              <a:rPr lang="en-US" sz="1800" dirty="0" smtClean="0"/>
              <a:t>of CP in </a:t>
            </a:r>
            <a:r>
              <a:rPr lang="en-US" sz="1800" dirty="0" err="1" smtClean="0"/>
              <a:t>E.coli</a:t>
            </a:r>
            <a:r>
              <a:rPr lang="en-US" sz="1800" dirty="0" smtClean="0"/>
              <a:t> MG1655 (OD</a:t>
            </a:r>
            <a:r>
              <a:rPr lang="en-US" sz="1800" baseline="-25000" dirty="0" smtClean="0"/>
              <a:t>600nm</a:t>
            </a:r>
            <a:r>
              <a:rPr lang="en-US" sz="1800" dirty="0" smtClean="0"/>
              <a:t> = 0.3): </a:t>
            </a:r>
            <a:r>
              <a:rPr lang="en-US" sz="1800" b="1" dirty="0" smtClean="0"/>
              <a:t>0.5 </a:t>
            </a:r>
            <a:r>
              <a:rPr lang="en-US" sz="1800" b="1" dirty="0"/>
              <a:t>µg/ml </a:t>
            </a:r>
            <a:endParaRPr lang="en-US" sz="1800" dirty="0"/>
          </a:p>
        </p:txBody>
      </p:sp>
      <p:sp>
        <p:nvSpPr>
          <p:cNvPr id="19" name="CasellaDiTesto 18"/>
          <p:cNvSpPr txBox="1"/>
          <p:nvPr/>
        </p:nvSpPr>
        <p:spPr>
          <a:xfrm>
            <a:off x="16496167" y="28632535"/>
            <a:ext cx="3861060" cy="551818"/>
          </a:xfrm>
          <a:prstGeom prst="rect">
            <a:avLst/>
          </a:prstGeom>
          <a:noFill/>
        </p:spPr>
        <p:txBody>
          <a:bodyPr wrap="square" rtlCol="0">
            <a:spAutoFit/>
          </a:bodyPr>
          <a:lstStyle/>
          <a:p>
            <a:pPr algn="ctr"/>
            <a:r>
              <a:rPr lang="en-US" dirty="0"/>
              <a:t>[4 LVs, </a:t>
            </a:r>
            <a:r>
              <a:rPr lang="en-US" dirty="0" smtClean="0"/>
              <a:t>Model validated by independent </a:t>
            </a:r>
            <a:r>
              <a:rPr lang="en-US" dirty="0"/>
              <a:t>set external validation]</a:t>
            </a:r>
          </a:p>
        </p:txBody>
      </p:sp>
      <p:graphicFrame>
        <p:nvGraphicFramePr>
          <p:cNvPr id="181" name="Grafico 180"/>
          <p:cNvGraphicFramePr>
            <a:graphicFrameLocks/>
          </p:cNvGraphicFramePr>
          <p:nvPr>
            <p:extLst>
              <p:ext uri="{D42A27DB-BD31-4B8C-83A1-F6EECF244321}">
                <p14:modId xmlns:p14="http://schemas.microsoft.com/office/powerpoint/2010/main" val="1663490715"/>
              </p:ext>
            </p:extLst>
          </p:nvPr>
        </p:nvGraphicFramePr>
        <p:xfrm>
          <a:off x="6995428" y="29031551"/>
          <a:ext cx="5001392" cy="3363394"/>
        </p:xfrm>
        <a:graphic>
          <a:graphicData uri="http://schemas.openxmlformats.org/drawingml/2006/chart">
            <c:chart xmlns:c="http://schemas.openxmlformats.org/drawingml/2006/chart" xmlns:r="http://schemas.openxmlformats.org/officeDocument/2006/relationships" r:id="rId34"/>
          </a:graphicData>
        </a:graphic>
      </p:graphicFrame>
      <p:sp>
        <p:nvSpPr>
          <p:cNvPr id="31" name="CasellaDiTesto 30"/>
          <p:cNvSpPr txBox="1"/>
          <p:nvPr/>
        </p:nvSpPr>
        <p:spPr>
          <a:xfrm>
            <a:off x="686061" y="11892117"/>
            <a:ext cx="7822801" cy="2691955"/>
          </a:xfrm>
          <a:prstGeom prst="rect">
            <a:avLst/>
          </a:prstGeom>
          <a:noFill/>
        </p:spPr>
        <p:txBody>
          <a:bodyPr wrap="square" rtlCol="0">
            <a:spAutoFit/>
          </a:bodyPr>
          <a:lstStyle/>
          <a:p>
            <a:pPr algn="just"/>
            <a:r>
              <a:rPr lang="en-US" sz="1800" dirty="0"/>
              <a:t>Dielectric particles in a non-uniform electric </a:t>
            </a:r>
            <a:r>
              <a:rPr lang="en-US" sz="1800" dirty="0" smtClean="0"/>
              <a:t>field                  </a:t>
            </a:r>
            <a:r>
              <a:rPr lang="en-US" sz="1800" b="1" dirty="0" smtClean="0"/>
              <a:t>Net force</a:t>
            </a:r>
            <a:endParaRPr lang="en-US" sz="1800" b="1" dirty="0"/>
          </a:p>
          <a:p>
            <a:pPr algn="just"/>
            <a:r>
              <a:rPr lang="en-US" sz="1800" dirty="0"/>
              <a:t>Magnitude of the force depending on permittivity of both particle and medium</a:t>
            </a:r>
          </a:p>
          <a:p>
            <a:pPr algn="just"/>
            <a:r>
              <a:rPr lang="en-US" sz="1800" dirty="0"/>
              <a:t>Can be positive or negative depending on which electrical permittivity is higher </a:t>
            </a:r>
          </a:p>
          <a:p>
            <a:endParaRPr lang="en-US" sz="1800" b="1" dirty="0" smtClean="0"/>
          </a:p>
          <a:p>
            <a:r>
              <a:rPr lang="en-US" sz="1800" b="1" dirty="0" smtClean="0"/>
              <a:t>Polarity </a:t>
            </a:r>
            <a:r>
              <a:rPr lang="en-US" sz="1800" b="1" dirty="0"/>
              <a:t>of the electric field is </a:t>
            </a:r>
            <a:r>
              <a:rPr lang="en-US" sz="1800" b="1" dirty="0" smtClean="0"/>
              <a:t>irrelevant!   </a:t>
            </a:r>
            <a:r>
              <a:rPr lang="en-US" sz="1800" dirty="0" smtClean="0"/>
              <a:t>Variable </a:t>
            </a:r>
            <a:r>
              <a:rPr lang="en-US" sz="1800" dirty="0"/>
              <a:t>(in time) electric field (AC)</a:t>
            </a:r>
          </a:p>
          <a:p>
            <a:endParaRPr lang="en-US" sz="1600" b="1" u="sng"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endParaRPr lang="en-US" dirty="0"/>
          </a:p>
        </p:txBody>
      </p:sp>
      <p:sp>
        <p:nvSpPr>
          <p:cNvPr id="34" name="Freccia a destra 33"/>
          <p:cNvSpPr/>
          <p:nvPr/>
        </p:nvSpPr>
        <p:spPr>
          <a:xfrm>
            <a:off x="5477127" y="11982450"/>
            <a:ext cx="660757" cy="190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ttangolo 41"/>
          <p:cNvSpPr/>
          <p:nvPr/>
        </p:nvSpPr>
        <p:spPr>
          <a:xfrm>
            <a:off x="4689128" y="12977295"/>
            <a:ext cx="3347832" cy="4682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775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6876</TotalTime>
  <Words>1369</Words>
  <Application>Microsoft Office PowerPoint</Application>
  <PresentationFormat>Personalizzato</PresentationFormat>
  <Paragraphs>131</Paragraphs>
  <Slides>1</Slides>
  <Notes>0</Notes>
  <HiddenSlides>0</HiddenSlides>
  <MMClips>0</MMClips>
  <ScaleCrop>false</ScaleCrop>
  <HeadingPairs>
    <vt:vector size="4" baseType="variant">
      <vt:variant>
        <vt:lpstr>Tema</vt:lpstr>
      </vt:variant>
      <vt:variant>
        <vt:i4>1</vt:i4>
      </vt:variant>
      <vt:variant>
        <vt:lpstr>Titoli diapositive</vt:lpstr>
      </vt:variant>
      <vt:variant>
        <vt:i4>1</vt:i4>
      </vt:variant>
    </vt:vector>
  </HeadingPairs>
  <TitlesOfParts>
    <vt:vector size="2" baseType="lpstr">
      <vt:lpstr>Tema di Office</vt:lpstr>
      <vt:lpstr>Presentazione standard di PowerPoint</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Rebba</dc:title>
  <dc:creator>ERICA REBBA</dc:creator>
  <cp:lastModifiedBy>INRIM</cp:lastModifiedBy>
  <cp:revision>428</cp:revision>
  <dcterms:created xsi:type="dcterms:W3CDTF">2017-11-01T17:46:12Z</dcterms:created>
  <dcterms:modified xsi:type="dcterms:W3CDTF">2019-07-01T13:05:37Z</dcterms:modified>
</cp:coreProperties>
</file>