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9" r:id="rId2"/>
  </p:sldIdLst>
  <p:sldSz cx="51206400" cy="42583100"/>
  <p:notesSz cx="6858000" cy="9144000"/>
  <p:defaultTextStyle>
    <a:defPPr>
      <a:defRPr lang="en-US"/>
    </a:defPPr>
    <a:lvl1pPr marL="0" algn="l" defTabSz="4434405" rtl="0" eaLnBrk="1" latinLnBrk="0" hangingPunct="1">
      <a:defRPr sz="8736" kern="1200">
        <a:solidFill>
          <a:schemeClr val="tx1"/>
        </a:solidFill>
        <a:latin typeface="+mn-lt"/>
        <a:ea typeface="+mn-ea"/>
        <a:cs typeface="+mn-cs"/>
      </a:defRPr>
    </a:lvl1pPr>
    <a:lvl2pPr marL="2217204" algn="l" defTabSz="4434405" rtl="0" eaLnBrk="1" latinLnBrk="0" hangingPunct="1">
      <a:defRPr sz="8736" kern="1200">
        <a:solidFill>
          <a:schemeClr val="tx1"/>
        </a:solidFill>
        <a:latin typeface="+mn-lt"/>
        <a:ea typeface="+mn-ea"/>
        <a:cs typeface="+mn-cs"/>
      </a:defRPr>
    </a:lvl2pPr>
    <a:lvl3pPr marL="4434405" algn="l" defTabSz="4434405" rtl="0" eaLnBrk="1" latinLnBrk="0" hangingPunct="1">
      <a:defRPr sz="8736" kern="1200">
        <a:solidFill>
          <a:schemeClr val="tx1"/>
        </a:solidFill>
        <a:latin typeface="+mn-lt"/>
        <a:ea typeface="+mn-ea"/>
        <a:cs typeface="+mn-cs"/>
      </a:defRPr>
    </a:lvl3pPr>
    <a:lvl4pPr marL="6651611" algn="l" defTabSz="4434405" rtl="0" eaLnBrk="1" latinLnBrk="0" hangingPunct="1">
      <a:defRPr sz="8736" kern="1200">
        <a:solidFill>
          <a:schemeClr val="tx1"/>
        </a:solidFill>
        <a:latin typeface="+mn-lt"/>
        <a:ea typeface="+mn-ea"/>
        <a:cs typeface="+mn-cs"/>
      </a:defRPr>
    </a:lvl4pPr>
    <a:lvl5pPr marL="8868814" algn="l" defTabSz="4434405" rtl="0" eaLnBrk="1" latinLnBrk="0" hangingPunct="1">
      <a:defRPr sz="8736" kern="1200">
        <a:solidFill>
          <a:schemeClr val="tx1"/>
        </a:solidFill>
        <a:latin typeface="+mn-lt"/>
        <a:ea typeface="+mn-ea"/>
        <a:cs typeface="+mn-cs"/>
      </a:defRPr>
    </a:lvl5pPr>
    <a:lvl6pPr marL="11086015" algn="l" defTabSz="4434405" rtl="0" eaLnBrk="1" latinLnBrk="0" hangingPunct="1">
      <a:defRPr sz="8736" kern="1200">
        <a:solidFill>
          <a:schemeClr val="tx1"/>
        </a:solidFill>
        <a:latin typeface="+mn-lt"/>
        <a:ea typeface="+mn-ea"/>
        <a:cs typeface="+mn-cs"/>
      </a:defRPr>
    </a:lvl6pPr>
    <a:lvl7pPr marL="13303219" algn="l" defTabSz="4434405" rtl="0" eaLnBrk="1" latinLnBrk="0" hangingPunct="1">
      <a:defRPr sz="8736" kern="1200">
        <a:solidFill>
          <a:schemeClr val="tx1"/>
        </a:solidFill>
        <a:latin typeface="+mn-lt"/>
        <a:ea typeface="+mn-ea"/>
        <a:cs typeface="+mn-cs"/>
      </a:defRPr>
    </a:lvl7pPr>
    <a:lvl8pPr marL="15520422" algn="l" defTabSz="4434405" rtl="0" eaLnBrk="1" latinLnBrk="0" hangingPunct="1">
      <a:defRPr sz="8736" kern="1200">
        <a:solidFill>
          <a:schemeClr val="tx1"/>
        </a:solidFill>
        <a:latin typeface="+mn-lt"/>
        <a:ea typeface="+mn-ea"/>
        <a:cs typeface="+mn-cs"/>
      </a:defRPr>
    </a:lvl8pPr>
    <a:lvl9pPr marL="17737626" algn="l" defTabSz="4434405" rtl="0" eaLnBrk="1" latinLnBrk="0" hangingPunct="1">
      <a:defRPr sz="8736"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C4172F"/>
    <a:srgbClr val="0101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23" autoAdjust="0"/>
    <p:restoredTop sz="96404" autoAdjust="0"/>
  </p:normalViewPr>
  <p:slideViewPr>
    <p:cSldViewPr>
      <p:cViewPr>
        <p:scale>
          <a:sx n="71" d="100"/>
          <a:sy n="71" d="100"/>
        </p:scale>
        <p:origin x="-5928" y="-12968"/>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18C994-0376-4535-917B-B2447CE1A1E4}" type="doc">
      <dgm:prSet loTypeId="urn:microsoft.com/office/officeart/2005/8/layout/venn2" loCatId="relationship" qsTypeId="urn:microsoft.com/office/officeart/2005/8/quickstyle/3d1" qsCatId="3D" csTypeId="urn:microsoft.com/office/officeart/2005/8/colors/accent1_2" csCatId="accent1" phldr="1"/>
      <dgm:spPr/>
      <dgm:t>
        <a:bodyPr/>
        <a:lstStyle/>
        <a:p>
          <a:endParaRPr lang="en-US"/>
        </a:p>
      </dgm:t>
    </dgm:pt>
    <mc:AlternateContent xmlns:mc="http://schemas.openxmlformats.org/markup-compatibility/2006" xmlns:a14="http://schemas.microsoft.com/office/drawing/2010/main">
      <mc:Choice Requires="a14">
        <dgm:pt modelId="{22C96DF9-42BD-455F-8497-97B3FEEC3746}">
          <dgm:prSet phldrT="[Text]" custT="1"/>
          <dgm:spPr>
            <a:solidFill>
              <a:schemeClr val="tx2">
                <a:lumMod val="60000"/>
                <a:lumOff val="40000"/>
              </a:schemeClr>
            </a:solidFill>
          </dgm:spPr>
          <dgm:t>
            <a:bodyPr/>
            <a:lstStyle/>
            <a:p>
              <a:r>
                <a:rPr lang="en-US" sz="1700" dirty="0"/>
                <a:t> </a:t>
              </a:r>
              <a:r>
                <a:rPr lang="en-US" sz="1800" b="1" dirty="0">
                  <a:solidFill>
                    <a:schemeClr val="tx1"/>
                  </a:solidFill>
                </a:rPr>
                <a:t>Giant nuclei ≈ larger than 2</a:t>
              </a:r>
              <a14:m>
                <m:oMath xmlns:m="http://schemas.openxmlformats.org/officeDocument/2006/math">
                  <m:r>
                    <a:rPr lang="en-US" sz="1800" b="1" i="1" smtClean="0">
                      <a:solidFill>
                        <a:schemeClr val="tx1"/>
                      </a:solidFill>
                      <a:latin typeface="Cambria Math" panose="02040503050406030204" pitchFamily="18" charset="0"/>
                      <a:ea typeface="Cambria Math" panose="02040503050406030204" pitchFamily="18" charset="0"/>
                    </a:rPr>
                    <m:t>𝝁</m:t>
                  </m:r>
                  <m:r>
                    <a:rPr lang="en-US" sz="1800" b="1" i="1" smtClean="0">
                      <a:solidFill>
                        <a:schemeClr val="tx1"/>
                      </a:solidFill>
                      <a:latin typeface="Cambria Math" panose="02040503050406030204" pitchFamily="18" charset="0"/>
                      <a:ea typeface="Cambria Math" panose="02040503050406030204" pitchFamily="18" charset="0"/>
                    </a:rPr>
                    <m:t>𝒎</m:t>
                  </m:r>
                </m:oMath>
              </a14:m>
              <a:endParaRPr lang="en-US" sz="1800" b="1" dirty="0">
                <a:solidFill>
                  <a:schemeClr val="tx1"/>
                </a:solidFill>
              </a:endParaRPr>
            </a:p>
          </dgm:t>
        </dgm:pt>
      </mc:Choice>
      <mc:Fallback xmlns="">
        <dgm:pt modelId="{22C96DF9-42BD-455F-8497-97B3FEEC3746}">
          <dgm:prSet phldrT="[Text]" custT="1"/>
          <dgm:spPr>
            <a:solidFill>
              <a:schemeClr val="tx2">
                <a:lumMod val="60000"/>
                <a:lumOff val="40000"/>
              </a:schemeClr>
            </a:solidFill>
          </dgm:spPr>
          <dgm:t>
            <a:bodyPr/>
            <a:lstStyle/>
            <a:p>
              <a:r>
                <a:rPr lang="en-US" sz="1700" dirty="0" smtClean="0"/>
                <a:t> </a:t>
              </a:r>
              <a:r>
                <a:rPr lang="en-US" sz="1800" b="1" dirty="0" smtClean="0">
                  <a:solidFill>
                    <a:schemeClr val="tx1"/>
                  </a:solidFill>
                </a:rPr>
                <a:t>Giant nuclei ≈ larger than 2</a:t>
              </a:r>
              <a:r>
                <a:rPr lang="en-US" sz="1800" b="1" i="0" smtClean="0">
                  <a:solidFill>
                    <a:schemeClr val="tx1"/>
                  </a:solidFill>
                  <a:latin typeface="Cambria Math" panose="02040503050406030204" pitchFamily="18" charset="0"/>
                  <a:ea typeface="Cambria Math" panose="02040503050406030204" pitchFamily="18" charset="0"/>
                </a:rPr>
                <a:t>𝝁𝒎</a:t>
              </a:r>
              <a:endParaRPr lang="en-US" sz="1800" b="1" dirty="0">
                <a:solidFill>
                  <a:schemeClr val="tx1"/>
                </a:solidFill>
              </a:endParaRPr>
            </a:p>
          </dgm:t>
        </dgm:pt>
      </mc:Fallback>
    </mc:AlternateContent>
    <dgm:pt modelId="{8B10EA83-8E8C-4248-BE2F-2DAFA33C91A5}" type="parTrans" cxnId="{D0167629-467E-447F-B6B7-30C530B15958}">
      <dgm:prSet/>
      <dgm:spPr/>
      <dgm:t>
        <a:bodyPr/>
        <a:lstStyle/>
        <a:p>
          <a:endParaRPr lang="en-US"/>
        </a:p>
      </dgm:t>
    </dgm:pt>
    <dgm:pt modelId="{DC85ED5C-86A5-45B6-A22A-B567B1FFDBBB}" type="sibTrans" cxnId="{D0167629-467E-447F-B6B7-30C530B15958}">
      <dgm:prSet/>
      <dgm:spPr/>
      <dgm:t>
        <a:bodyPr/>
        <a:lstStyle/>
        <a:p>
          <a:endParaRPr lang="en-US"/>
        </a:p>
      </dgm:t>
    </dgm:pt>
    <mc:AlternateContent xmlns:mc="http://schemas.openxmlformats.org/markup-compatibility/2006" xmlns:a14="http://schemas.microsoft.com/office/drawing/2010/main">
      <mc:Choice Requires="a14">
        <dgm:pt modelId="{AF3DFCF1-2082-464D-B664-511C19BE6AE9}">
          <dgm:prSet phldrT="[Text]" custT="1"/>
          <dgm:spPr>
            <a:solidFill>
              <a:schemeClr val="tx2">
                <a:lumMod val="40000"/>
                <a:lumOff val="60000"/>
              </a:schemeClr>
            </a:solidFill>
          </dgm:spPr>
          <dgm:t>
            <a:bodyPr/>
            <a:lstStyle/>
            <a:p>
              <a:r>
                <a:rPr lang="en-US" sz="1800" b="1" dirty="0">
                  <a:solidFill>
                    <a:schemeClr val="tx1"/>
                  </a:solidFill>
                </a:rPr>
                <a:t>Large nuclei ≈ 0.2 – 2</a:t>
              </a:r>
              <a14:m>
                <m:oMath xmlns:m="http://schemas.openxmlformats.org/officeDocument/2006/math">
                  <m:r>
                    <a:rPr lang="en-US" sz="1800" b="1" i="1" smtClean="0">
                      <a:solidFill>
                        <a:schemeClr val="tx1"/>
                      </a:solidFill>
                      <a:latin typeface="Cambria Math" panose="02040503050406030204" pitchFamily="18" charset="0"/>
                      <a:ea typeface="Cambria Math" panose="02040503050406030204" pitchFamily="18" charset="0"/>
                    </a:rPr>
                    <m:t>𝝁</m:t>
                  </m:r>
                  <m:r>
                    <a:rPr lang="en-US" sz="1800" b="1" i="1" smtClean="0">
                      <a:solidFill>
                        <a:schemeClr val="tx1"/>
                      </a:solidFill>
                      <a:latin typeface="Cambria Math" panose="02040503050406030204" pitchFamily="18" charset="0"/>
                      <a:ea typeface="Cambria Math" panose="02040503050406030204" pitchFamily="18" charset="0"/>
                    </a:rPr>
                    <m:t>𝒎</m:t>
                  </m:r>
                </m:oMath>
              </a14:m>
              <a:endParaRPr lang="en-US" sz="1800" b="1" dirty="0">
                <a:solidFill>
                  <a:schemeClr val="tx1"/>
                </a:solidFill>
              </a:endParaRPr>
            </a:p>
          </dgm:t>
        </dgm:pt>
      </mc:Choice>
      <mc:Fallback xmlns="">
        <dgm:pt modelId="{AF3DFCF1-2082-464D-B664-511C19BE6AE9}">
          <dgm:prSet phldrT="[Text]" custT="1"/>
          <dgm:spPr>
            <a:solidFill>
              <a:schemeClr val="tx2">
                <a:lumMod val="40000"/>
                <a:lumOff val="60000"/>
              </a:schemeClr>
            </a:solidFill>
          </dgm:spPr>
          <dgm:t>
            <a:bodyPr/>
            <a:lstStyle/>
            <a:p>
              <a:r>
                <a:rPr lang="en-US" sz="1800" b="1" dirty="0" smtClean="0">
                  <a:solidFill>
                    <a:schemeClr val="tx1"/>
                  </a:solidFill>
                </a:rPr>
                <a:t>Large nuclei ≈ 0.2 – 2</a:t>
              </a:r>
              <a:r>
                <a:rPr lang="en-US" sz="1800" b="1" i="0" smtClean="0">
                  <a:solidFill>
                    <a:schemeClr val="tx1"/>
                  </a:solidFill>
                  <a:latin typeface="Cambria Math" panose="02040503050406030204" pitchFamily="18" charset="0"/>
                  <a:ea typeface="Cambria Math" panose="02040503050406030204" pitchFamily="18" charset="0"/>
                </a:rPr>
                <a:t>𝝁𝒎</a:t>
              </a:r>
              <a:endParaRPr lang="en-US" sz="1800" b="1" dirty="0">
                <a:solidFill>
                  <a:schemeClr val="tx1"/>
                </a:solidFill>
              </a:endParaRPr>
            </a:p>
          </dgm:t>
        </dgm:pt>
      </mc:Fallback>
    </mc:AlternateContent>
    <dgm:pt modelId="{BA2BFC32-A601-4219-82C4-10D9D32B9036}" type="parTrans" cxnId="{3DD6F265-2297-4D5A-A685-DF97BCAA6A57}">
      <dgm:prSet/>
      <dgm:spPr/>
      <dgm:t>
        <a:bodyPr/>
        <a:lstStyle/>
        <a:p>
          <a:endParaRPr lang="en-US"/>
        </a:p>
      </dgm:t>
    </dgm:pt>
    <dgm:pt modelId="{714A7BBB-0493-4499-80E5-76AE5F95B569}" type="sibTrans" cxnId="{3DD6F265-2297-4D5A-A685-DF97BCAA6A57}">
      <dgm:prSet/>
      <dgm:spPr/>
      <dgm:t>
        <a:bodyPr/>
        <a:lstStyle/>
        <a:p>
          <a:endParaRPr lang="en-US"/>
        </a:p>
      </dgm:t>
    </dgm:pt>
    <mc:AlternateContent xmlns:mc="http://schemas.openxmlformats.org/markup-compatibility/2006" xmlns:a14="http://schemas.microsoft.com/office/drawing/2010/main">
      <mc:Choice Requires="a14">
        <dgm:pt modelId="{849F718E-5A20-44C0-9DF7-F3BCE08F1101}">
          <dgm:prSet phldrT="[Text]" custT="1"/>
          <dgm:spPr>
            <a:solidFill>
              <a:schemeClr val="tx2">
                <a:lumMod val="40000"/>
                <a:lumOff val="60000"/>
              </a:schemeClr>
            </a:solidFill>
          </dgm:spPr>
          <dgm:t>
            <a:bodyPr/>
            <a:lstStyle/>
            <a:p>
              <a:endParaRPr lang="en-US" sz="1800" b="1" dirty="0">
                <a:solidFill>
                  <a:schemeClr val="tx1"/>
                </a:solidFill>
              </a:endParaRPr>
            </a:p>
            <a:p>
              <a:r>
                <a:rPr lang="en-US" sz="1800" b="1" dirty="0">
                  <a:solidFill>
                    <a:schemeClr val="tx1"/>
                  </a:solidFill>
                </a:rPr>
                <a:t>Small or Aitken nuclei ≈ 0.06 – 0.2 </a:t>
              </a:r>
              <a14:m>
                <m:oMath xmlns:m="http://schemas.openxmlformats.org/officeDocument/2006/math">
                  <m:r>
                    <a:rPr lang="en-US" sz="1800" b="1" i="1" smtClean="0">
                      <a:solidFill>
                        <a:schemeClr val="tx1"/>
                      </a:solidFill>
                      <a:latin typeface="Cambria Math" panose="02040503050406030204" pitchFamily="18" charset="0"/>
                      <a:ea typeface="Cambria Math" panose="02040503050406030204" pitchFamily="18" charset="0"/>
                    </a:rPr>
                    <m:t>𝝁</m:t>
                  </m:r>
                  <m:r>
                    <a:rPr lang="en-US" sz="1800" b="1" i="1" smtClean="0">
                      <a:solidFill>
                        <a:schemeClr val="tx1"/>
                      </a:solidFill>
                      <a:latin typeface="Cambria Math" panose="02040503050406030204" pitchFamily="18" charset="0"/>
                      <a:ea typeface="Cambria Math" panose="02040503050406030204" pitchFamily="18" charset="0"/>
                    </a:rPr>
                    <m:t>𝒎</m:t>
                  </m:r>
                </m:oMath>
              </a14:m>
              <a:endParaRPr lang="en-US" sz="1800" b="1" dirty="0">
                <a:solidFill>
                  <a:schemeClr val="tx1"/>
                </a:solidFill>
              </a:endParaRPr>
            </a:p>
          </dgm:t>
        </dgm:pt>
      </mc:Choice>
      <mc:Fallback xmlns="">
        <dgm:pt modelId="{849F718E-5A20-44C0-9DF7-F3BCE08F1101}">
          <dgm:prSet phldrT="[Text]" custT="1"/>
          <dgm:spPr>
            <a:solidFill>
              <a:schemeClr val="tx2">
                <a:lumMod val="40000"/>
                <a:lumOff val="60000"/>
              </a:schemeClr>
            </a:solidFill>
          </dgm:spPr>
          <dgm:t>
            <a:bodyPr/>
            <a:lstStyle/>
            <a:p>
              <a:endParaRPr lang="en-US" sz="1800" b="1" dirty="0" smtClean="0">
                <a:solidFill>
                  <a:schemeClr val="tx1"/>
                </a:solidFill>
              </a:endParaRPr>
            </a:p>
            <a:p>
              <a:r>
                <a:rPr lang="en-US" sz="1800" b="1" dirty="0" smtClean="0">
                  <a:solidFill>
                    <a:schemeClr val="tx1"/>
                  </a:solidFill>
                </a:rPr>
                <a:t>Small </a:t>
              </a:r>
              <a:r>
                <a:rPr lang="en-US" sz="1800" b="1" dirty="0" smtClean="0">
                  <a:solidFill>
                    <a:schemeClr val="tx1"/>
                  </a:solidFill>
                </a:rPr>
                <a:t>or Aitken nuclei ≈ 0.06 – 0.2 </a:t>
              </a:r>
              <a:r>
                <a:rPr lang="en-US" sz="1800" b="1" i="0" smtClean="0">
                  <a:solidFill>
                    <a:schemeClr val="tx1"/>
                  </a:solidFill>
                  <a:latin typeface="Cambria Math" panose="02040503050406030204" pitchFamily="18" charset="0"/>
                  <a:ea typeface="Cambria Math" panose="02040503050406030204" pitchFamily="18" charset="0"/>
                </a:rPr>
                <a:t>𝝁𝒎</a:t>
              </a:r>
              <a:endParaRPr lang="en-US" sz="1800" b="1" dirty="0">
                <a:solidFill>
                  <a:schemeClr val="tx1"/>
                </a:solidFill>
              </a:endParaRPr>
            </a:p>
          </dgm:t>
        </dgm:pt>
      </mc:Fallback>
    </mc:AlternateContent>
    <dgm:pt modelId="{E81F5AEE-05AE-4597-BDFE-FD436DB67CF7}" type="parTrans" cxnId="{69D00527-89E1-4484-B945-0EA95552F42C}">
      <dgm:prSet/>
      <dgm:spPr/>
      <dgm:t>
        <a:bodyPr/>
        <a:lstStyle/>
        <a:p>
          <a:endParaRPr lang="en-US"/>
        </a:p>
      </dgm:t>
    </dgm:pt>
    <dgm:pt modelId="{F122DB59-A8D5-403A-A643-DB3BDCC57FAD}" type="sibTrans" cxnId="{69D00527-89E1-4484-B945-0EA95552F42C}">
      <dgm:prSet/>
      <dgm:spPr/>
      <dgm:t>
        <a:bodyPr/>
        <a:lstStyle/>
        <a:p>
          <a:endParaRPr lang="en-US"/>
        </a:p>
      </dgm:t>
    </dgm:pt>
    <dgm:pt modelId="{04D88C05-D7CC-46E8-9980-FD4A8DDBB7AE}">
      <dgm:prSet phldrT="[Text]" custT="1"/>
      <dgm:spPr>
        <a:solidFill>
          <a:schemeClr val="tx2">
            <a:lumMod val="20000"/>
            <a:lumOff val="80000"/>
          </a:schemeClr>
        </a:solidFill>
      </dgm:spPr>
      <dgm:t>
        <a:bodyPr/>
        <a:lstStyle/>
        <a:p>
          <a:r>
            <a:rPr lang="en-US" sz="3200" b="1" dirty="0">
              <a:solidFill>
                <a:schemeClr val="tx1"/>
              </a:solidFill>
            </a:rPr>
            <a:t>CCN</a:t>
          </a:r>
        </a:p>
      </dgm:t>
    </dgm:pt>
    <dgm:pt modelId="{F544783D-4C7B-4C28-A9E3-12938B8415BE}" type="parTrans" cxnId="{D088EE40-3C61-4F4D-9473-E1502BFD700A}">
      <dgm:prSet/>
      <dgm:spPr/>
      <dgm:t>
        <a:bodyPr/>
        <a:lstStyle/>
        <a:p>
          <a:endParaRPr lang="en-US"/>
        </a:p>
      </dgm:t>
    </dgm:pt>
    <dgm:pt modelId="{B0460A04-C507-49CC-8300-C4897CAE86BC}" type="sibTrans" cxnId="{D088EE40-3C61-4F4D-9473-E1502BFD700A}">
      <dgm:prSet/>
      <dgm:spPr/>
      <dgm:t>
        <a:bodyPr/>
        <a:lstStyle/>
        <a:p>
          <a:endParaRPr lang="en-US"/>
        </a:p>
      </dgm:t>
    </dgm:pt>
    <dgm:pt modelId="{B3345E3F-4575-493D-93C9-6F3D30115FAD}" type="pres">
      <dgm:prSet presAssocID="{2F18C994-0376-4535-917B-B2447CE1A1E4}" presName="Name0" presStyleCnt="0">
        <dgm:presLayoutVars>
          <dgm:chMax val="7"/>
          <dgm:resizeHandles val="exact"/>
        </dgm:presLayoutVars>
      </dgm:prSet>
      <dgm:spPr/>
    </dgm:pt>
    <dgm:pt modelId="{7B9D7349-2C23-44C8-A2EC-D57433336606}" type="pres">
      <dgm:prSet presAssocID="{2F18C994-0376-4535-917B-B2447CE1A1E4}" presName="comp1" presStyleCnt="0"/>
      <dgm:spPr/>
    </dgm:pt>
    <dgm:pt modelId="{44D6B514-99BD-40C7-950F-D9E16E7C50F6}" type="pres">
      <dgm:prSet presAssocID="{2F18C994-0376-4535-917B-B2447CE1A1E4}" presName="circle1" presStyleLbl="node1" presStyleIdx="0" presStyleCnt="4" custLinFactNeighborX="495" custLinFactNeighborY="-1955"/>
      <dgm:spPr/>
    </dgm:pt>
    <dgm:pt modelId="{A00C8970-6D4D-4070-AC62-25FA7B649F63}" type="pres">
      <dgm:prSet presAssocID="{2F18C994-0376-4535-917B-B2447CE1A1E4}" presName="c1text" presStyleLbl="node1" presStyleIdx="0" presStyleCnt="4">
        <dgm:presLayoutVars>
          <dgm:bulletEnabled val="1"/>
        </dgm:presLayoutVars>
      </dgm:prSet>
      <dgm:spPr/>
    </dgm:pt>
    <dgm:pt modelId="{FE41A173-9781-4DB1-B9A5-3681AA2BDD44}" type="pres">
      <dgm:prSet presAssocID="{2F18C994-0376-4535-917B-B2447CE1A1E4}" presName="comp2" presStyleCnt="0"/>
      <dgm:spPr/>
    </dgm:pt>
    <dgm:pt modelId="{71470444-3B70-4B2E-AD35-78CD5906C9FB}" type="pres">
      <dgm:prSet presAssocID="{2F18C994-0376-4535-917B-B2447CE1A1E4}" presName="circle2" presStyleLbl="node1" presStyleIdx="1" presStyleCnt="4" custScaleY="95526" custLinFactNeighborX="-1152" custLinFactNeighborY="5185"/>
      <dgm:spPr/>
    </dgm:pt>
    <dgm:pt modelId="{65DBF01E-0D41-4094-8005-AB4CA461FC10}" type="pres">
      <dgm:prSet presAssocID="{2F18C994-0376-4535-917B-B2447CE1A1E4}" presName="c2text" presStyleLbl="node1" presStyleIdx="1" presStyleCnt="4">
        <dgm:presLayoutVars>
          <dgm:bulletEnabled val="1"/>
        </dgm:presLayoutVars>
      </dgm:prSet>
      <dgm:spPr/>
    </dgm:pt>
    <dgm:pt modelId="{F81838EC-8E50-46A9-91B2-7ECA68FE93D1}" type="pres">
      <dgm:prSet presAssocID="{2F18C994-0376-4535-917B-B2447CE1A1E4}" presName="comp3" presStyleCnt="0"/>
      <dgm:spPr/>
    </dgm:pt>
    <dgm:pt modelId="{4EC4B1ED-2FBB-42C8-BEA2-F31DC15FD926}" type="pres">
      <dgm:prSet presAssocID="{2F18C994-0376-4535-917B-B2447CE1A1E4}" presName="circle3" presStyleLbl="node1" presStyleIdx="2" presStyleCnt="4" custScaleY="87905" custLinFactNeighborX="-772" custLinFactNeighborY="1501"/>
      <dgm:spPr/>
    </dgm:pt>
    <dgm:pt modelId="{5C3766AD-BCE1-4792-95EF-809BE12D3354}" type="pres">
      <dgm:prSet presAssocID="{2F18C994-0376-4535-917B-B2447CE1A1E4}" presName="c3text" presStyleLbl="node1" presStyleIdx="2" presStyleCnt="4">
        <dgm:presLayoutVars>
          <dgm:bulletEnabled val="1"/>
        </dgm:presLayoutVars>
      </dgm:prSet>
      <dgm:spPr/>
    </dgm:pt>
    <dgm:pt modelId="{3D906B89-15BA-4C75-B922-10EB52CCE893}" type="pres">
      <dgm:prSet presAssocID="{2F18C994-0376-4535-917B-B2447CE1A1E4}" presName="comp4" presStyleCnt="0"/>
      <dgm:spPr/>
    </dgm:pt>
    <dgm:pt modelId="{5AAD3DB2-FAA0-427B-805A-36A438396513}" type="pres">
      <dgm:prSet presAssocID="{2F18C994-0376-4535-917B-B2447CE1A1E4}" presName="circle4" presStyleLbl="node1" presStyleIdx="3" presStyleCnt="4" custScaleX="94230" custScaleY="85643" custLinFactNeighborX="1194" custLinFactNeighborY="13410"/>
      <dgm:spPr/>
    </dgm:pt>
    <dgm:pt modelId="{215F3569-42A0-4BF9-A988-3AE9180A2808}" type="pres">
      <dgm:prSet presAssocID="{2F18C994-0376-4535-917B-B2447CE1A1E4}" presName="c4text" presStyleLbl="node1" presStyleIdx="3" presStyleCnt="4">
        <dgm:presLayoutVars>
          <dgm:bulletEnabled val="1"/>
        </dgm:presLayoutVars>
      </dgm:prSet>
      <dgm:spPr/>
    </dgm:pt>
  </dgm:ptLst>
  <dgm:cxnLst>
    <dgm:cxn modelId="{93F90007-FCC3-494F-B31A-55BEA6DF97E4}" type="presOf" srcId="{AF3DFCF1-2082-464D-B664-511C19BE6AE9}" destId="{71470444-3B70-4B2E-AD35-78CD5906C9FB}" srcOrd="0" destOrd="0" presId="urn:microsoft.com/office/officeart/2005/8/layout/venn2"/>
    <dgm:cxn modelId="{4BFA1012-2F4C-4903-906F-A7294B799988}" type="presOf" srcId="{04D88C05-D7CC-46E8-9980-FD4A8DDBB7AE}" destId="{5AAD3DB2-FAA0-427B-805A-36A438396513}" srcOrd="0" destOrd="0" presId="urn:microsoft.com/office/officeart/2005/8/layout/venn2"/>
    <dgm:cxn modelId="{69D00527-89E1-4484-B945-0EA95552F42C}" srcId="{2F18C994-0376-4535-917B-B2447CE1A1E4}" destId="{849F718E-5A20-44C0-9DF7-F3BCE08F1101}" srcOrd="2" destOrd="0" parTransId="{E81F5AEE-05AE-4597-BDFE-FD436DB67CF7}" sibTransId="{F122DB59-A8D5-403A-A643-DB3BDCC57FAD}"/>
    <dgm:cxn modelId="{D0167629-467E-447F-B6B7-30C530B15958}" srcId="{2F18C994-0376-4535-917B-B2447CE1A1E4}" destId="{22C96DF9-42BD-455F-8497-97B3FEEC3746}" srcOrd="0" destOrd="0" parTransId="{8B10EA83-8E8C-4248-BE2F-2DAFA33C91A5}" sibTransId="{DC85ED5C-86A5-45B6-A22A-B567B1FFDBBB}"/>
    <dgm:cxn modelId="{D088EE40-3C61-4F4D-9473-E1502BFD700A}" srcId="{2F18C994-0376-4535-917B-B2447CE1A1E4}" destId="{04D88C05-D7CC-46E8-9980-FD4A8DDBB7AE}" srcOrd="3" destOrd="0" parTransId="{F544783D-4C7B-4C28-A9E3-12938B8415BE}" sibTransId="{B0460A04-C507-49CC-8300-C4897CAE86BC}"/>
    <dgm:cxn modelId="{2832194F-6348-49F8-820A-2372C96DF91D}" type="presOf" srcId="{849F718E-5A20-44C0-9DF7-F3BCE08F1101}" destId="{4EC4B1ED-2FBB-42C8-BEA2-F31DC15FD926}" srcOrd="0" destOrd="0" presId="urn:microsoft.com/office/officeart/2005/8/layout/venn2"/>
    <dgm:cxn modelId="{3DD6F265-2297-4D5A-A685-DF97BCAA6A57}" srcId="{2F18C994-0376-4535-917B-B2447CE1A1E4}" destId="{AF3DFCF1-2082-464D-B664-511C19BE6AE9}" srcOrd="1" destOrd="0" parTransId="{BA2BFC32-A601-4219-82C4-10D9D32B9036}" sibTransId="{714A7BBB-0493-4499-80E5-76AE5F95B569}"/>
    <dgm:cxn modelId="{E14F537E-9D57-4CA2-AF45-A466C5D434B0}" type="presOf" srcId="{AF3DFCF1-2082-464D-B664-511C19BE6AE9}" destId="{65DBF01E-0D41-4094-8005-AB4CA461FC10}" srcOrd="1" destOrd="0" presId="urn:microsoft.com/office/officeart/2005/8/layout/venn2"/>
    <dgm:cxn modelId="{F9E5AE82-BEF3-4D97-8564-4A353AC1AF18}" type="presOf" srcId="{04D88C05-D7CC-46E8-9980-FD4A8DDBB7AE}" destId="{215F3569-42A0-4BF9-A988-3AE9180A2808}" srcOrd="1" destOrd="0" presId="urn:microsoft.com/office/officeart/2005/8/layout/venn2"/>
    <dgm:cxn modelId="{E7748284-CF65-4844-9A9C-33CD4FB10843}" type="presOf" srcId="{2F18C994-0376-4535-917B-B2447CE1A1E4}" destId="{B3345E3F-4575-493D-93C9-6F3D30115FAD}" srcOrd="0" destOrd="0" presId="urn:microsoft.com/office/officeart/2005/8/layout/venn2"/>
    <dgm:cxn modelId="{E531488B-0CEE-40D0-9419-F6A2A361264D}" type="presOf" srcId="{849F718E-5A20-44C0-9DF7-F3BCE08F1101}" destId="{5C3766AD-BCE1-4792-95EF-809BE12D3354}" srcOrd="1" destOrd="0" presId="urn:microsoft.com/office/officeart/2005/8/layout/venn2"/>
    <dgm:cxn modelId="{6C0DC8D0-AA7B-4B94-B5B7-CED7C5054197}" type="presOf" srcId="{22C96DF9-42BD-455F-8497-97B3FEEC3746}" destId="{A00C8970-6D4D-4070-AC62-25FA7B649F63}" srcOrd="1" destOrd="0" presId="urn:microsoft.com/office/officeart/2005/8/layout/venn2"/>
    <dgm:cxn modelId="{53B1D9FD-3F69-4766-A644-CC9DAC4F789C}" type="presOf" srcId="{22C96DF9-42BD-455F-8497-97B3FEEC3746}" destId="{44D6B514-99BD-40C7-950F-D9E16E7C50F6}" srcOrd="0" destOrd="0" presId="urn:microsoft.com/office/officeart/2005/8/layout/venn2"/>
    <dgm:cxn modelId="{5C512B49-472B-49AA-B947-85EAE108CCF7}" type="presParOf" srcId="{B3345E3F-4575-493D-93C9-6F3D30115FAD}" destId="{7B9D7349-2C23-44C8-A2EC-D57433336606}" srcOrd="0" destOrd="0" presId="urn:microsoft.com/office/officeart/2005/8/layout/venn2"/>
    <dgm:cxn modelId="{8E26737A-EB54-46D0-A718-F6B3EEB25BAD}" type="presParOf" srcId="{7B9D7349-2C23-44C8-A2EC-D57433336606}" destId="{44D6B514-99BD-40C7-950F-D9E16E7C50F6}" srcOrd="0" destOrd="0" presId="urn:microsoft.com/office/officeart/2005/8/layout/venn2"/>
    <dgm:cxn modelId="{3BAAF975-10E1-4EF9-868D-A3E07E8E6DCB}" type="presParOf" srcId="{7B9D7349-2C23-44C8-A2EC-D57433336606}" destId="{A00C8970-6D4D-4070-AC62-25FA7B649F63}" srcOrd="1" destOrd="0" presId="urn:microsoft.com/office/officeart/2005/8/layout/venn2"/>
    <dgm:cxn modelId="{1A759BEC-3A86-420B-8F19-A9624C5DC4C8}" type="presParOf" srcId="{B3345E3F-4575-493D-93C9-6F3D30115FAD}" destId="{FE41A173-9781-4DB1-B9A5-3681AA2BDD44}" srcOrd="1" destOrd="0" presId="urn:microsoft.com/office/officeart/2005/8/layout/venn2"/>
    <dgm:cxn modelId="{41151969-2D7B-4126-A429-B035528D1ADF}" type="presParOf" srcId="{FE41A173-9781-4DB1-B9A5-3681AA2BDD44}" destId="{71470444-3B70-4B2E-AD35-78CD5906C9FB}" srcOrd="0" destOrd="0" presId="urn:microsoft.com/office/officeart/2005/8/layout/venn2"/>
    <dgm:cxn modelId="{1EE9CA0B-7D64-481F-BC86-7EAD18B88988}" type="presParOf" srcId="{FE41A173-9781-4DB1-B9A5-3681AA2BDD44}" destId="{65DBF01E-0D41-4094-8005-AB4CA461FC10}" srcOrd="1" destOrd="0" presId="urn:microsoft.com/office/officeart/2005/8/layout/venn2"/>
    <dgm:cxn modelId="{EDA05CE8-5488-4BD3-91C1-22D6DBF4F2A2}" type="presParOf" srcId="{B3345E3F-4575-493D-93C9-6F3D30115FAD}" destId="{F81838EC-8E50-46A9-91B2-7ECA68FE93D1}" srcOrd="2" destOrd="0" presId="urn:microsoft.com/office/officeart/2005/8/layout/venn2"/>
    <dgm:cxn modelId="{7A001AEA-637B-4658-BFFC-B8FCA91F0859}" type="presParOf" srcId="{F81838EC-8E50-46A9-91B2-7ECA68FE93D1}" destId="{4EC4B1ED-2FBB-42C8-BEA2-F31DC15FD926}" srcOrd="0" destOrd="0" presId="urn:microsoft.com/office/officeart/2005/8/layout/venn2"/>
    <dgm:cxn modelId="{125D5BC0-7164-4EBD-A699-ED541CA771B6}" type="presParOf" srcId="{F81838EC-8E50-46A9-91B2-7ECA68FE93D1}" destId="{5C3766AD-BCE1-4792-95EF-809BE12D3354}" srcOrd="1" destOrd="0" presId="urn:microsoft.com/office/officeart/2005/8/layout/venn2"/>
    <dgm:cxn modelId="{19F6E569-DDCB-43B2-9A1A-B7B939F32D08}" type="presParOf" srcId="{B3345E3F-4575-493D-93C9-6F3D30115FAD}" destId="{3D906B89-15BA-4C75-B922-10EB52CCE893}" srcOrd="3" destOrd="0" presId="urn:microsoft.com/office/officeart/2005/8/layout/venn2"/>
    <dgm:cxn modelId="{19E2A71F-3429-4D3D-8536-068689C00940}" type="presParOf" srcId="{3D906B89-15BA-4C75-B922-10EB52CCE893}" destId="{5AAD3DB2-FAA0-427B-805A-36A438396513}" srcOrd="0" destOrd="0" presId="urn:microsoft.com/office/officeart/2005/8/layout/venn2"/>
    <dgm:cxn modelId="{192A3CC7-FB72-4064-96D7-9D719D4A5E20}" type="presParOf" srcId="{3D906B89-15BA-4C75-B922-10EB52CCE893}" destId="{215F3569-42A0-4BF9-A988-3AE9180A2808}" srcOrd="1" destOrd="0" presId="urn:microsoft.com/office/officeart/2005/8/layout/venn2"/>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18C994-0376-4535-917B-B2447CE1A1E4}" type="doc">
      <dgm:prSet loTypeId="urn:microsoft.com/office/officeart/2005/8/layout/venn2" loCatId="relationship" qsTypeId="urn:microsoft.com/office/officeart/2005/8/quickstyle/3d1" qsCatId="3D" csTypeId="urn:microsoft.com/office/officeart/2005/8/colors/accent1_2" csCatId="accent1" phldr="1"/>
      <dgm:spPr/>
      <dgm:t>
        <a:bodyPr/>
        <a:lstStyle/>
        <a:p>
          <a:endParaRPr lang="en-US"/>
        </a:p>
      </dgm:t>
    </dgm:pt>
    <dgm:pt modelId="{22C96DF9-42BD-455F-8497-97B3FEEC3746}">
      <dgm:prSet phldrT="[Text]" custT="1"/>
      <dgm:spPr>
        <a:blipFill>
          <a:blip xmlns:r="http://schemas.openxmlformats.org/officeDocument/2006/relationships" r:embed="rId1"/>
          <a:stretch>
            <a:fillRect/>
          </a:stretch>
        </a:blipFill>
      </dgm:spPr>
      <dgm:t>
        <a:bodyPr/>
        <a:lstStyle/>
        <a:p>
          <a:r>
            <a:rPr lang="en-US">
              <a:noFill/>
            </a:rPr>
            <a:t> </a:t>
          </a:r>
        </a:p>
      </dgm:t>
    </dgm:pt>
    <dgm:pt modelId="{8B10EA83-8E8C-4248-BE2F-2DAFA33C91A5}" type="parTrans" cxnId="{D0167629-467E-447F-B6B7-30C530B15958}">
      <dgm:prSet/>
      <dgm:spPr/>
      <dgm:t>
        <a:bodyPr/>
        <a:lstStyle/>
        <a:p>
          <a:endParaRPr lang="en-US"/>
        </a:p>
      </dgm:t>
    </dgm:pt>
    <dgm:pt modelId="{DC85ED5C-86A5-45B6-A22A-B567B1FFDBBB}" type="sibTrans" cxnId="{D0167629-467E-447F-B6B7-30C530B15958}">
      <dgm:prSet/>
      <dgm:spPr/>
      <dgm:t>
        <a:bodyPr/>
        <a:lstStyle/>
        <a:p>
          <a:endParaRPr lang="en-US"/>
        </a:p>
      </dgm:t>
    </dgm:pt>
    <dgm:pt modelId="{AF3DFCF1-2082-464D-B664-511C19BE6AE9}">
      <dgm:prSet phldrT="[Text]" custT="1"/>
      <dgm:spPr>
        <a:blipFill>
          <a:blip xmlns:r="http://schemas.openxmlformats.org/officeDocument/2006/relationships" r:embed="rId2"/>
          <a:stretch>
            <a:fillRect/>
          </a:stretch>
        </a:blipFill>
      </dgm:spPr>
      <dgm:t>
        <a:bodyPr/>
        <a:lstStyle/>
        <a:p>
          <a:r>
            <a:rPr lang="en-US">
              <a:noFill/>
            </a:rPr>
            <a:t> </a:t>
          </a:r>
        </a:p>
      </dgm:t>
    </dgm:pt>
    <dgm:pt modelId="{BA2BFC32-A601-4219-82C4-10D9D32B9036}" type="parTrans" cxnId="{3DD6F265-2297-4D5A-A685-DF97BCAA6A57}">
      <dgm:prSet/>
      <dgm:spPr/>
      <dgm:t>
        <a:bodyPr/>
        <a:lstStyle/>
        <a:p>
          <a:endParaRPr lang="en-US"/>
        </a:p>
      </dgm:t>
    </dgm:pt>
    <dgm:pt modelId="{714A7BBB-0493-4499-80E5-76AE5F95B569}" type="sibTrans" cxnId="{3DD6F265-2297-4D5A-A685-DF97BCAA6A57}">
      <dgm:prSet/>
      <dgm:spPr/>
      <dgm:t>
        <a:bodyPr/>
        <a:lstStyle/>
        <a:p>
          <a:endParaRPr lang="en-US"/>
        </a:p>
      </dgm:t>
    </dgm:pt>
    <dgm:pt modelId="{849F718E-5A20-44C0-9DF7-F3BCE08F1101}">
      <dgm:prSet phldrT="[Text]" custT="1"/>
      <dgm:spPr>
        <a:blipFill>
          <a:blip xmlns:r="http://schemas.openxmlformats.org/officeDocument/2006/relationships" r:embed="rId3"/>
          <a:stretch>
            <a:fillRect/>
          </a:stretch>
        </a:blipFill>
      </dgm:spPr>
      <dgm:t>
        <a:bodyPr/>
        <a:lstStyle/>
        <a:p>
          <a:r>
            <a:rPr lang="en-US">
              <a:noFill/>
            </a:rPr>
            <a:t> </a:t>
          </a:r>
        </a:p>
      </dgm:t>
    </dgm:pt>
    <dgm:pt modelId="{E81F5AEE-05AE-4597-BDFE-FD436DB67CF7}" type="parTrans" cxnId="{69D00527-89E1-4484-B945-0EA95552F42C}">
      <dgm:prSet/>
      <dgm:spPr/>
      <dgm:t>
        <a:bodyPr/>
        <a:lstStyle/>
        <a:p>
          <a:endParaRPr lang="en-US"/>
        </a:p>
      </dgm:t>
    </dgm:pt>
    <dgm:pt modelId="{F122DB59-A8D5-403A-A643-DB3BDCC57FAD}" type="sibTrans" cxnId="{69D00527-89E1-4484-B945-0EA95552F42C}">
      <dgm:prSet/>
      <dgm:spPr/>
      <dgm:t>
        <a:bodyPr/>
        <a:lstStyle/>
        <a:p>
          <a:endParaRPr lang="en-US"/>
        </a:p>
      </dgm:t>
    </dgm:pt>
    <dgm:pt modelId="{04D88C05-D7CC-46E8-9980-FD4A8DDBB7AE}">
      <dgm:prSet phldrT="[Text]" custT="1"/>
      <dgm:spPr>
        <a:solidFill>
          <a:schemeClr val="tx2">
            <a:lumMod val="20000"/>
            <a:lumOff val="80000"/>
          </a:schemeClr>
        </a:solidFill>
      </dgm:spPr>
      <dgm:t>
        <a:bodyPr/>
        <a:lstStyle/>
        <a:p>
          <a:r>
            <a:rPr lang="en-US" sz="3200" b="1" dirty="0">
              <a:solidFill>
                <a:schemeClr val="tx1"/>
              </a:solidFill>
            </a:rPr>
            <a:t>CCN</a:t>
          </a:r>
        </a:p>
      </dgm:t>
    </dgm:pt>
    <dgm:pt modelId="{F544783D-4C7B-4C28-A9E3-12938B8415BE}" type="parTrans" cxnId="{D088EE40-3C61-4F4D-9473-E1502BFD700A}">
      <dgm:prSet/>
      <dgm:spPr/>
      <dgm:t>
        <a:bodyPr/>
        <a:lstStyle/>
        <a:p>
          <a:endParaRPr lang="en-US"/>
        </a:p>
      </dgm:t>
    </dgm:pt>
    <dgm:pt modelId="{B0460A04-C507-49CC-8300-C4897CAE86BC}" type="sibTrans" cxnId="{D088EE40-3C61-4F4D-9473-E1502BFD700A}">
      <dgm:prSet/>
      <dgm:spPr/>
      <dgm:t>
        <a:bodyPr/>
        <a:lstStyle/>
        <a:p>
          <a:endParaRPr lang="en-US"/>
        </a:p>
      </dgm:t>
    </dgm:pt>
    <dgm:pt modelId="{B3345E3F-4575-493D-93C9-6F3D30115FAD}" type="pres">
      <dgm:prSet presAssocID="{2F18C994-0376-4535-917B-B2447CE1A1E4}" presName="Name0" presStyleCnt="0">
        <dgm:presLayoutVars>
          <dgm:chMax val="7"/>
          <dgm:resizeHandles val="exact"/>
        </dgm:presLayoutVars>
      </dgm:prSet>
      <dgm:spPr/>
    </dgm:pt>
    <dgm:pt modelId="{7B9D7349-2C23-44C8-A2EC-D57433336606}" type="pres">
      <dgm:prSet presAssocID="{2F18C994-0376-4535-917B-B2447CE1A1E4}" presName="comp1" presStyleCnt="0"/>
      <dgm:spPr/>
    </dgm:pt>
    <dgm:pt modelId="{44D6B514-99BD-40C7-950F-D9E16E7C50F6}" type="pres">
      <dgm:prSet presAssocID="{2F18C994-0376-4535-917B-B2447CE1A1E4}" presName="circle1" presStyleLbl="node1" presStyleIdx="0" presStyleCnt="4" custLinFactNeighborX="495" custLinFactNeighborY="-1955"/>
      <dgm:spPr/>
    </dgm:pt>
    <dgm:pt modelId="{A00C8970-6D4D-4070-AC62-25FA7B649F63}" type="pres">
      <dgm:prSet presAssocID="{2F18C994-0376-4535-917B-B2447CE1A1E4}" presName="c1text" presStyleLbl="node1" presStyleIdx="0" presStyleCnt="4">
        <dgm:presLayoutVars>
          <dgm:bulletEnabled val="1"/>
        </dgm:presLayoutVars>
      </dgm:prSet>
      <dgm:spPr/>
    </dgm:pt>
    <dgm:pt modelId="{FE41A173-9781-4DB1-B9A5-3681AA2BDD44}" type="pres">
      <dgm:prSet presAssocID="{2F18C994-0376-4535-917B-B2447CE1A1E4}" presName="comp2" presStyleCnt="0"/>
      <dgm:spPr/>
    </dgm:pt>
    <dgm:pt modelId="{71470444-3B70-4B2E-AD35-78CD5906C9FB}" type="pres">
      <dgm:prSet presAssocID="{2F18C994-0376-4535-917B-B2447CE1A1E4}" presName="circle2" presStyleLbl="node1" presStyleIdx="1" presStyleCnt="4" custScaleY="95526" custLinFactNeighborX="-1152" custLinFactNeighborY="5185"/>
      <dgm:spPr/>
    </dgm:pt>
    <dgm:pt modelId="{65DBF01E-0D41-4094-8005-AB4CA461FC10}" type="pres">
      <dgm:prSet presAssocID="{2F18C994-0376-4535-917B-B2447CE1A1E4}" presName="c2text" presStyleLbl="node1" presStyleIdx="1" presStyleCnt="4">
        <dgm:presLayoutVars>
          <dgm:bulletEnabled val="1"/>
        </dgm:presLayoutVars>
      </dgm:prSet>
      <dgm:spPr/>
    </dgm:pt>
    <dgm:pt modelId="{F81838EC-8E50-46A9-91B2-7ECA68FE93D1}" type="pres">
      <dgm:prSet presAssocID="{2F18C994-0376-4535-917B-B2447CE1A1E4}" presName="comp3" presStyleCnt="0"/>
      <dgm:spPr/>
    </dgm:pt>
    <dgm:pt modelId="{4EC4B1ED-2FBB-42C8-BEA2-F31DC15FD926}" type="pres">
      <dgm:prSet presAssocID="{2F18C994-0376-4535-917B-B2447CE1A1E4}" presName="circle3" presStyleLbl="node1" presStyleIdx="2" presStyleCnt="4" custScaleY="87905" custLinFactNeighborX="-772" custLinFactNeighborY="1501"/>
      <dgm:spPr/>
    </dgm:pt>
    <dgm:pt modelId="{5C3766AD-BCE1-4792-95EF-809BE12D3354}" type="pres">
      <dgm:prSet presAssocID="{2F18C994-0376-4535-917B-B2447CE1A1E4}" presName="c3text" presStyleLbl="node1" presStyleIdx="2" presStyleCnt="4">
        <dgm:presLayoutVars>
          <dgm:bulletEnabled val="1"/>
        </dgm:presLayoutVars>
      </dgm:prSet>
      <dgm:spPr/>
    </dgm:pt>
    <dgm:pt modelId="{3D906B89-15BA-4C75-B922-10EB52CCE893}" type="pres">
      <dgm:prSet presAssocID="{2F18C994-0376-4535-917B-B2447CE1A1E4}" presName="comp4" presStyleCnt="0"/>
      <dgm:spPr/>
    </dgm:pt>
    <dgm:pt modelId="{5AAD3DB2-FAA0-427B-805A-36A438396513}" type="pres">
      <dgm:prSet presAssocID="{2F18C994-0376-4535-917B-B2447CE1A1E4}" presName="circle4" presStyleLbl="node1" presStyleIdx="3" presStyleCnt="4" custScaleX="94230" custScaleY="85643" custLinFactNeighborX="1194" custLinFactNeighborY="13410"/>
      <dgm:spPr/>
    </dgm:pt>
    <dgm:pt modelId="{215F3569-42A0-4BF9-A988-3AE9180A2808}" type="pres">
      <dgm:prSet presAssocID="{2F18C994-0376-4535-917B-B2447CE1A1E4}" presName="c4text" presStyleLbl="node1" presStyleIdx="3" presStyleCnt="4">
        <dgm:presLayoutVars>
          <dgm:bulletEnabled val="1"/>
        </dgm:presLayoutVars>
      </dgm:prSet>
      <dgm:spPr/>
    </dgm:pt>
  </dgm:ptLst>
  <dgm:cxnLst>
    <dgm:cxn modelId="{93F90007-FCC3-494F-B31A-55BEA6DF97E4}" type="presOf" srcId="{AF3DFCF1-2082-464D-B664-511C19BE6AE9}" destId="{71470444-3B70-4B2E-AD35-78CD5906C9FB}" srcOrd="0" destOrd="0" presId="urn:microsoft.com/office/officeart/2005/8/layout/venn2"/>
    <dgm:cxn modelId="{4BFA1012-2F4C-4903-906F-A7294B799988}" type="presOf" srcId="{04D88C05-D7CC-46E8-9980-FD4A8DDBB7AE}" destId="{5AAD3DB2-FAA0-427B-805A-36A438396513}" srcOrd="0" destOrd="0" presId="urn:microsoft.com/office/officeart/2005/8/layout/venn2"/>
    <dgm:cxn modelId="{69D00527-89E1-4484-B945-0EA95552F42C}" srcId="{2F18C994-0376-4535-917B-B2447CE1A1E4}" destId="{849F718E-5A20-44C0-9DF7-F3BCE08F1101}" srcOrd="2" destOrd="0" parTransId="{E81F5AEE-05AE-4597-BDFE-FD436DB67CF7}" sibTransId="{F122DB59-A8D5-403A-A643-DB3BDCC57FAD}"/>
    <dgm:cxn modelId="{D0167629-467E-447F-B6B7-30C530B15958}" srcId="{2F18C994-0376-4535-917B-B2447CE1A1E4}" destId="{22C96DF9-42BD-455F-8497-97B3FEEC3746}" srcOrd="0" destOrd="0" parTransId="{8B10EA83-8E8C-4248-BE2F-2DAFA33C91A5}" sibTransId="{DC85ED5C-86A5-45B6-A22A-B567B1FFDBBB}"/>
    <dgm:cxn modelId="{D088EE40-3C61-4F4D-9473-E1502BFD700A}" srcId="{2F18C994-0376-4535-917B-B2447CE1A1E4}" destId="{04D88C05-D7CC-46E8-9980-FD4A8DDBB7AE}" srcOrd="3" destOrd="0" parTransId="{F544783D-4C7B-4C28-A9E3-12938B8415BE}" sibTransId="{B0460A04-C507-49CC-8300-C4897CAE86BC}"/>
    <dgm:cxn modelId="{2832194F-6348-49F8-820A-2372C96DF91D}" type="presOf" srcId="{849F718E-5A20-44C0-9DF7-F3BCE08F1101}" destId="{4EC4B1ED-2FBB-42C8-BEA2-F31DC15FD926}" srcOrd="0" destOrd="0" presId="urn:microsoft.com/office/officeart/2005/8/layout/venn2"/>
    <dgm:cxn modelId="{3DD6F265-2297-4D5A-A685-DF97BCAA6A57}" srcId="{2F18C994-0376-4535-917B-B2447CE1A1E4}" destId="{AF3DFCF1-2082-464D-B664-511C19BE6AE9}" srcOrd="1" destOrd="0" parTransId="{BA2BFC32-A601-4219-82C4-10D9D32B9036}" sibTransId="{714A7BBB-0493-4499-80E5-76AE5F95B569}"/>
    <dgm:cxn modelId="{E14F537E-9D57-4CA2-AF45-A466C5D434B0}" type="presOf" srcId="{AF3DFCF1-2082-464D-B664-511C19BE6AE9}" destId="{65DBF01E-0D41-4094-8005-AB4CA461FC10}" srcOrd="1" destOrd="0" presId="urn:microsoft.com/office/officeart/2005/8/layout/venn2"/>
    <dgm:cxn modelId="{F9E5AE82-BEF3-4D97-8564-4A353AC1AF18}" type="presOf" srcId="{04D88C05-D7CC-46E8-9980-FD4A8DDBB7AE}" destId="{215F3569-42A0-4BF9-A988-3AE9180A2808}" srcOrd="1" destOrd="0" presId="urn:microsoft.com/office/officeart/2005/8/layout/venn2"/>
    <dgm:cxn modelId="{E7748284-CF65-4844-9A9C-33CD4FB10843}" type="presOf" srcId="{2F18C994-0376-4535-917B-B2447CE1A1E4}" destId="{B3345E3F-4575-493D-93C9-6F3D30115FAD}" srcOrd="0" destOrd="0" presId="urn:microsoft.com/office/officeart/2005/8/layout/venn2"/>
    <dgm:cxn modelId="{E531488B-0CEE-40D0-9419-F6A2A361264D}" type="presOf" srcId="{849F718E-5A20-44C0-9DF7-F3BCE08F1101}" destId="{5C3766AD-BCE1-4792-95EF-809BE12D3354}" srcOrd="1" destOrd="0" presId="urn:microsoft.com/office/officeart/2005/8/layout/venn2"/>
    <dgm:cxn modelId="{6C0DC8D0-AA7B-4B94-B5B7-CED7C5054197}" type="presOf" srcId="{22C96DF9-42BD-455F-8497-97B3FEEC3746}" destId="{A00C8970-6D4D-4070-AC62-25FA7B649F63}" srcOrd="1" destOrd="0" presId="urn:microsoft.com/office/officeart/2005/8/layout/venn2"/>
    <dgm:cxn modelId="{53B1D9FD-3F69-4766-A644-CC9DAC4F789C}" type="presOf" srcId="{22C96DF9-42BD-455F-8497-97B3FEEC3746}" destId="{44D6B514-99BD-40C7-950F-D9E16E7C50F6}" srcOrd="0" destOrd="0" presId="urn:microsoft.com/office/officeart/2005/8/layout/venn2"/>
    <dgm:cxn modelId="{5C512B49-472B-49AA-B947-85EAE108CCF7}" type="presParOf" srcId="{B3345E3F-4575-493D-93C9-6F3D30115FAD}" destId="{7B9D7349-2C23-44C8-A2EC-D57433336606}" srcOrd="0" destOrd="0" presId="urn:microsoft.com/office/officeart/2005/8/layout/venn2"/>
    <dgm:cxn modelId="{8E26737A-EB54-46D0-A718-F6B3EEB25BAD}" type="presParOf" srcId="{7B9D7349-2C23-44C8-A2EC-D57433336606}" destId="{44D6B514-99BD-40C7-950F-D9E16E7C50F6}" srcOrd="0" destOrd="0" presId="urn:microsoft.com/office/officeart/2005/8/layout/venn2"/>
    <dgm:cxn modelId="{3BAAF975-10E1-4EF9-868D-A3E07E8E6DCB}" type="presParOf" srcId="{7B9D7349-2C23-44C8-A2EC-D57433336606}" destId="{A00C8970-6D4D-4070-AC62-25FA7B649F63}" srcOrd="1" destOrd="0" presId="urn:microsoft.com/office/officeart/2005/8/layout/venn2"/>
    <dgm:cxn modelId="{1A759BEC-3A86-420B-8F19-A9624C5DC4C8}" type="presParOf" srcId="{B3345E3F-4575-493D-93C9-6F3D30115FAD}" destId="{FE41A173-9781-4DB1-B9A5-3681AA2BDD44}" srcOrd="1" destOrd="0" presId="urn:microsoft.com/office/officeart/2005/8/layout/venn2"/>
    <dgm:cxn modelId="{41151969-2D7B-4126-A429-B035528D1ADF}" type="presParOf" srcId="{FE41A173-9781-4DB1-B9A5-3681AA2BDD44}" destId="{71470444-3B70-4B2E-AD35-78CD5906C9FB}" srcOrd="0" destOrd="0" presId="urn:microsoft.com/office/officeart/2005/8/layout/venn2"/>
    <dgm:cxn modelId="{1EE9CA0B-7D64-481F-BC86-7EAD18B88988}" type="presParOf" srcId="{FE41A173-9781-4DB1-B9A5-3681AA2BDD44}" destId="{65DBF01E-0D41-4094-8005-AB4CA461FC10}" srcOrd="1" destOrd="0" presId="urn:microsoft.com/office/officeart/2005/8/layout/venn2"/>
    <dgm:cxn modelId="{EDA05CE8-5488-4BD3-91C1-22D6DBF4F2A2}" type="presParOf" srcId="{B3345E3F-4575-493D-93C9-6F3D30115FAD}" destId="{F81838EC-8E50-46A9-91B2-7ECA68FE93D1}" srcOrd="2" destOrd="0" presId="urn:microsoft.com/office/officeart/2005/8/layout/venn2"/>
    <dgm:cxn modelId="{7A001AEA-637B-4658-BFFC-B8FCA91F0859}" type="presParOf" srcId="{F81838EC-8E50-46A9-91B2-7ECA68FE93D1}" destId="{4EC4B1ED-2FBB-42C8-BEA2-F31DC15FD926}" srcOrd="0" destOrd="0" presId="urn:microsoft.com/office/officeart/2005/8/layout/venn2"/>
    <dgm:cxn modelId="{125D5BC0-7164-4EBD-A699-ED541CA771B6}" type="presParOf" srcId="{F81838EC-8E50-46A9-91B2-7ECA68FE93D1}" destId="{5C3766AD-BCE1-4792-95EF-809BE12D3354}" srcOrd="1" destOrd="0" presId="urn:microsoft.com/office/officeart/2005/8/layout/venn2"/>
    <dgm:cxn modelId="{19F6E569-DDCB-43B2-9A1A-B7B939F32D08}" type="presParOf" srcId="{B3345E3F-4575-493D-93C9-6F3D30115FAD}" destId="{3D906B89-15BA-4C75-B922-10EB52CCE893}" srcOrd="3" destOrd="0" presId="urn:microsoft.com/office/officeart/2005/8/layout/venn2"/>
    <dgm:cxn modelId="{19E2A71F-3429-4D3D-8536-068689C00940}" type="presParOf" srcId="{3D906B89-15BA-4C75-B922-10EB52CCE893}" destId="{5AAD3DB2-FAA0-427B-805A-36A438396513}" srcOrd="0" destOrd="0" presId="urn:microsoft.com/office/officeart/2005/8/layout/venn2"/>
    <dgm:cxn modelId="{192A3CC7-FB72-4064-96D7-9D719D4A5E20}" type="presParOf" srcId="{3D906B89-15BA-4C75-B922-10EB52CCE893}" destId="{215F3569-42A0-4BF9-A988-3AE9180A2808}" srcOrd="1" destOrd="0" presId="urn:microsoft.com/office/officeart/2005/8/layout/venn2"/>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D6B514-99BD-40C7-950F-D9E16E7C50F6}">
      <dsp:nvSpPr>
        <dsp:cNvPr id="0" name=""/>
        <dsp:cNvSpPr/>
      </dsp:nvSpPr>
      <dsp:spPr>
        <a:xfrm>
          <a:off x="770203" y="0"/>
          <a:ext cx="4872552" cy="4872552"/>
        </a:xfrm>
        <a:prstGeom prst="ellipse">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 </a:t>
          </a:r>
          <a:r>
            <a:rPr lang="en-US" sz="1800" b="1" kern="1200" dirty="0">
              <a:solidFill>
                <a:schemeClr val="tx1"/>
              </a:solidFill>
            </a:rPr>
            <a:t>Giant nuclei ≈ larger than 2</a:t>
          </a:r>
          <a14:m xmlns:a14="http://schemas.microsoft.com/office/drawing/2010/main">
            <m:oMath xmlns:m="http://schemas.openxmlformats.org/officeDocument/2006/math">
              <m:r>
                <a:rPr lang="en-US" sz="1800" b="1" i="1" kern="1200" smtClean="0">
                  <a:solidFill>
                    <a:schemeClr val="tx1"/>
                  </a:solidFill>
                  <a:latin typeface="Cambria Math" panose="02040503050406030204" pitchFamily="18" charset="0"/>
                  <a:ea typeface="Cambria Math" panose="02040503050406030204" pitchFamily="18" charset="0"/>
                </a:rPr>
                <m:t>𝝁</m:t>
              </m:r>
              <m:r>
                <a:rPr lang="en-US" sz="1800" b="1" i="1" kern="1200" smtClean="0">
                  <a:solidFill>
                    <a:schemeClr val="tx1"/>
                  </a:solidFill>
                  <a:latin typeface="Cambria Math" panose="02040503050406030204" pitchFamily="18" charset="0"/>
                  <a:ea typeface="Cambria Math" panose="02040503050406030204" pitchFamily="18" charset="0"/>
                </a:rPr>
                <m:t>𝒎</m:t>
              </m:r>
            </m:oMath>
          </a14:m>
          <a:endParaRPr lang="en-US" sz="1800" b="1" kern="1200" dirty="0">
            <a:solidFill>
              <a:schemeClr val="tx1"/>
            </a:solidFill>
          </a:endParaRPr>
        </a:p>
      </dsp:txBody>
      <dsp:txXfrm>
        <a:off x="2525296" y="243627"/>
        <a:ext cx="1362365" cy="730882"/>
      </dsp:txXfrm>
    </dsp:sp>
    <dsp:sp modelId="{71470444-3B70-4B2E-AD35-78CD5906C9FB}">
      <dsp:nvSpPr>
        <dsp:cNvPr id="0" name=""/>
        <dsp:cNvSpPr/>
      </dsp:nvSpPr>
      <dsp:spPr>
        <a:xfrm>
          <a:off x="1188433" y="1148908"/>
          <a:ext cx="3898041" cy="3723643"/>
        </a:xfrm>
        <a:prstGeom prst="ellipse">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Large nuclei ≈ 0.2 – 2</a:t>
          </a:r>
          <a14:m xmlns:a14="http://schemas.microsoft.com/office/drawing/2010/main">
            <m:oMath xmlns:m="http://schemas.openxmlformats.org/officeDocument/2006/math">
              <m:r>
                <a:rPr lang="en-US" sz="1800" b="1" i="1" kern="1200" smtClean="0">
                  <a:solidFill>
                    <a:schemeClr val="tx1"/>
                  </a:solidFill>
                  <a:latin typeface="Cambria Math" panose="02040503050406030204" pitchFamily="18" charset="0"/>
                  <a:ea typeface="Cambria Math" panose="02040503050406030204" pitchFamily="18" charset="0"/>
                </a:rPr>
                <m:t>𝝁</m:t>
              </m:r>
              <m:r>
                <a:rPr lang="en-US" sz="1800" b="1" i="1" kern="1200" smtClean="0">
                  <a:solidFill>
                    <a:schemeClr val="tx1"/>
                  </a:solidFill>
                  <a:latin typeface="Cambria Math" panose="02040503050406030204" pitchFamily="18" charset="0"/>
                  <a:ea typeface="Cambria Math" panose="02040503050406030204" pitchFamily="18" charset="0"/>
                </a:rPr>
                <m:t>𝒎</m:t>
              </m:r>
            </m:oMath>
          </a14:m>
          <a:endParaRPr lang="en-US" sz="1800" b="1" kern="1200" dirty="0">
            <a:solidFill>
              <a:schemeClr val="tx1"/>
            </a:solidFill>
          </a:endParaRPr>
        </a:p>
      </dsp:txBody>
      <dsp:txXfrm>
        <a:off x="2456271" y="1372327"/>
        <a:ext cx="1362365" cy="670255"/>
      </dsp:txXfrm>
    </dsp:sp>
    <dsp:sp modelId="{4EC4B1ED-2FBB-42C8-BEA2-F31DC15FD926}">
      <dsp:nvSpPr>
        <dsp:cNvPr id="0" name=""/>
        <dsp:cNvSpPr/>
      </dsp:nvSpPr>
      <dsp:spPr>
        <a:xfrm>
          <a:off x="1698024" y="2169703"/>
          <a:ext cx="2923531" cy="2569930"/>
        </a:xfrm>
        <a:prstGeom prst="ellipse">
          <a:avLst/>
        </a:prstGeom>
        <a:solidFill>
          <a:schemeClr val="tx2">
            <a:lumMod val="40000"/>
            <a:lumOff val="6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endParaRPr lang="en-US" sz="1800" b="1" kern="1200" dirty="0">
            <a:solidFill>
              <a:schemeClr val="tx1"/>
            </a:solidFill>
          </a:endParaRPr>
        </a:p>
        <a:p>
          <a:pPr marL="0" lvl="0" indent="0" algn="ctr" defTabSz="800100">
            <a:lnSpc>
              <a:spcPct val="90000"/>
            </a:lnSpc>
            <a:spcBef>
              <a:spcPct val="0"/>
            </a:spcBef>
            <a:spcAft>
              <a:spcPct val="35000"/>
            </a:spcAft>
            <a:buNone/>
          </a:pPr>
          <a:r>
            <a:rPr lang="en-US" sz="1800" b="1" kern="1200" dirty="0">
              <a:solidFill>
                <a:schemeClr val="tx1"/>
              </a:solidFill>
            </a:rPr>
            <a:t>Small or Aitken nuclei ≈ 0.06 – 0.2 </a:t>
          </a:r>
          <a14:m xmlns:a14="http://schemas.microsoft.com/office/drawing/2010/main">
            <m:oMath xmlns:m="http://schemas.openxmlformats.org/officeDocument/2006/math">
              <m:r>
                <a:rPr lang="en-US" sz="1800" b="1" i="1" kern="1200" smtClean="0">
                  <a:solidFill>
                    <a:schemeClr val="tx1"/>
                  </a:solidFill>
                  <a:latin typeface="Cambria Math" panose="02040503050406030204" pitchFamily="18" charset="0"/>
                  <a:ea typeface="Cambria Math" panose="02040503050406030204" pitchFamily="18" charset="0"/>
                </a:rPr>
                <m:t>𝝁</m:t>
              </m:r>
              <m:r>
                <a:rPr lang="en-US" sz="1800" b="1" i="1" kern="1200" smtClean="0">
                  <a:solidFill>
                    <a:schemeClr val="tx1"/>
                  </a:solidFill>
                  <a:latin typeface="Cambria Math" panose="02040503050406030204" pitchFamily="18" charset="0"/>
                  <a:ea typeface="Cambria Math" panose="02040503050406030204" pitchFamily="18" charset="0"/>
                </a:rPr>
                <m:t>𝒎</m:t>
              </m:r>
            </m:oMath>
          </a14:m>
          <a:endParaRPr lang="en-US" sz="1800" b="1" kern="1200" dirty="0">
            <a:solidFill>
              <a:schemeClr val="tx1"/>
            </a:solidFill>
          </a:endParaRPr>
        </a:p>
      </dsp:txBody>
      <dsp:txXfrm>
        <a:off x="2478607" y="2362448"/>
        <a:ext cx="1362365" cy="578234"/>
      </dsp:txXfrm>
    </dsp:sp>
    <dsp:sp modelId="{5AAD3DB2-FAA0-427B-805A-36A438396513}">
      <dsp:nvSpPr>
        <dsp:cNvPr id="0" name=""/>
        <dsp:cNvSpPr/>
      </dsp:nvSpPr>
      <dsp:spPr>
        <a:xfrm>
          <a:off x="2287350" y="3203352"/>
          <a:ext cx="1836562" cy="1669199"/>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tx1"/>
              </a:solidFill>
            </a:rPr>
            <a:t>CCN</a:t>
          </a:r>
        </a:p>
      </dsp:txBody>
      <dsp:txXfrm>
        <a:off x="2556308" y="3620652"/>
        <a:ext cx="1298645" cy="834599"/>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27B708-2555-834C-97B8-35CDF758D659}" type="datetimeFigureOut">
              <a:rPr lang="en-US" smtClean="0"/>
              <a:t>4/6/18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314C12-B17B-E54E-8510-11A7CCA69E63}" type="slidenum">
              <a:rPr lang="en-US" smtClean="0"/>
              <a:t>‹#›</a:t>
            </a:fld>
            <a:endParaRPr lang="en-US"/>
          </a:p>
        </p:txBody>
      </p:sp>
    </p:spTree>
    <p:extLst>
      <p:ext uri="{BB962C8B-B14F-4D97-AF65-F5344CB8AC3E}">
        <p14:creationId xmlns:p14="http://schemas.microsoft.com/office/powerpoint/2010/main" val="3423355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0B19FFC7-F58B-4E60-AAC9-54D36410B2EE}" type="datetimeFigureOut">
              <a:rPr lang="en-US" smtClean="0"/>
              <a:t>4/6/18</a:t>
            </a:fld>
            <a:endParaRPr lang="en-US"/>
          </a:p>
        </p:txBody>
      </p:sp>
      <p:sp>
        <p:nvSpPr>
          <p:cNvPr id="4" name="Slide Image Placeholder 3"/>
          <p:cNvSpPr>
            <a:spLocks noGrp="1" noRot="1" noChangeAspect="1"/>
          </p:cNvSpPr>
          <p:nvPr>
            <p:ph type="sldImg" idx="2"/>
          </p:nvPr>
        </p:nvSpPr>
        <p:spPr>
          <a:xfrm>
            <a:off x="1573213" y="1143000"/>
            <a:ext cx="3711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B306AC-43A5-48E9-8DF2-269B1C200873}" type="slidenum">
              <a:rPr lang="en-US" smtClean="0"/>
              <a:t>‹#›</a:t>
            </a:fld>
            <a:endParaRPr lang="en-US"/>
          </a:p>
        </p:txBody>
      </p:sp>
    </p:spTree>
    <p:extLst>
      <p:ext uri="{BB962C8B-B14F-4D97-AF65-F5344CB8AC3E}">
        <p14:creationId xmlns:p14="http://schemas.microsoft.com/office/powerpoint/2010/main" val="3755149226"/>
      </p:ext>
    </p:extLst>
  </p:cSld>
  <p:clrMap bg1="lt1" tx1="dk1" bg2="lt2" tx2="dk2" accent1="accent1" accent2="accent2" accent3="accent3" accent4="accent4" accent5="accent5" accent6="accent6" hlink="hlink" folHlink="folHlink"/>
  <p:notesStyle>
    <a:lvl1pPr marL="0" algn="l" defTabSz="2047994" rtl="0" eaLnBrk="1" latinLnBrk="0" hangingPunct="1">
      <a:defRPr sz="2688" kern="1200">
        <a:solidFill>
          <a:schemeClr val="tx1"/>
        </a:solidFill>
        <a:latin typeface="+mn-lt"/>
        <a:ea typeface="+mn-ea"/>
        <a:cs typeface="+mn-cs"/>
      </a:defRPr>
    </a:lvl1pPr>
    <a:lvl2pPr marL="1023998" algn="l" defTabSz="2047994" rtl="0" eaLnBrk="1" latinLnBrk="0" hangingPunct="1">
      <a:defRPr sz="2688" kern="1200">
        <a:solidFill>
          <a:schemeClr val="tx1"/>
        </a:solidFill>
        <a:latin typeface="+mn-lt"/>
        <a:ea typeface="+mn-ea"/>
        <a:cs typeface="+mn-cs"/>
      </a:defRPr>
    </a:lvl2pPr>
    <a:lvl3pPr marL="2047994" algn="l" defTabSz="2047994" rtl="0" eaLnBrk="1" latinLnBrk="0" hangingPunct="1">
      <a:defRPr sz="2688" kern="1200">
        <a:solidFill>
          <a:schemeClr val="tx1"/>
        </a:solidFill>
        <a:latin typeface="+mn-lt"/>
        <a:ea typeface="+mn-ea"/>
        <a:cs typeface="+mn-cs"/>
      </a:defRPr>
    </a:lvl3pPr>
    <a:lvl4pPr marL="3071990" algn="l" defTabSz="2047994" rtl="0" eaLnBrk="1" latinLnBrk="0" hangingPunct="1">
      <a:defRPr sz="2688" kern="1200">
        <a:solidFill>
          <a:schemeClr val="tx1"/>
        </a:solidFill>
        <a:latin typeface="+mn-lt"/>
        <a:ea typeface="+mn-ea"/>
        <a:cs typeface="+mn-cs"/>
      </a:defRPr>
    </a:lvl4pPr>
    <a:lvl5pPr marL="4095988" algn="l" defTabSz="2047994" rtl="0" eaLnBrk="1" latinLnBrk="0" hangingPunct="1">
      <a:defRPr sz="2688" kern="1200">
        <a:solidFill>
          <a:schemeClr val="tx1"/>
        </a:solidFill>
        <a:latin typeface="+mn-lt"/>
        <a:ea typeface="+mn-ea"/>
        <a:cs typeface="+mn-cs"/>
      </a:defRPr>
    </a:lvl5pPr>
    <a:lvl6pPr marL="5119986" algn="l" defTabSz="2047994" rtl="0" eaLnBrk="1" latinLnBrk="0" hangingPunct="1">
      <a:defRPr sz="2688" kern="1200">
        <a:solidFill>
          <a:schemeClr val="tx1"/>
        </a:solidFill>
        <a:latin typeface="+mn-lt"/>
        <a:ea typeface="+mn-ea"/>
        <a:cs typeface="+mn-cs"/>
      </a:defRPr>
    </a:lvl6pPr>
    <a:lvl7pPr marL="6143982" algn="l" defTabSz="2047994" rtl="0" eaLnBrk="1" latinLnBrk="0" hangingPunct="1">
      <a:defRPr sz="2688" kern="1200">
        <a:solidFill>
          <a:schemeClr val="tx1"/>
        </a:solidFill>
        <a:latin typeface="+mn-lt"/>
        <a:ea typeface="+mn-ea"/>
        <a:cs typeface="+mn-cs"/>
      </a:defRPr>
    </a:lvl7pPr>
    <a:lvl8pPr marL="7167978" algn="l" defTabSz="2047994" rtl="0" eaLnBrk="1" latinLnBrk="0" hangingPunct="1">
      <a:defRPr sz="2688" kern="1200">
        <a:solidFill>
          <a:schemeClr val="tx1"/>
        </a:solidFill>
        <a:latin typeface="+mn-lt"/>
        <a:ea typeface="+mn-ea"/>
        <a:cs typeface="+mn-cs"/>
      </a:defRPr>
    </a:lvl8pPr>
    <a:lvl9pPr marL="8191976" algn="l" defTabSz="2047994" rtl="0" eaLnBrk="1" latinLnBrk="0" hangingPunct="1">
      <a:defRPr sz="268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73213" y="1143000"/>
            <a:ext cx="3711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B306AC-43A5-48E9-8DF2-269B1C200873}" type="slidenum">
              <a:rPr lang="en-US" smtClean="0"/>
              <a:t>1</a:t>
            </a:fld>
            <a:endParaRPr lang="en-US"/>
          </a:p>
        </p:txBody>
      </p:sp>
    </p:spTree>
    <p:extLst>
      <p:ext uri="{BB962C8B-B14F-4D97-AF65-F5344CB8AC3E}">
        <p14:creationId xmlns:p14="http://schemas.microsoft.com/office/powerpoint/2010/main" val="26318483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2&quot; x 60&quot; Poster">
    <p:spTree>
      <p:nvGrpSpPr>
        <p:cNvPr id="1" name=""/>
        <p:cNvGrpSpPr/>
        <p:nvPr/>
      </p:nvGrpSpPr>
      <p:grpSpPr>
        <a:xfrm>
          <a:off x="0" y="0"/>
          <a:ext cx="0" cy="0"/>
          <a:chOff x="0" y="0"/>
          <a:chExt cx="0" cy="0"/>
        </a:xfrm>
      </p:grpSpPr>
      <p:sp>
        <p:nvSpPr>
          <p:cNvPr id="20" name="Title 19"/>
          <p:cNvSpPr>
            <a:spLocks noGrp="1"/>
          </p:cNvSpPr>
          <p:nvPr>
            <p:ph type="title" hasCustomPrompt="1"/>
          </p:nvPr>
        </p:nvSpPr>
        <p:spPr>
          <a:xfrm>
            <a:off x="812812" y="788580"/>
            <a:ext cx="49580801" cy="4337168"/>
          </a:xfrm>
          <a:prstGeom prst="rect">
            <a:avLst/>
          </a:prstGeom>
          <a:solidFill>
            <a:srgbClr val="C4172F"/>
          </a:solidFill>
          <a:ln>
            <a:solidFill>
              <a:srgbClr val="C4172F"/>
            </a:solidFill>
          </a:ln>
        </p:spPr>
        <p:txBody>
          <a:bodyPr vert="horz" lIns="88844" tIns="44422" rIns="88844" bIns="44422" anchor="ctr" anchorCtr="1"/>
          <a:lstStyle>
            <a:lvl1pPr>
              <a:defRPr sz="1420" b="1">
                <a:solidFill>
                  <a:schemeClr val="bg1"/>
                </a:solidFill>
                <a:latin typeface="Arial"/>
                <a:cs typeface="Arial"/>
              </a:defRPr>
            </a:lvl1pPr>
          </a:lstStyle>
          <a:p>
            <a:r>
              <a:rPr lang="en-US" dirty="0"/>
              <a:t>Poster Presentation Title</a:t>
            </a:r>
            <a:br>
              <a:rPr lang="en-US" dirty="0"/>
            </a:br>
            <a:r>
              <a:rPr lang="en-US" sz="974" b="1" dirty="0">
                <a:solidFill>
                  <a:schemeClr val="bg1"/>
                </a:solidFill>
                <a:latin typeface="Arial" pitchFamily="34" charset="0"/>
                <a:cs typeface="Arial" pitchFamily="34" charset="0"/>
              </a:rPr>
              <a:t>List Author Name(s)</a:t>
            </a:r>
            <a:br>
              <a:rPr lang="en-US" sz="974" b="1" dirty="0">
                <a:solidFill>
                  <a:schemeClr val="bg1"/>
                </a:solidFill>
                <a:latin typeface="Arial" pitchFamily="34" charset="0"/>
                <a:cs typeface="Arial" pitchFamily="34" charset="0"/>
              </a:rPr>
            </a:br>
            <a:r>
              <a:rPr lang="en-US" sz="974" b="1" dirty="0">
                <a:solidFill>
                  <a:schemeClr val="bg1"/>
                </a:solidFill>
                <a:latin typeface="Arial" pitchFamily="34" charset="0"/>
                <a:cs typeface="Arial" pitchFamily="34" charset="0"/>
              </a:rPr>
              <a:t>List Affiliated Institutions</a:t>
            </a:r>
            <a:endParaRPr lang="en-US" dirty="0"/>
          </a:p>
        </p:txBody>
      </p:sp>
      <p:sp>
        <p:nvSpPr>
          <p:cNvPr id="22" name="Text Placeholder 21"/>
          <p:cNvSpPr>
            <a:spLocks noGrp="1"/>
          </p:cNvSpPr>
          <p:nvPr>
            <p:ph type="body" sz="quarter" idx="10" hasCustomPrompt="1"/>
          </p:nvPr>
        </p:nvSpPr>
        <p:spPr>
          <a:xfrm>
            <a:off x="829737" y="5576358"/>
            <a:ext cx="11988800" cy="1380008"/>
          </a:xfrm>
          <a:prstGeom prst="rect">
            <a:avLst/>
          </a:prstGeom>
          <a:solidFill>
            <a:srgbClr val="C4172F"/>
          </a:solidFill>
          <a:ln>
            <a:solidFill>
              <a:srgbClr val="C4172F"/>
            </a:solidFill>
          </a:ln>
        </p:spPr>
        <p:txBody>
          <a:bodyPr vert="horz" lIns="88844" tIns="44422" rIns="88844" bIns="44422"/>
          <a:lstStyle>
            <a:lvl1pPr marL="0" indent="0">
              <a:buNone/>
              <a:defRPr sz="974" b="1" baseline="0">
                <a:solidFill>
                  <a:schemeClr val="bg1"/>
                </a:solidFill>
                <a:latin typeface="Arial"/>
                <a:cs typeface="Arial"/>
              </a:defRPr>
            </a:lvl1pPr>
          </a:lstStyle>
          <a:p>
            <a:pPr lvl="0"/>
            <a:r>
              <a:rPr lang="en-US" sz="974" dirty="0"/>
              <a:t>Abstract or Introduction</a:t>
            </a:r>
            <a:endParaRPr lang="en-US" dirty="0"/>
          </a:p>
        </p:txBody>
      </p:sp>
      <p:sp>
        <p:nvSpPr>
          <p:cNvPr id="24" name="Text Placeholder 23"/>
          <p:cNvSpPr>
            <a:spLocks noGrp="1"/>
          </p:cNvSpPr>
          <p:nvPr>
            <p:ph type="body" sz="quarter" idx="11" hasCustomPrompt="1"/>
          </p:nvPr>
        </p:nvSpPr>
        <p:spPr>
          <a:xfrm>
            <a:off x="829737" y="7266162"/>
            <a:ext cx="11988800" cy="11237207"/>
          </a:xfrm>
          <a:prstGeom prst="rect">
            <a:avLst/>
          </a:prstGeom>
        </p:spPr>
        <p:txBody>
          <a:bodyPr vert="horz" lIns="88844" tIns="44422" rIns="88844" bIns="44422"/>
          <a:lstStyle>
            <a:lvl1pPr marL="0" indent="0">
              <a:buNone/>
              <a:defRPr sz="609" baseline="0"/>
            </a:lvl1pPr>
            <a:lvl2pPr marL="91392" indent="0">
              <a:buNone/>
              <a:defRPr sz="609" baseline="0"/>
            </a:lvl2pPr>
            <a:lvl3pPr marL="177776" indent="0">
              <a:buNone/>
              <a:defRPr sz="609" baseline="0"/>
            </a:lvl3pPr>
            <a:lvl4pPr>
              <a:defRPr sz="609"/>
            </a:lvl4pPr>
            <a:lvl5pPr>
              <a:defRPr sz="609"/>
            </a:lvl5pPr>
          </a:lstStyle>
          <a:p>
            <a:pPr lvl="0"/>
            <a:r>
              <a:rPr lang="en-US" dirty="0"/>
              <a:t>Any element of this template (colors, fonts, layouts, etc.) can be edited to suit your needs. To change the color of a title bar: right click the text box, select format shape, edit the “Fill” and “Line” your desired specifications.</a:t>
            </a:r>
          </a:p>
        </p:txBody>
      </p:sp>
      <p:sp>
        <p:nvSpPr>
          <p:cNvPr id="25" name="Text Placeholder 21"/>
          <p:cNvSpPr>
            <a:spLocks noGrp="1"/>
          </p:cNvSpPr>
          <p:nvPr>
            <p:ph type="body" sz="quarter" idx="12" hasCustomPrompt="1"/>
          </p:nvPr>
        </p:nvSpPr>
        <p:spPr>
          <a:xfrm>
            <a:off x="812804" y="18925825"/>
            <a:ext cx="11988800" cy="1380008"/>
          </a:xfrm>
          <a:prstGeom prst="rect">
            <a:avLst/>
          </a:prstGeom>
          <a:solidFill>
            <a:srgbClr val="C4172F"/>
          </a:solidFill>
          <a:ln>
            <a:solidFill>
              <a:srgbClr val="C4172F"/>
            </a:solidFill>
          </a:ln>
        </p:spPr>
        <p:txBody>
          <a:bodyPr vert="horz" lIns="88844" tIns="44422" rIns="88844" bIns="44422"/>
          <a:lstStyle>
            <a:lvl1pPr marL="0" indent="0">
              <a:buNone/>
              <a:defRPr sz="974" b="1" baseline="0">
                <a:solidFill>
                  <a:schemeClr val="bg1"/>
                </a:solidFill>
                <a:latin typeface="Arial"/>
                <a:cs typeface="Arial"/>
              </a:defRPr>
            </a:lvl1pPr>
          </a:lstStyle>
          <a:p>
            <a:pPr lvl="0"/>
            <a:r>
              <a:rPr lang="en-US" sz="974" dirty="0"/>
              <a:t>Objectives</a:t>
            </a:r>
            <a:endParaRPr lang="en-US" dirty="0"/>
          </a:p>
        </p:txBody>
      </p:sp>
      <p:sp>
        <p:nvSpPr>
          <p:cNvPr id="26" name="Text Placeholder 23"/>
          <p:cNvSpPr>
            <a:spLocks noGrp="1"/>
          </p:cNvSpPr>
          <p:nvPr>
            <p:ph type="body" sz="quarter" idx="13" hasCustomPrompt="1"/>
          </p:nvPr>
        </p:nvSpPr>
        <p:spPr>
          <a:xfrm>
            <a:off x="812804" y="20700121"/>
            <a:ext cx="11988800" cy="9462911"/>
          </a:xfrm>
          <a:prstGeom prst="rect">
            <a:avLst/>
          </a:prstGeom>
        </p:spPr>
        <p:txBody>
          <a:bodyPr vert="horz" lIns="88844" tIns="44422" rIns="88844" bIns="44422"/>
          <a:lstStyle>
            <a:lvl1pPr marL="0" marR="0" indent="0" algn="l" defTabSz="803506" rtl="0" eaLnBrk="1" fontAlgn="auto" latinLnBrk="0" hangingPunct="1">
              <a:lnSpc>
                <a:spcPct val="100000"/>
              </a:lnSpc>
              <a:spcBef>
                <a:spcPct val="20000"/>
              </a:spcBef>
              <a:spcAft>
                <a:spcPts val="0"/>
              </a:spcAft>
              <a:buClrTx/>
              <a:buSzTx/>
              <a:buFont typeface="Arial" pitchFamily="34" charset="0"/>
              <a:buNone/>
              <a:tabLst/>
              <a:defRPr sz="609"/>
            </a:lvl1pPr>
            <a:lvl2pPr>
              <a:defRPr sz="609"/>
            </a:lvl2pPr>
            <a:lvl3pPr>
              <a:defRPr sz="609"/>
            </a:lvl3pPr>
            <a:lvl4pPr>
              <a:defRPr sz="609"/>
            </a:lvl4pPr>
            <a:lvl5pPr>
              <a:defRPr sz="609"/>
            </a:lvl5pPr>
          </a:lstStyle>
          <a:p>
            <a:pPr marL="0" marR="0" lvl="0" indent="0" algn="l" defTabSz="803506" rtl="0" eaLnBrk="1" fontAlgn="auto" latinLnBrk="0" hangingPunct="1">
              <a:lnSpc>
                <a:spcPct val="100000"/>
              </a:lnSpc>
              <a:spcBef>
                <a:spcPct val="20000"/>
              </a:spcBef>
              <a:spcAft>
                <a:spcPts val="0"/>
              </a:spcAft>
              <a:buClrTx/>
              <a:buSzTx/>
              <a:buFont typeface="Arial" pitchFamily="34" charset="0"/>
              <a:buNone/>
              <a:tabLst/>
              <a:defRPr/>
            </a:pPr>
            <a:r>
              <a:rPr lang="en-US" dirty="0"/>
              <a:t>To change the color of a title bar: right click the text box, select format shape, edit the “Fill” and “Line” your desired specifications.</a:t>
            </a:r>
          </a:p>
        </p:txBody>
      </p:sp>
      <p:sp>
        <p:nvSpPr>
          <p:cNvPr id="27" name="Text Placeholder 21"/>
          <p:cNvSpPr>
            <a:spLocks noGrp="1"/>
          </p:cNvSpPr>
          <p:nvPr>
            <p:ph type="body" sz="quarter" idx="14" hasCustomPrompt="1"/>
          </p:nvPr>
        </p:nvSpPr>
        <p:spPr>
          <a:xfrm>
            <a:off x="812804" y="30557319"/>
            <a:ext cx="11988800" cy="1380008"/>
          </a:xfrm>
          <a:prstGeom prst="rect">
            <a:avLst/>
          </a:prstGeom>
          <a:solidFill>
            <a:srgbClr val="C4172F"/>
          </a:solidFill>
          <a:ln>
            <a:solidFill>
              <a:srgbClr val="C4172F"/>
            </a:solidFill>
          </a:ln>
        </p:spPr>
        <p:txBody>
          <a:bodyPr vert="horz" lIns="88844" tIns="44422" rIns="88844" bIns="44422"/>
          <a:lstStyle>
            <a:lvl1pPr marL="0" indent="0">
              <a:buNone/>
              <a:defRPr sz="974" b="1" baseline="0">
                <a:solidFill>
                  <a:schemeClr val="bg1"/>
                </a:solidFill>
                <a:latin typeface="Arial"/>
                <a:cs typeface="Arial"/>
              </a:defRPr>
            </a:lvl1pPr>
          </a:lstStyle>
          <a:p>
            <a:pPr lvl="0"/>
            <a:r>
              <a:rPr lang="en-US" sz="974" dirty="0"/>
              <a:t>Methods</a:t>
            </a:r>
            <a:endParaRPr lang="en-US" dirty="0"/>
          </a:p>
        </p:txBody>
      </p:sp>
      <p:sp>
        <p:nvSpPr>
          <p:cNvPr id="28" name="Text Placeholder 23"/>
          <p:cNvSpPr>
            <a:spLocks noGrp="1"/>
          </p:cNvSpPr>
          <p:nvPr>
            <p:ph type="body" sz="quarter" idx="15" hasCustomPrompt="1"/>
          </p:nvPr>
        </p:nvSpPr>
        <p:spPr>
          <a:xfrm>
            <a:off x="812804" y="32331625"/>
            <a:ext cx="11988800" cy="9406586"/>
          </a:xfrm>
          <a:prstGeom prst="rect">
            <a:avLst/>
          </a:prstGeom>
        </p:spPr>
        <p:txBody>
          <a:bodyPr vert="horz" lIns="88844" tIns="44422" rIns="88844" bIns="44422"/>
          <a:lstStyle>
            <a:lvl1pPr marL="0" marR="0" indent="0" algn="l" defTabSz="803506" rtl="0" eaLnBrk="1" fontAlgn="auto" latinLnBrk="0" hangingPunct="1">
              <a:lnSpc>
                <a:spcPct val="100000"/>
              </a:lnSpc>
              <a:spcBef>
                <a:spcPct val="20000"/>
              </a:spcBef>
              <a:spcAft>
                <a:spcPts val="0"/>
              </a:spcAft>
              <a:buClrTx/>
              <a:buSzTx/>
              <a:buFont typeface="Arial" pitchFamily="34" charset="0"/>
              <a:buNone/>
              <a:tabLst/>
              <a:defRPr sz="609"/>
            </a:lvl1pPr>
            <a:lvl2pPr>
              <a:defRPr sz="609"/>
            </a:lvl2pPr>
            <a:lvl3pPr>
              <a:defRPr sz="609"/>
            </a:lvl3pPr>
            <a:lvl4pPr>
              <a:defRPr sz="609"/>
            </a:lvl4pPr>
            <a:lvl5pPr>
              <a:defRPr sz="609"/>
            </a:lvl5pPr>
          </a:lstStyle>
          <a:p>
            <a:pPr marL="0" marR="0" lvl="0" indent="0" algn="l" defTabSz="803506" rtl="0" eaLnBrk="1" fontAlgn="auto" latinLnBrk="0" hangingPunct="1">
              <a:lnSpc>
                <a:spcPct val="100000"/>
              </a:lnSpc>
              <a:spcBef>
                <a:spcPct val="20000"/>
              </a:spcBef>
              <a:spcAft>
                <a:spcPts val="0"/>
              </a:spcAft>
              <a:buClrTx/>
              <a:buSzTx/>
              <a:buFont typeface="Arial" pitchFamily="34" charset="0"/>
              <a:buNone/>
              <a:tabLst/>
              <a:defRPr/>
            </a:pPr>
            <a:r>
              <a:rPr lang="en-US" dirty="0"/>
              <a:t>Copy and paste title bars and text boxes to create additional sections.</a:t>
            </a:r>
          </a:p>
        </p:txBody>
      </p:sp>
      <p:sp>
        <p:nvSpPr>
          <p:cNvPr id="29" name="Text Placeholder 21"/>
          <p:cNvSpPr>
            <a:spLocks noGrp="1"/>
          </p:cNvSpPr>
          <p:nvPr>
            <p:ph type="body" sz="quarter" idx="16" hasCustomPrompt="1"/>
          </p:nvPr>
        </p:nvSpPr>
        <p:spPr>
          <a:xfrm>
            <a:off x="13394268" y="5576358"/>
            <a:ext cx="11988800" cy="1380008"/>
          </a:xfrm>
          <a:prstGeom prst="rect">
            <a:avLst/>
          </a:prstGeom>
          <a:solidFill>
            <a:srgbClr val="C4172F"/>
          </a:solidFill>
          <a:ln>
            <a:solidFill>
              <a:srgbClr val="C4172F"/>
            </a:solidFill>
          </a:ln>
        </p:spPr>
        <p:txBody>
          <a:bodyPr vert="horz" lIns="88844" tIns="44422" rIns="88844" bIns="44422"/>
          <a:lstStyle>
            <a:lvl1pPr marL="0" indent="0">
              <a:buNone/>
              <a:defRPr sz="974" b="1" baseline="0">
                <a:solidFill>
                  <a:schemeClr val="bg1"/>
                </a:solidFill>
                <a:latin typeface="Arial"/>
                <a:cs typeface="Arial"/>
              </a:defRPr>
            </a:lvl1pPr>
          </a:lstStyle>
          <a:p>
            <a:pPr lvl="0"/>
            <a:r>
              <a:rPr lang="en-US" sz="974" dirty="0"/>
              <a:t>Results</a:t>
            </a:r>
            <a:endParaRPr lang="en-US" dirty="0"/>
          </a:p>
        </p:txBody>
      </p:sp>
      <p:sp>
        <p:nvSpPr>
          <p:cNvPr id="30" name="Text Placeholder 23"/>
          <p:cNvSpPr>
            <a:spLocks noGrp="1"/>
          </p:cNvSpPr>
          <p:nvPr>
            <p:ph type="body" sz="quarter" idx="17"/>
          </p:nvPr>
        </p:nvSpPr>
        <p:spPr>
          <a:xfrm>
            <a:off x="38404806" y="32106310"/>
            <a:ext cx="11988800" cy="9631892"/>
          </a:xfrm>
          <a:prstGeom prst="rect">
            <a:avLst/>
          </a:prstGeom>
        </p:spPr>
        <p:txBody>
          <a:bodyPr vert="horz" lIns="88844" tIns="44422" rIns="88844" bIns="44422"/>
          <a:lstStyle>
            <a:lvl1pPr>
              <a:defRPr sz="609"/>
            </a:lvl1pPr>
            <a:lvl2pPr>
              <a:defRPr sz="609"/>
            </a:lvl2pPr>
            <a:lvl3pPr>
              <a:defRPr sz="609"/>
            </a:lvl3pPr>
            <a:lvl4pPr>
              <a:defRPr sz="609"/>
            </a:lvl4pPr>
            <a:lvl5pPr>
              <a:defRPr sz="609"/>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Text Placeholder 21"/>
          <p:cNvSpPr>
            <a:spLocks noGrp="1"/>
          </p:cNvSpPr>
          <p:nvPr>
            <p:ph type="body" sz="quarter" idx="18" hasCustomPrompt="1"/>
          </p:nvPr>
        </p:nvSpPr>
        <p:spPr>
          <a:xfrm>
            <a:off x="38404806" y="5576358"/>
            <a:ext cx="11988800" cy="1380008"/>
          </a:xfrm>
          <a:prstGeom prst="rect">
            <a:avLst/>
          </a:prstGeom>
          <a:solidFill>
            <a:srgbClr val="C4172F"/>
          </a:solidFill>
          <a:ln>
            <a:solidFill>
              <a:srgbClr val="C4172F"/>
            </a:solidFill>
          </a:ln>
        </p:spPr>
        <p:txBody>
          <a:bodyPr vert="horz" lIns="88844" tIns="44422" rIns="88844" bIns="44422"/>
          <a:lstStyle>
            <a:lvl1pPr marL="0" indent="0">
              <a:buNone/>
              <a:defRPr sz="974" b="1" baseline="0">
                <a:solidFill>
                  <a:schemeClr val="bg1"/>
                </a:solidFill>
                <a:latin typeface="Arial"/>
                <a:cs typeface="Arial"/>
              </a:defRPr>
            </a:lvl1pPr>
          </a:lstStyle>
          <a:p>
            <a:pPr lvl="0"/>
            <a:r>
              <a:rPr lang="en-US" sz="974" dirty="0"/>
              <a:t>Conclusion</a:t>
            </a:r>
            <a:endParaRPr lang="en-US" dirty="0"/>
          </a:p>
        </p:txBody>
      </p:sp>
      <p:sp>
        <p:nvSpPr>
          <p:cNvPr id="32" name="Text Placeholder 23"/>
          <p:cNvSpPr>
            <a:spLocks noGrp="1"/>
          </p:cNvSpPr>
          <p:nvPr>
            <p:ph type="body" sz="quarter" idx="19"/>
          </p:nvPr>
        </p:nvSpPr>
        <p:spPr>
          <a:xfrm>
            <a:off x="38404806" y="7266162"/>
            <a:ext cx="11988800" cy="22868702"/>
          </a:xfrm>
          <a:prstGeom prst="rect">
            <a:avLst/>
          </a:prstGeom>
        </p:spPr>
        <p:txBody>
          <a:bodyPr vert="horz" lIns="88844" tIns="44422" rIns="88844" bIns="44422"/>
          <a:lstStyle>
            <a:lvl1pPr>
              <a:defRPr sz="609"/>
            </a:lvl1pPr>
            <a:lvl2pPr>
              <a:defRPr sz="609"/>
            </a:lvl2pPr>
            <a:lvl3pPr>
              <a:defRPr sz="609"/>
            </a:lvl3pPr>
            <a:lvl4pPr>
              <a:defRPr sz="609"/>
            </a:lvl4pPr>
            <a:lvl5pPr>
              <a:defRPr sz="609"/>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21"/>
          <p:cNvSpPr>
            <a:spLocks noGrp="1"/>
          </p:cNvSpPr>
          <p:nvPr>
            <p:ph type="body" sz="quarter" idx="20" hasCustomPrompt="1"/>
          </p:nvPr>
        </p:nvSpPr>
        <p:spPr>
          <a:xfrm>
            <a:off x="38404806" y="30416503"/>
            <a:ext cx="11988800" cy="1380008"/>
          </a:xfrm>
          <a:prstGeom prst="rect">
            <a:avLst/>
          </a:prstGeom>
          <a:solidFill>
            <a:srgbClr val="C4172F"/>
          </a:solidFill>
          <a:ln>
            <a:solidFill>
              <a:srgbClr val="C4172F"/>
            </a:solidFill>
          </a:ln>
        </p:spPr>
        <p:txBody>
          <a:bodyPr vert="horz" lIns="88844" tIns="44422" rIns="88844" bIns="44422"/>
          <a:lstStyle>
            <a:lvl1pPr marL="0" indent="0">
              <a:buNone/>
              <a:defRPr sz="974" b="1" baseline="0">
                <a:solidFill>
                  <a:schemeClr val="bg1"/>
                </a:solidFill>
                <a:latin typeface="Arial"/>
                <a:cs typeface="Arial"/>
              </a:defRPr>
            </a:lvl1pPr>
          </a:lstStyle>
          <a:p>
            <a:pPr lvl="0"/>
            <a:r>
              <a:rPr lang="en-US" sz="974" dirty="0"/>
              <a:t>References</a:t>
            </a:r>
            <a:endParaRPr lang="en-US" dirty="0"/>
          </a:p>
        </p:txBody>
      </p:sp>
      <p:sp>
        <p:nvSpPr>
          <p:cNvPr id="34" name="Text Placeholder 23"/>
          <p:cNvSpPr>
            <a:spLocks noGrp="1"/>
          </p:cNvSpPr>
          <p:nvPr>
            <p:ph type="body" sz="quarter" idx="21" hasCustomPrompt="1"/>
          </p:nvPr>
        </p:nvSpPr>
        <p:spPr>
          <a:xfrm>
            <a:off x="13394268" y="7266168"/>
            <a:ext cx="11988800" cy="34500197"/>
          </a:xfrm>
          <a:prstGeom prst="rect">
            <a:avLst/>
          </a:prstGeom>
        </p:spPr>
        <p:txBody>
          <a:bodyPr vert="horz" lIns="88844" tIns="44422" rIns="88844" bIns="44422"/>
          <a:lstStyle>
            <a:lvl1pPr marL="0" indent="0">
              <a:buNone/>
              <a:defRPr sz="609" baseline="0"/>
            </a:lvl1pPr>
            <a:lvl2pPr marL="91392" indent="0">
              <a:buNone/>
              <a:defRPr sz="609"/>
            </a:lvl2pPr>
            <a:lvl3pPr>
              <a:defRPr sz="609"/>
            </a:lvl3pPr>
            <a:lvl4pPr>
              <a:defRPr sz="609"/>
            </a:lvl4pPr>
            <a:lvl5pPr>
              <a:defRPr sz="609"/>
            </a:lvl5pPr>
          </a:lstStyle>
          <a:p>
            <a:pPr lvl="0"/>
            <a:r>
              <a:rPr lang="en-US" dirty="0"/>
              <a:t>Remember to save all charts, graphs, and tables as 300DPI images prior to inserting them into your posters. Doing so will ensure the best results when printing your posters.</a:t>
            </a:r>
          </a:p>
        </p:txBody>
      </p:sp>
      <p:sp>
        <p:nvSpPr>
          <p:cNvPr id="36" name="Picture Placeholder 35"/>
          <p:cNvSpPr>
            <a:spLocks noGrp="1"/>
          </p:cNvSpPr>
          <p:nvPr>
            <p:ph type="pic" sz="quarter" idx="22" hasCustomPrompt="1"/>
          </p:nvPr>
        </p:nvSpPr>
        <p:spPr>
          <a:xfrm>
            <a:off x="1422411" y="1182864"/>
            <a:ext cx="3657600" cy="3548592"/>
          </a:xfrm>
          <a:prstGeom prst="rect">
            <a:avLst/>
          </a:prstGeom>
          <a:solidFill>
            <a:schemeClr val="bg1"/>
          </a:solidFill>
        </p:spPr>
        <p:txBody>
          <a:bodyPr vert="horz" lIns="88844" tIns="44422" rIns="88844" bIns="44422"/>
          <a:lstStyle>
            <a:lvl1pPr marL="0" indent="0">
              <a:buNone/>
              <a:defRPr sz="487"/>
            </a:lvl1pPr>
          </a:lstStyle>
          <a:p>
            <a:r>
              <a:rPr lang="en-US" dirty="0"/>
              <a:t>LOGO</a:t>
            </a:r>
          </a:p>
        </p:txBody>
      </p:sp>
      <p:sp>
        <p:nvSpPr>
          <p:cNvPr id="37" name="Picture Placeholder 35"/>
          <p:cNvSpPr>
            <a:spLocks noGrp="1"/>
          </p:cNvSpPr>
          <p:nvPr>
            <p:ph type="pic" sz="quarter" idx="23" hasCustomPrompt="1"/>
          </p:nvPr>
        </p:nvSpPr>
        <p:spPr>
          <a:xfrm>
            <a:off x="46329609" y="1182864"/>
            <a:ext cx="3657600" cy="3548592"/>
          </a:xfrm>
          <a:prstGeom prst="rect">
            <a:avLst/>
          </a:prstGeom>
          <a:solidFill>
            <a:schemeClr val="bg1"/>
          </a:solidFill>
        </p:spPr>
        <p:txBody>
          <a:bodyPr vert="horz" lIns="88844" tIns="44422" rIns="88844" bIns="44422"/>
          <a:lstStyle>
            <a:lvl1pPr marL="0" indent="0">
              <a:buNone/>
              <a:defRPr sz="487"/>
            </a:lvl1pPr>
          </a:lstStyle>
          <a:p>
            <a:r>
              <a:rPr lang="en-US" dirty="0"/>
              <a:t>LOGO</a:t>
            </a:r>
          </a:p>
        </p:txBody>
      </p:sp>
      <p:sp>
        <p:nvSpPr>
          <p:cNvPr id="39" name="Chart Placeholder 38"/>
          <p:cNvSpPr>
            <a:spLocks noGrp="1"/>
          </p:cNvSpPr>
          <p:nvPr>
            <p:ph type="chart" sz="quarter" idx="24"/>
          </p:nvPr>
        </p:nvSpPr>
        <p:spPr>
          <a:xfrm>
            <a:off x="14342544" y="20784614"/>
            <a:ext cx="10144369" cy="8674335"/>
          </a:xfrm>
          <a:prstGeom prst="rect">
            <a:avLst/>
          </a:prstGeom>
        </p:spPr>
        <p:txBody>
          <a:bodyPr vert="horz" lIns="88844" tIns="44422" rIns="88844" bIns="44422"/>
          <a:lstStyle>
            <a:lvl1pPr marL="0" indent="0">
              <a:buNone/>
              <a:defRPr sz="609"/>
            </a:lvl1pPr>
          </a:lstStyle>
          <a:p>
            <a:endParaRPr lang="en-US" dirty="0"/>
          </a:p>
        </p:txBody>
      </p:sp>
      <p:sp>
        <p:nvSpPr>
          <p:cNvPr id="40" name="Chart Placeholder 38"/>
          <p:cNvSpPr>
            <a:spLocks noGrp="1"/>
          </p:cNvSpPr>
          <p:nvPr>
            <p:ph type="chart" sz="quarter" idx="25"/>
          </p:nvPr>
        </p:nvSpPr>
        <p:spPr>
          <a:xfrm>
            <a:off x="14342544" y="31768346"/>
            <a:ext cx="10144369" cy="8674335"/>
          </a:xfrm>
          <a:prstGeom prst="rect">
            <a:avLst/>
          </a:prstGeom>
        </p:spPr>
        <p:txBody>
          <a:bodyPr vert="horz" lIns="88844" tIns="44422" rIns="88844" bIns="44422"/>
          <a:lstStyle>
            <a:lvl1pPr marL="0" indent="0">
              <a:buNone/>
              <a:defRPr sz="609"/>
            </a:lvl1pPr>
          </a:lstStyle>
          <a:p>
            <a:endParaRPr lang="en-US" dirty="0"/>
          </a:p>
        </p:txBody>
      </p:sp>
      <p:sp>
        <p:nvSpPr>
          <p:cNvPr id="42" name="Text Placeholder 21"/>
          <p:cNvSpPr>
            <a:spLocks noGrp="1"/>
          </p:cNvSpPr>
          <p:nvPr>
            <p:ph type="body" sz="quarter" idx="26" hasCustomPrompt="1"/>
          </p:nvPr>
        </p:nvSpPr>
        <p:spPr>
          <a:xfrm>
            <a:off x="25840268" y="5576358"/>
            <a:ext cx="11988800" cy="1380008"/>
          </a:xfrm>
          <a:prstGeom prst="rect">
            <a:avLst/>
          </a:prstGeom>
          <a:solidFill>
            <a:srgbClr val="C4172F"/>
          </a:solidFill>
          <a:ln>
            <a:solidFill>
              <a:srgbClr val="C4172F"/>
            </a:solidFill>
          </a:ln>
        </p:spPr>
        <p:txBody>
          <a:bodyPr vert="horz" lIns="88844" tIns="44422" rIns="88844" bIns="44422"/>
          <a:lstStyle>
            <a:lvl1pPr marL="0" indent="0">
              <a:buNone/>
              <a:defRPr sz="974" b="1" baseline="0">
                <a:solidFill>
                  <a:schemeClr val="bg1"/>
                </a:solidFill>
                <a:latin typeface="Arial"/>
                <a:cs typeface="Arial"/>
              </a:defRPr>
            </a:lvl1pPr>
          </a:lstStyle>
          <a:p>
            <a:pPr lvl="0"/>
            <a:r>
              <a:rPr lang="en-US" sz="974" dirty="0"/>
              <a:t>Results</a:t>
            </a:r>
            <a:endParaRPr lang="en-US" dirty="0"/>
          </a:p>
        </p:txBody>
      </p:sp>
      <p:sp>
        <p:nvSpPr>
          <p:cNvPr id="43" name="Text Placeholder 23"/>
          <p:cNvSpPr>
            <a:spLocks noGrp="1"/>
          </p:cNvSpPr>
          <p:nvPr>
            <p:ph type="body" sz="quarter" idx="27"/>
          </p:nvPr>
        </p:nvSpPr>
        <p:spPr>
          <a:xfrm>
            <a:off x="25840268" y="7266168"/>
            <a:ext cx="11988800" cy="34500197"/>
          </a:xfrm>
          <a:prstGeom prst="rect">
            <a:avLst/>
          </a:prstGeom>
        </p:spPr>
        <p:txBody>
          <a:bodyPr vert="horz" lIns="88844" tIns="44422" rIns="88844" bIns="44422"/>
          <a:lstStyle>
            <a:lvl1pPr marL="0" indent="0">
              <a:buNone/>
              <a:defRPr sz="609" baseline="0"/>
            </a:lvl1pPr>
            <a:lvl2pPr marL="91392" indent="0">
              <a:buNone/>
              <a:defRPr sz="609"/>
            </a:lvl2pPr>
            <a:lvl3pPr>
              <a:defRPr sz="609"/>
            </a:lvl3pPr>
            <a:lvl4pPr>
              <a:defRPr sz="609"/>
            </a:lvl4pPr>
            <a:lvl5pPr>
              <a:defRPr sz="609"/>
            </a:lvl5pPr>
          </a:lstStyle>
          <a:p>
            <a:pPr lvl="0"/>
            <a:endParaRPr lang="en-US" dirty="0"/>
          </a:p>
        </p:txBody>
      </p:sp>
      <p:sp>
        <p:nvSpPr>
          <p:cNvPr id="44" name="Chart Placeholder 38"/>
          <p:cNvSpPr>
            <a:spLocks noGrp="1"/>
          </p:cNvSpPr>
          <p:nvPr>
            <p:ph type="chart" sz="quarter" idx="28"/>
          </p:nvPr>
        </p:nvSpPr>
        <p:spPr>
          <a:xfrm>
            <a:off x="26907078" y="31768346"/>
            <a:ext cx="10144369" cy="8674335"/>
          </a:xfrm>
          <a:prstGeom prst="rect">
            <a:avLst/>
          </a:prstGeom>
        </p:spPr>
        <p:txBody>
          <a:bodyPr vert="horz" lIns="88844" tIns="44422" rIns="88844" bIns="44422"/>
          <a:lstStyle>
            <a:lvl1pPr marL="0" indent="0">
              <a:buNone/>
              <a:defRPr sz="609"/>
            </a:lvl1pPr>
          </a:lstStyle>
          <a:p>
            <a:endParaRPr lang="en-US" dirty="0"/>
          </a:p>
        </p:txBody>
      </p:sp>
      <p:sp>
        <p:nvSpPr>
          <p:cNvPr id="45" name="Chart Placeholder 38"/>
          <p:cNvSpPr>
            <a:spLocks noGrp="1"/>
          </p:cNvSpPr>
          <p:nvPr>
            <p:ph type="chart" sz="quarter" idx="29"/>
          </p:nvPr>
        </p:nvSpPr>
        <p:spPr>
          <a:xfrm>
            <a:off x="26907078" y="20784614"/>
            <a:ext cx="10144369" cy="8674335"/>
          </a:xfrm>
          <a:prstGeom prst="rect">
            <a:avLst/>
          </a:prstGeom>
        </p:spPr>
        <p:txBody>
          <a:bodyPr vert="horz" lIns="88844" tIns="44422" rIns="88844" bIns="44422"/>
          <a:lstStyle>
            <a:lvl1pPr marL="0" indent="0">
              <a:buNone/>
              <a:defRPr sz="609"/>
            </a:lvl1pPr>
          </a:lstStyle>
          <a:p>
            <a:endParaRPr lang="en-US" dirty="0"/>
          </a:p>
        </p:txBody>
      </p:sp>
      <p:sp>
        <p:nvSpPr>
          <p:cNvPr id="46" name="Chart Placeholder 38"/>
          <p:cNvSpPr>
            <a:spLocks noGrp="1"/>
          </p:cNvSpPr>
          <p:nvPr>
            <p:ph type="chart" sz="quarter" idx="30"/>
          </p:nvPr>
        </p:nvSpPr>
        <p:spPr>
          <a:xfrm>
            <a:off x="26907078" y="10138839"/>
            <a:ext cx="10144369" cy="8674335"/>
          </a:xfrm>
          <a:prstGeom prst="rect">
            <a:avLst/>
          </a:prstGeom>
        </p:spPr>
        <p:txBody>
          <a:bodyPr vert="horz" lIns="88844" tIns="44422" rIns="88844" bIns="44422"/>
          <a:lstStyle>
            <a:lvl1pPr marL="0" indent="0">
              <a:buNone/>
              <a:defRPr sz="609"/>
            </a:lvl1pPr>
          </a:lstStyle>
          <a:p>
            <a:endParaRPr lang="en-US" dirty="0"/>
          </a:p>
        </p:txBody>
      </p:sp>
      <p:pic>
        <p:nvPicPr>
          <p:cNvPr id="3" name="Picture 2" descr="Log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934880" y="41893631"/>
            <a:ext cx="2560320" cy="56777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803506" rtl="0" eaLnBrk="1" latinLnBrk="0" hangingPunct="1">
        <a:spcBef>
          <a:spcPct val="0"/>
        </a:spcBef>
        <a:buNone/>
        <a:defRPr sz="3856" kern="1200">
          <a:solidFill>
            <a:schemeClr val="tx1"/>
          </a:solidFill>
          <a:latin typeface="+mj-lt"/>
          <a:ea typeface="+mj-ea"/>
          <a:cs typeface="+mj-cs"/>
        </a:defRPr>
      </a:lvl1pPr>
    </p:titleStyle>
    <p:bodyStyle>
      <a:lvl1pPr marL="301315" indent="-301315" algn="l" defTabSz="803506" rtl="0" eaLnBrk="1" latinLnBrk="0" hangingPunct="1">
        <a:spcBef>
          <a:spcPct val="20000"/>
        </a:spcBef>
        <a:buFont typeface="Arial" pitchFamily="34" charset="0"/>
        <a:buChar char="•"/>
        <a:defRPr sz="2801" kern="1200">
          <a:solidFill>
            <a:schemeClr val="tx1"/>
          </a:solidFill>
          <a:latin typeface="+mn-lt"/>
          <a:ea typeface="+mn-ea"/>
          <a:cs typeface="+mn-cs"/>
        </a:defRPr>
      </a:lvl1pPr>
      <a:lvl2pPr marL="652850" indent="-251097" algn="l" defTabSz="803506" rtl="0" eaLnBrk="1" latinLnBrk="0" hangingPunct="1">
        <a:spcBef>
          <a:spcPct val="20000"/>
        </a:spcBef>
        <a:buFont typeface="Arial" pitchFamily="34" charset="0"/>
        <a:buChar char="–"/>
        <a:defRPr sz="2476" kern="1200">
          <a:solidFill>
            <a:schemeClr val="tx1"/>
          </a:solidFill>
          <a:latin typeface="+mn-lt"/>
          <a:ea typeface="+mn-ea"/>
          <a:cs typeface="+mn-cs"/>
        </a:defRPr>
      </a:lvl2pPr>
      <a:lvl3pPr marL="1004384" indent="-200878" algn="l" defTabSz="803506" rtl="0" eaLnBrk="1" latinLnBrk="0" hangingPunct="1">
        <a:spcBef>
          <a:spcPct val="20000"/>
        </a:spcBef>
        <a:buFont typeface="Arial" pitchFamily="34" charset="0"/>
        <a:buChar char="•"/>
        <a:defRPr sz="2070" kern="1200">
          <a:solidFill>
            <a:schemeClr val="tx1"/>
          </a:solidFill>
          <a:latin typeface="+mn-lt"/>
          <a:ea typeface="+mn-ea"/>
          <a:cs typeface="+mn-cs"/>
        </a:defRPr>
      </a:lvl3pPr>
      <a:lvl4pPr marL="1406138" indent="-200878" algn="l" defTabSz="803506" rtl="0" eaLnBrk="1" latinLnBrk="0" hangingPunct="1">
        <a:spcBef>
          <a:spcPct val="20000"/>
        </a:spcBef>
        <a:buFont typeface="Arial" pitchFamily="34" charset="0"/>
        <a:buChar char="–"/>
        <a:defRPr sz="1786" kern="1200">
          <a:solidFill>
            <a:schemeClr val="tx1"/>
          </a:solidFill>
          <a:latin typeface="+mn-lt"/>
          <a:ea typeface="+mn-ea"/>
          <a:cs typeface="+mn-cs"/>
        </a:defRPr>
      </a:lvl4pPr>
      <a:lvl5pPr marL="1807891" indent="-200878" algn="l" defTabSz="803506" rtl="0" eaLnBrk="1" latinLnBrk="0" hangingPunct="1">
        <a:spcBef>
          <a:spcPct val="20000"/>
        </a:spcBef>
        <a:buFont typeface="Arial" pitchFamily="34" charset="0"/>
        <a:buChar char="»"/>
        <a:defRPr sz="1786" kern="1200">
          <a:solidFill>
            <a:schemeClr val="tx1"/>
          </a:solidFill>
          <a:latin typeface="+mn-lt"/>
          <a:ea typeface="+mn-ea"/>
          <a:cs typeface="+mn-cs"/>
        </a:defRPr>
      </a:lvl5pPr>
      <a:lvl6pPr marL="2209644" indent="-200878" algn="l" defTabSz="803506" rtl="0" eaLnBrk="1" latinLnBrk="0" hangingPunct="1">
        <a:spcBef>
          <a:spcPct val="20000"/>
        </a:spcBef>
        <a:buFont typeface="Arial" pitchFamily="34" charset="0"/>
        <a:buChar char="•"/>
        <a:defRPr sz="1786" kern="1200">
          <a:solidFill>
            <a:schemeClr val="tx1"/>
          </a:solidFill>
          <a:latin typeface="+mn-lt"/>
          <a:ea typeface="+mn-ea"/>
          <a:cs typeface="+mn-cs"/>
        </a:defRPr>
      </a:lvl6pPr>
      <a:lvl7pPr marL="2611397" indent="-200878" algn="l" defTabSz="803506" rtl="0" eaLnBrk="1" latinLnBrk="0" hangingPunct="1">
        <a:spcBef>
          <a:spcPct val="20000"/>
        </a:spcBef>
        <a:buFont typeface="Arial" pitchFamily="34" charset="0"/>
        <a:buChar char="•"/>
        <a:defRPr sz="1786" kern="1200">
          <a:solidFill>
            <a:schemeClr val="tx1"/>
          </a:solidFill>
          <a:latin typeface="+mn-lt"/>
          <a:ea typeface="+mn-ea"/>
          <a:cs typeface="+mn-cs"/>
        </a:defRPr>
      </a:lvl7pPr>
      <a:lvl8pPr marL="3013151" indent="-200878" algn="l" defTabSz="803506" rtl="0" eaLnBrk="1" latinLnBrk="0" hangingPunct="1">
        <a:spcBef>
          <a:spcPct val="20000"/>
        </a:spcBef>
        <a:buFont typeface="Arial" pitchFamily="34" charset="0"/>
        <a:buChar char="•"/>
        <a:defRPr sz="1786" kern="1200">
          <a:solidFill>
            <a:schemeClr val="tx1"/>
          </a:solidFill>
          <a:latin typeface="+mn-lt"/>
          <a:ea typeface="+mn-ea"/>
          <a:cs typeface="+mn-cs"/>
        </a:defRPr>
      </a:lvl8pPr>
      <a:lvl9pPr marL="3414905" indent="-200878" algn="l" defTabSz="803506" rtl="0" eaLnBrk="1" latinLnBrk="0" hangingPunct="1">
        <a:spcBef>
          <a:spcPct val="20000"/>
        </a:spcBef>
        <a:buFont typeface="Arial" pitchFamily="34" charset="0"/>
        <a:buChar char="•"/>
        <a:defRPr sz="1786" kern="1200">
          <a:solidFill>
            <a:schemeClr val="tx1"/>
          </a:solidFill>
          <a:latin typeface="+mn-lt"/>
          <a:ea typeface="+mn-ea"/>
          <a:cs typeface="+mn-cs"/>
        </a:defRPr>
      </a:lvl9pPr>
    </p:bodyStyle>
    <p:otherStyle>
      <a:defPPr>
        <a:defRPr lang="en-US"/>
      </a:defPPr>
      <a:lvl1pPr marL="0" algn="l" defTabSz="803506" rtl="0" eaLnBrk="1" latinLnBrk="0" hangingPunct="1">
        <a:defRPr sz="1583" kern="1200">
          <a:solidFill>
            <a:schemeClr val="tx1"/>
          </a:solidFill>
          <a:latin typeface="+mn-lt"/>
          <a:ea typeface="+mn-ea"/>
          <a:cs typeface="+mn-cs"/>
        </a:defRPr>
      </a:lvl1pPr>
      <a:lvl2pPr marL="401754" algn="l" defTabSz="803506" rtl="0" eaLnBrk="1" latinLnBrk="0" hangingPunct="1">
        <a:defRPr sz="1583" kern="1200">
          <a:solidFill>
            <a:schemeClr val="tx1"/>
          </a:solidFill>
          <a:latin typeface="+mn-lt"/>
          <a:ea typeface="+mn-ea"/>
          <a:cs typeface="+mn-cs"/>
        </a:defRPr>
      </a:lvl2pPr>
      <a:lvl3pPr marL="803506" algn="l" defTabSz="803506" rtl="0" eaLnBrk="1" latinLnBrk="0" hangingPunct="1">
        <a:defRPr sz="1583" kern="1200">
          <a:solidFill>
            <a:schemeClr val="tx1"/>
          </a:solidFill>
          <a:latin typeface="+mn-lt"/>
          <a:ea typeface="+mn-ea"/>
          <a:cs typeface="+mn-cs"/>
        </a:defRPr>
      </a:lvl3pPr>
      <a:lvl4pPr marL="1205261" algn="l" defTabSz="803506" rtl="0" eaLnBrk="1" latinLnBrk="0" hangingPunct="1">
        <a:defRPr sz="1583" kern="1200">
          <a:solidFill>
            <a:schemeClr val="tx1"/>
          </a:solidFill>
          <a:latin typeface="+mn-lt"/>
          <a:ea typeface="+mn-ea"/>
          <a:cs typeface="+mn-cs"/>
        </a:defRPr>
      </a:lvl4pPr>
      <a:lvl5pPr marL="1607014" algn="l" defTabSz="803506" rtl="0" eaLnBrk="1" latinLnBrk="0" hangingPunct="1">
        <a:defRPr sz="1583" kern="1200">
          <a:solidFill>
            <a:schemeClr val="tx1"/>
          </a:solidFill>
          <a:latin typeface="+mn-lt"/>
          <a:ea typeface="+mn-ea"/>
          <a:cs typeface="+mn-cs"/>
        </a:defRPr>
      </a:lvl5pPr>
      <a:lvl6pPr marL="2008767" algn="l" defTabSz="803506" rtl="0" eaLnBrk="1" latinLnBrk="0" hangingPunct="1">
        <a:defRPr sz="1583" kern="1200">
          <a:solidFill>
            <a:schemeClr val="tx1"/>
          </a:solidFill>
          <a:latin typeface="+mn-lt"/>
          <a:ea typeface="+mn-ea"/>
          <a:cs typeface="+mn-cs"/>
        </a:defRPr>
      </a:lvl6pPr>
      <a:lvl7pPr marL="2410521" algn="l" defTabSz="803506" rtl="0" eaLnBrk="1" latinLnBrk="0" hangingPunct="1">
        <a:defRPr sz="1583" kern="1200">
          <a:solidFill>
            <a:schemeClr val="tx1"/>
          </a:solidFill>
          <a:latin typeface="+mn-lt"/>
          <a:ea typeface="+mn-ea"/>
          <a:cs typeface="+mn-cs"/>
        </a:defRPr>
      </a:lvl7pPr>
      <a:lvl8pPr marL="2812274" algn="l" defTabSz="803506" rtl="0" eaLnBrk="1" latinLnBrk="0" hangingPunct="1">
        <a:defRPr sz="1583" kern="1200">
          <a:solidFill>
            <a:schemeClr val="tx1"/>
          </a:solidFill>
          <a:latin typeface="+mn-lt"/>
          <a:ea typeface="+mn-ea"/>
          <a:cs typeface="+mn-cs"/>
        </a:defRPr>
      </a:lvl8pPr>
      <a:lvl9pPr marL="3214027" algn="l" defTabSz="803506" rtl="0" eaLnBrk="1" latinLnBrk="0" hangingPunct="1">
        <a:defRPr sz="158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1.png"/><Relationship Id="rId18" Type="http://schemas.openxmlformats.org/officeDocument/2006/relationships/diagramColors" Target="../diagrams/colors1.xml"/><Relationship Id="rId26" Type="http://schemas.openxmlformats.org/officeDocument/2006/relationships/image" Target="../media/image21.tmp"/><Relationship Id="rId21" Type="http://schemas.openxmlformats.org/officeDocument/2006/relationships/image" Target="../media/image16.png"/><Relationship Id="rId47" Type="http://schemas.openxmlformats.org/officeDocument/2006/relationships/image" Target="../media/image230.png"/><Relationship Id="rId50" Type="http://schemas.openxmlformats.org/officeDocument/2006/relationships/image" Target="../media/image26.tmp"/><Relationship Id="rId55" Type="http://schemas.openxmlformats.org/officeDocument/2006/relationships/image" Target="../media/image28.tmp"/><Relationship Id="rId63" Type="http://schemas.openxmlformats.org/officeDocument/2006/relationships/image" Target="../media/image36.png"/><Relationship Id="rId68" Type="http://schemas.openxmlformats.org/officeDocument/2006/relationships/image" Target="../media/image40.png"/><Relationship Id="rId7" Type="http://schemas.openxmlformats.org/officeDocument/2006/relationships/image" Target="../media/image5.png"/><Relationship Id="rId71" Type="http://schemas.openxmlformats.org/officeDocument/2006/relationships/image" Target="../media/image43.tmp"/><Relationship Id="rId2" Type="http://schemas.openxmlformats.org/officeDocument/2006/relationships/notesSlide" Target="../notesSlides/notesSlide1.xml"/><Relationship Id="rId16" Type="http://schemas.openxmlformats.org/officeDocument/2006/relationships/diagramLayout" Target="../diagrams/layout1.xml"/><Relationship Id="rId29" Type="http://schemas.openxmlformats.org/officeDocument/2006/relationships/image" Target="../media/image24.tmp"/><Relationship Id="rId11" Type="http://schemas.openxmlformats.org/officeDocument/2006/relationships/image" Target="../media/image9.png"/><Relationship Id="rId24" Type="http://schemas.openxmlformats.org/officeDocument/2006/relationships/image" Target="../media/image19.png"/><Relationship Id="rId53" Type="http://schemas.openxmlformats.org/officeDocument/2006/relationships/image" Target="../media/image29.png"/><Relationship Id="rId58" Type="http://schemas.openxmlformats.org/officeDocument/2006/relationships/image" Target="../media/image31.tmp"/><Relationship Id="rId66" Type="http://schemas.openxmlformats.org/officeDocument/2006/relationships/image" Target="../media/image370.png"/><Relationship Id="rId5" Type="http://schemas.openxmlformats.org/officeDocument/2006/relationships/image" Target="../media/image3.png"/><Relationship Id="rId61" Type="http://schemas.openxmlformats.org/officeDocument/2006/relationships/image" Target="../media/image34.png"/><Relationship Id="rId10" Type="http://schemas.openxmlformats.org/officeDocument/2006/relationships/image" Target="../media/image8.png"/><Relationship Id="rId19" Type="http://schemas.microsoft.com/office/2007/relationships/diagramDrawing" Target="../diagrams/drawing1.xml"/><Relationship Id="rId52" Type="http://schemas.openxmlformats.org/officeDocument/2006/relationships/image" Target="../media/image280.png"/><Relationship Id="rId60" Type="http://schemas.openxmlformats.org/officeDocument/2006/relationships/image" Target="../media/image33.png"/><Relationship Id="rId65" Type="http://schemas.openxmlformats.org/officeDocument/2006/relationships/image" Target="../media/image38.pn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jpg"/><Relationship Id="rId22" Type="http://schemas.openxmlformats.org/officeDocument/2006/relationships/image" Target="../media/image17.png"/><Relationship Id="rId27" Type="http://schemas.openxmlformats.org/officeDocument/2006/relationships/image" Target="../media/image22.tmp"/><Relationship Id="rId48" Type="http://schemas.openxmlformats.org/officeDocument/2006/relationships/image" Target="../media/image24.png"/><Relationship Id="rId56" Type="http://schemas.openxmlformats.org/officeDocument/2006/relationships/image" Target="../media/image29.tmp"/><Relationship Id="rId64" Type="http://schemas.openxmlformats.org/officeDocument/2006/relationships/image" Target="../media/image37.png"/><Relationship Id="rId69" Type="http://schemas.openxmlformats.org/officeDocument/2006/relationships/image" Target="../media/image41.tmp"/><Relationship Id="rId8" Type="http://schemas.openxmlformats.org/officeDocument/2006/relationships/image" Target="../media/image6.png"/><Relationship Id="rId51" Type="http://schemas.openxmlformats.org/officeDocument/2006/relationships/image" Target="../media/image27.tmp"/><Relationship Id="rId72" Type="http://schemas.openxmlformats.org/officeDocument/2006/relationships/image" Target="../media/image44.png"/><Relationship Id="rId3" Type="http://schemas.openxmlformats.org/officeDocument/2006/relationships/hyperlink" Target="http://www.polito.it/philofluid" TargetMode="External"/><Relationship Id="rId12" Type="http://schemas.openxmlformats.org/officeDocument/2006/relationships/image" Target="../media/image10.png"/><Relationship Id="rId17" Type="http://schemas.openxmlformats.org/officeDocument/2006/relationships/diagramQuickStyle" Target="../diagrams/quickStyle1.xml"/><Relationship Id="rId25" Type="http://schemas.openxmlformats.org/officeDocument/2006/relationships/image" Target="../media/image20.png"/><Relationship Id="rId46" Type="http://schemas.openxmlformats.org/officeDocument/2006/relationships/image" Target="../media/image22.png"/><Relationship Id="rId59" Type="http://schemas.openxmlformats.org/officeDocument/2006/relationships/image" Target="../media/image32.png"/><Relationship Id="rId67" Type="http://schemas.openxmlformats.org/officeDocument/2006/relationships/image" Target="../media/image39.jpg"/><Relationship Id="rId20" Type="http://schemas.openxmlformats.org/officeDocument/2006/relationships/diagramData" Target="../diagrams/data2.xml"/><Relationship Id="rId54" Type="http://schemas.openxmlformats.org/officeDocument/2006/relationships/image" Target="../media/image30.png"/><Relationship Id="rId62" Type="http://schemas.openxmlformats.org/officeDocument/2006/relationships/image" Target="../media/image35.png"/><Relationship Id="rId70" Type="http://schemas.openxmlformats.org/officeDocument/2006/relationships/image" Target="../media/image42.tmp"/><Relationship Id="rId1" Type="http://schemas.openxmlformats.org/officeDocument/2006/relationships/slideLayout" Target="../slideLayouts/slideLayout1.xml"/><Relationship Id="rId6" Type="http://schemas.openxmlformats.org/officeDocument/2006/relationships/image" Target="../media/image4.png"/><Relationship Id="rId15" Type="http://schemas.openxmlformats.org/officeDocument/2006/relationships/diagramData" Target="../diagrams/data1.xml"/><Relationship Id="rId23" Type="http://schemas.openxmlformats.org/officeDocument/2006/relationships/image" Target="../media/image18.png"/><Relationship Id="rId28" Type="http://schemas.openxmlformats.org/officeDocument/2006/relationships/image" Target="../media/image23.tmp"/><Relationship Id="rId49" Type="http://schemas.openxmlformats.org/officeDocument/2006/relationships/image" Target="../media/image25.tmp"/><Relationship Id="rId57" Type="http://schemas.openxmlformats.org/officeDocument/2006/relationships/image" Target="../media/image30.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9950"/>
            <a:ext cx="49606200" cy="4495800"/>
          </a:xfrm>
          <a:solidFill>
            <a:schemeClr val="accent1">
              <a:lumMod val="75000"/>
            </a:schemeClr>
          </a:solidFill>
          <a:ln>
            <a:noFill/>
          </a:ln>
          <a:effectLst>
            <a:innerShdw blurRad="63500" dist="50800" dir="13500000">
              <a:prstClr val="black">
                <a:alpha val="50000"/>
              </a:prstClr>
            </a:inn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l">
              <a:lnSpc>
                <a:spcPct val="100000"/>
              </a:lnSpc>
            </a:pPr>
            <a:r>
              <a:rPr lang="en-US" sz="9600" dirty="0">
                <a:solidFill>
                  <a:srgbClr val="FFFF00"/>
                </a:solidFill>
                <a:latin typeface="Calibri" panose="020F0502020204030204" pitchFamily="34" charset="0"/>
                <a:cs typeface="Calibri" panose="020F0502020204030204" pitchFamily="34" charset="0"/>
              </a:rPr>
              <a:t>Water droplets simulation in a warm cloud like ambient</a:t>
            </a:r>
            <a:br>
              <a:rPr lang="en-US" sz="9600" dirty="0">
                <a:solidFill>
                  <a:srgbClr val="FFFF00"/>
                </a:solidFill>
                <a:latin typeface="Arial Rounded MT Bold" panose="020F0704030504030204" pitchFamily="34" charset="0"/>
              </a:rPr>
            </a:br>
            <a:r>
              <a:rPr lang="en-US" sz="4800" dirty="0">
                <a:solidFill>
                  <a:srgbClr val="FFFF00"/>
                </a:solidFill>
                <a:latin typeface="Arial Rounded MT Bold" panose="020F0704030504030204" pitchFamily="34" charset="0"/>
              </a:rPr>
              <a:t>       </a:t>
            </a:r>
            <a:r>
              <a:rPr lang="en-US" sz="4400" dirty="0">
                <a:solidFill>
                  <a:srgbClr val="FFFF00"/>
                </a:solidFill>
                <a:latin typeface="Arial Rounded MT Bold" panose="020F0704030504030204" pitchFamily="34" charset="0"/>
              </a:rPr>
              <a:t>David </a:t>
            </a:r>
            <a:r>
              <a:rPr lang="en-US" sz="4400" dirty="0" err="1">
                <a:solidFill>
                  <a:srgbClr val="FFFF00"/>
                </a:solidFill>
                <a:latin typeface="Arial Rounded MT Bold" panose="020F0704030504030204" pitchFamily="34" charset="0"/>
              </a:rPr>
              <a:t>Codoni</a:t>
            </a:r>
            <a:r>
              <a:rPr lang="en-US" sz="4400" dirty="0">
                <a:solidFill>
                  <a:srgbClr val="FFFF00"/>
                </a:solidFill>
                <a:latin typeface="Arial Rounded MT Bold" panose="020F0704030504030204" pitchFamily="34" charset="0"/>
              </a:rPr>
              <a:t>, Mina Golshan, Vittorio Ruggiero, Marco </a:t>
            </a:r>
            <a:r>
              <a:rPr lang="en-US" sz="4400" dirty="0" err="1">
                <a:solidFill>
                  <a:srgbClr val="FFFF00"/>
                </a:solidFill>
                <a:latin typeface="Arial Rounded MT Bold" panose="020F0704030504030204" pitchFamily="34" charset="0"/>
              </a:rPr>
              <a:t>Vanni</a:t>
            </a:r>
            <a:r>
              <a:rPr lang="en-US" sz="4400" dirty="0">
                <a:solidFill>
                  <a:srgbClr val="FFFF00"/>
                </a:solidFill>
                <a:latin typeface="Arial Rounded MT Bold" panose="020F0704030504030204" pitchFamily="34" charset="0"/>
              </a:rPr>
              <a:t>, Daniella </a:t>
            </a:r>
            <a:r>
              <a:rPr lang="en-US" sz="4400" dirty="0" err="1">
                <a:solidFill>
                  <a:srgbClr val="FFFF00"/>
                </a:solidFill>
                <a:latin typeface="Arial Rounded MT Bold" panose="020F0704030504030204" pitchFamily="34" charset="0"/>
              </a:rPr>
              <a:t>Tordella</a:t>
            </a:r>
            <a:r>
              <a:rPr lang="en-US" sz="4400" dirty="0">
                <a:solidFill>
                  <a:srgbClr val="FFFF00"/>
                </a:solidFill>
                <a:latin typeface="Arial Rounded MT Bold" panose="020F0704030504030204" pitchFamily="34" charset="0"/>
              </a:rPr>
              <a:t> </a:t>
            </a:r>
            <a:br>
              <a:rPr lang="en-US" sz="4400" dirty="0">
                <a:solidFill>
                  <a:srgbClr val="FFFF00"/>
                </a:solidFill>
                <a:latin typeface="Arial Rounded MT Bold" panose="020F0704030504030204" pitchFamily="34" charset="0"/>
              </a:rPr>
            </a:br>
            <a:r>
              <a:rPr lang="it-IT" sz="4400" dirty="0">
                <a:solidFill>
                  <a:srgbClr val="FFFF00"/>
                </a:solidFill>
                <a:latin typeface="Arial Rounded MT Bold" panose="020F0704030504030204" pitchFamily="34" charset="0"/>
              </a:rPr>
              <a:t>     </a:t>
            </a:r>
            <a:r>
              <a:rPr lang="it-IT" sz="4400" b="0" dirty="0">
                <a:solidFill>
                  <a:srgbClr val="FFFF00"/>
                </a:solidFill>
                <a:latin typeface="Arial Rounded MT Bold" panose="020F0704030504030204" pitchFamily="34" charset="0"/>
              </a:rPr>
              <a:t>1. Politecnico di Torino, DISAT, 10129 Italy</a:t>
            </a:r>
            <a:r>
              <a:rPr lang="en-US" sz="4400" b="0" dirty="0">
                <a:solidFill>
                  <a:srgbClr val="FFFF00"/>
                </a:solidFill>
                <a:latin typeface="Arial Rounded MT Bold" panose="020F0704030504030204" pitchFamily="34" charset="0"/>
              </a:rPr>
              <a:t> ,2. CINECA, SCAI Rome </a:t>
            </a:r>
          </a:p>
        </p:txBody>
      </p:sp>
      <p:sp>
        <p:nvSpPr>
          <p:cNvPr id="3" name="Text Placeholder 2"/>
          <p:cNvSpPr>
            <a:spLocks noGrp="1"/>
          </p:cNvSpPr>
          <p:nvPr>
            <p:ph type="body" sz="quarter" idx="10"/>
          </p:nvPr>
        </p:nvSpPr>
        <p:spPr>
          <a:xfrm>
            <a:off x="829736" y="5576358"/>
            <a:ext cx="12200463" cy="1380008"/>
          </a:xfrm>
          <a:solidFill>
            <a:schemeClr val="accent1">
              <a:lumMod val="75000"/>
            </a:schemeClr>
          </a:solidFill>
        </p:spPr>
        <p:txBody>
          <a:bodyPr/>
          <a:lstStyle/>
          <a:p>
            <a:pPr algn="ctr"/>
            <a:r>
              <a:rPr lang="en-US" sz="7200" dirty="0">
                <a:solidFill>
                  <a:srgbClr val="FFFF00"/>
                </a:solidFill>
              </a:rPr>
              <a:t>Abstract</a:t>
            </a:r>
          </a:p>
        </p:txBody>
      </p:sp>
      <mc:AlternateContent xmlns:mc="http://schemas.openxmlformats.org/markup-compatibility/2006">
        <mc:Choice xmlns:a14="http://schemas.microsoft.com/office/drawing/2010/main" Requires="a14">
          <p:sp>
            <p:nvSpPr>
              <p:cNvPr id="4" name="Text Placeholder 3"/>
              <p:cNvSpPr>
                <a:spLocks noGrp="1"/>
              </p:cNvSpPr>
              <p:nvPr>
                <p:ph type="body" sz="quarter" idx="11"/>
              </p:nvPr>
            </p:nvSpPr>
            <p:spPr>
              <a:xfrm>
                <a:off x="762000" y="7266161"/>
                <a:ext cx="12192000" cy="11628874"/>
              </a:xfrm>
              <a:solidFill>
                <a:schemeClr val="tx2">
                  <a:lumMod val="20000"/>
                  <a:lumOff val="80000"/>
                </a:schemeClr>
              </a:solidFill>
            </p:spPr>
            <p:txBody>
              <a:bodyPr/>
              <a:lstStyle/>
              <a:p>
                <a:pPr algn="just"/>
                <a:r>
                  <a:rPr lang="en-US" sz="2800" dirty="0">
                    <a:latin typeface="Calibri" panose="020F0502020204030204" pitchFamily="34" charset="0"/>
                    <a:cs typeface="Calibri" panose="020F0502020204030204" pitchFamily="34" charset="0"/>
                  </a:rPr>
                  <a:t>Simulations of lukewarm clouds usually assume static and homogeneous conditions on average. However, we are here interested in the unsteady dynamics of the transport through the interface between cloud and the clear air surrounding it. Clouds in fact are fugitive in nature. If one looks for a few seconds, they seem to keep the same form. When looking again, after a minute, one ﬁnds that are somewhat changed. Hardly then extended cloud formations can live for more than 2-3 days. Their spatial structure is in-homogenous with continuous changes associated with a large set of coexisting timescales. In our numerical simulation, the cloud interface is modeled through two interacting regions at different turbulent intensity [1-3, see also </a:t>
                </a:r>
                <a:r>
                  <a:rPr lang="en-US" sz="2800" dirty="0">
                    <a:latin typeface="Calibri" panose="020F0502020204030204" pitchFamily="34" charset="0"/>
                    <a:cs typeface="Calibri" panose="020F0502020204030204" pitchFamily="34" charset="0"/>
                    <a:hlinkClick r:id="rId3"/>
                  </a:rPr>
                  <a:t>www.polito.it/philofluid</a:t>
                </a:r>
                <a:r>
                  <a:rPr lang="en-US" sz="2800" dirty="0">
                    <a:latin typeface="Calibri" panose="020F0502020204030204" pitchFamily="34" charset="0"/>
                    <a:cs typeface="Calibri" panose="020F0502020204030204" pitchFamily="34" charset="0"/>
                  </a:rPr>
                  <a:t>]. Different initial conditions reproduce possible local stable or unstable stratiﬁcation in density and temperature. Currently, our droplet model includes evaporation, condensation, collision and coalescence. The typical water content, associated to an initial condition where drops are 30 microns in diameter, leads to an initial number of drops of </a:t>
                </a:r>
                <a14:m>
                  <m:oMath xmlns:m="http://schemas.openxmlformats.org/officeDocument/2006/math">
                    <m:sSup>
                      <m:sSupPr>
                        <m:ctrlPr>
                          <a:rPr lang="en-US" sz="2800" i="1"/>
                        </m:ctrlPr>
                      </m:sSupPr>
                      <m:e>
                        <m:r>
                          <a:rPr lang="en-US" sz="2800" i="1"/>
                          <m:t>10</m:t>
                        </m:r>
                      </m:e>
                      <m:sup>
                        <m:r>
                          <a:rPr lang="en-US" sz="2800" i="1"/>
                          <m:t>11</m:t>
                        </m:r>
                      </m:sup>
                    </m:sSup>
                  </m:oMath>
                </a14:m>
                <a:r>
                  <a:rPr lang="en-US" sz="2800" dirty="0">
                    <a:latin typeface="Calibri" panose="020F0502020204030204" pitchFamily="34" charset="0"/>
                    <a:cs typeface="Calibri" panose="020F0502020204030204" pitchFamily="34" charset="0"/>
                  </a:rPr>
                  <a:t> in a cloud volume of about 500 cubic meters. </a:t>
                </a:r>
                <a:r>
                  <a:rPr lang="en-US" sz="2800" b="1" dirty="0">
                    <a:latin typeface="Calibri" panose="020F0502020204030204" pitchFamily="34" charset="0"/>
                    <a:cs typeface="Calibri" panose="020F0502020204030204" pitchFamily="34" charset="0"/>
                  </a:rPr>
                  <a:t>Computational grids up to size 2048x1024x1024 points will be used which allows to obtain a Taylor’s microscale Reynolds number of 250. The governing equations are </a:t>
                </a:r>
                <a:r>
                  <a:rPr lang="en-US" sz="2800" b="1" dirty="0" err="1">
                    <a:latin typeface="Calibri" panose="020F0502020204030204" pitchFamily="34" charset="0"/>
                    <a:cs typeface="Calibri" panose="020F0502020204030204" pitchFamily="34" charset="0"/>
                  </a:rPr>
                  <a:t>Navier</a:t>
                </a:r>
                <a:r>
                  <a:rPr lang="en-US" sz="2800" b="1" dirty="0">
                    <a:latin typeface="Calibri" panose="020F0502020204030204" pitchFamily="34" charset="0"/>
                    <a:cs typeface="Calibri" panose="020F0502020204030204" pitchFamily="34" charset="0"/>
                  </a:rPr>
                  <a:t>-Stokes equations in </a:t>
                </a:r>
                <a:r>
                  <a:rPr lang="en-US" sz="2800" b="1" dirty="0" err="1">
                    <a:latin typeface="Calibri" panose="020F0502020204030204" pitchFamily="34" charset="0"/>
                    <a:cs typeface="Calibri" panose="020F0502020204030204" pitchFamily="34" charset="0"/>
                  </a:rPr>
                  <a:t>Boussinesq’s</a:t>
                </a:r>
                <a:r>
                  <a:rPr lang="en-US" sz="2800" b="1" dirty="0">
                    <a:latin typeface="Calibri" panose="020F0502020204030204" pitchFamily="34" charset="0"/>
                    <a:cs typeface="Calibri" panose="020F0502020204030204" pitchFamily="34" charset="0"/>
                  </a:rPr>
                  <a:t> approximation (which include the water </a:t>
                </a:r>
                <a:r>
                  <a:rPr lang="en-US" sz="2800" b="1" dirty="0" err="1">
                    <a:latin typeface="Calibri" panose="020F0502020204030204" pitchFamily="34" charset="0"/>
                    <a:cs typeface="Calibri" panose="020F0502020204030204" pitchFamily="34" charset="0"/>
                  </a:rPr>
                  <a:t>vapour</a:t>
                </a:r>
                <a:r>
                  <a:rPr lang="en-US" sz="2800" b="1" dirty="0">
                    <a:latin typeface="Calibri" panose="020F0502020204030204" pitchFamily="34" charset="0"/>
                    <a:cs typeface="Calibri" panose="020F0502020204030204" pitchFamily="34" charset="0"/>
                  </a:rPr>
                  <a:t> density, seen as a passive scalar, transport equation) coupled to equations describing the evolution of water droplets seen as inertial particles, transported by background turbulence and gravity.</a:t>
                </a:r>
                <a:r>
                  <a:rPr lang="en-US" sz="2800" dirty="0">
                    <a:latin typeface="Calibri" panose="020F0502020204030204" pitchFamily="34" charset="0"/>
                    <a:cs typeface="Calibri" panose="020F0502020204030204" pitchFamily="34" charset="0"/>
                  </a:rPr>
                  <a:t> One aim is the determination of the clustering feature of water droplets inside the shear-less turbulent mixing at the clear air – cloud interface. We compute the distribution of the droplet size and compare the distribution shape with those obtained in a laboratory chamber where turbulent cloud formation is enabled via moist convection [4]. This to deduce information on the possible aerosol/nucleation inputs leading to the local cloud state produced in the simulation</a:t>
                </a:r>
              </a:p>
              <a:p>
                <a:endParaRPr lang="en-US" sz="2400" dirty="0">
                  <a:latin typeface="Calibri" panose="020F0502020204030204" pitchFamily="34" charset="0"/>
                  <a:cs typeface="Calibri" panose="020F0502020204030204" pitchFamily="34" charset="0"/>
                </a:endParaRPr>
              </a:p>
            </p:txBody>
          </p:sp>
        </mc:Choice>
        <mc:Fallback>
          <p:sp>
            <p:nvSpPr>
              <p:cNvPr id="4" name="Text Placeholder 3"/>
              <p:cNvSpPr>
                <a:spLocks noGrp="1" noRot="1" noChangeAspect="1" noMove="1" noResize="1" noEditPoints="1" noAdjustHandles="1" noChangeArrowheads="1" noChangeShapeType="1" noTextEdit="1"/>
              </p:cNvSpPr>
              <p:nvPr>
                <p:ph type="body" sz="quarter" idx="11"/>
              </p:nvPr>
            </p:nvSpPr>
            <p:spPr>
              <a:xfrm>
                <a:off x="762000" y="7266161"/>
                <a:ext cx="12192000" cy="11628874"/>
              </a:xfrm>
              <a:blipFill>
                <a:blip r:embed="rId4"/>
                <a:stretch>
                  <a:fillRect l="-1146" t="-545" r="-1042" b="-1309"/>
                </a:stretch>
              </a:blipFill>
            </p:spPr>
            <p:txBody>
              <a:bodyPr/>
              <a:lstStyle/>
              <a:p>
                <a:r>
                  <a:rPr lang="en-US">
                    <a:noFill/>
                  </a:rPr>
                  <a:t> </a:t>
                </a:r>
              </a:p>
            </p:txBody>
          </p:sp>
        </mc:Fallback>
      </mc:AlternateContent>
      <p:sp>
        <p:nvSpPr>
          <p:cNvPr id="5" name="Text Placeholder 4"/>
          <p:cNvSpPr>
            <a:spLocks noGrp="1"/>
          </p:cNvSpPr>
          <p:nvPr>
            <p:ph type="body" sz="quarter" idx="12"/>
          </p:nvPr>
        </p:nvSpPr>
        <p:spPr>
          <a:xfrm>
            <a:off x="739364" y="19002641"/>
            <a:ext cx="12192000" cy="1380008"/>
          </a:xfrm>
          <a:solidFill>
            <a:schemeClr val="accent1">
              <a:lumMod val="75000"/>
            </a:schemeClr>
          </a:solidFill>
        </p:spPr>
        <p:txBody>
          <a:bodyPr/>
          <a:lstStyle/>
          <a:p>
            <a:pPr algn="ctr"/>
            <a:r>
              <a:rPr lang="en-US" sz="7200" dirty="0">
                <a:solidFill>
                  <a:srgbClr val="FFFF00"/>
                </a:solidFill>
              </a:rPr>
              <a:t>Introduction and method</a:t>
            </a:r>
          </a:p>
          <a:p>
            <a:endParaRPr lang="en-US" sz="7200" dirty="0">
              <a:solidFill>
                <a:srgbClr val="FFFF00"/>
              </a:solidFill>
            </a:endParaRPr>
          </a:p>
        </p:txBody>
      </p:sp>
      <mc:AlternateContent xmlns:mc="http://schemas.openxmlformats.org/markup-compatibility/2006">
        <mc:Choice xmlns:a14="http://schemas.microsoft.com/office/drawing/2010/main" Requires="a14">
          <p:sp>
            <p:nvSpPr>
              <p:cNvPr id="6" name="Text Placeholder 5"/>
              <p:cNvSpPr>
                <a:spLocks noGrp="1"/>
              </p:cNvSpPr>
              <p:nvPr>
                <p:ph type="body" sz="quarter" idx="13"/>
              </p:nvPr>
            </p:nvSpPr>
            <p:spPr>
              <a:xfrm>
                <a:off x="768892" y="20546750"/>
                <a:ext cx="12192000" cy="15112624"/>
              </a:xfrm>
              <a:solidFill>
                <a:schemeClr val="tx2">
                  <a:lumMod val="20000"/>
                  <a:lumOff val="80000"/>
                </a:schemeClr>
              </a:solidFill>
            </p:spPr>
            <p:txBody>
              <a:bodyPr/>
              <a:lstStyle/>
              <a:p>
                <a:pPr algn="just"/>
                <a:r>
                  <a:rPr lang="en-US" sz="2400" dirty="0">
                    <a:latin typeface="Calibri" panose="020F0502020204030204" pitchFamily="34" charset="0"/>
                    <a:cs typeface="Calibri" panose="020F0502020204030204" pitchFamily="34" charset="0"/>
                  </a:rPr>
                  <a:t>The </a:t>
                </a:r>
                <a:r>
                  <a:rPr lang="en-US" sz="2400" dirty="0" err="1">
                    <a:latin typeface="Calibri" panose="020F0502020204030204" pitchFamily="34" charset="0"/>
                    <a:cs typeface="Calibri" panose="020F0502020204030204" pitchFamily="34" charset="0"/>
                  </a:rPr>
                  <a:t>Navier</a:t>
                </a:r>
                <a:r>
                  <a:rPr lang="en-US" sz="2400" dirty="0">
                    <a:latin typeface="Calibri" panose="020F0502020204030204" pitchFamily="34" charset="0"/>
                    <a:cs typeface="Calibri" panose="020F0502020204030204" pitchFamily="34" charset="0"/>
                  </a:rPr>
                  <a:t>-Stokes equations in the </a:t>
                </a:r>
                <a:r>
                  <a:rPr lang="en-US" sz="2400" dirty="0" err="1">
                    <a:latin typeface="Calibri" panose="020F0502020204030204" pitchFamily="34" charset="0"/>
                    <a:cs typeface="Calibri" panose="020F0502020204030204" pitchFamily="34" charset="0"/>
                  </a:rPr>
                  <a:t>Boussinesq</a:t>
                </a:r>
                <a:r>
                  <a:rPr lang="en-US" sz="2400" dirty="0">
                    <a:latin typeface="Calibri" panose="020F0502020204030204" pitchFamily="34" charset="0"/>
                    <a:cs typeface="Calibri" panose="020F0502020204030204" pitchFamily="34" charset="0"/>
                  </a:rPr>
                  <a:t> approximation coupled with the water </a:t>
                </a:r>
                <a:r>
                  <a:rPr lang="en-US" sz="2400" dirty="0" err="1">
                    <a:latin typeface="Calibri" panose="020F0502020204030204" pitchFamily="34" charset="0"/>
                    <a:cs typeface="Calibri" panose="020F0502020204030204" pitchFamily="34" charset="0"/>
                  </a:rPr>
                  <a:t>vapour</a:t>
                </a:r>
                <a:r>
                  <a:rPr lang="en-US" sz="2400" dirty="0">
                    <a:latin typeface="Calibri" panose="020F0502020204030204" pitchFamily="34" charset="0"/>
                    <a:cs typeface="Calibri" panose="020F0502020204030204" pitchFamily="34" charset="0"/>
                  </a:rPr>
                  <a:t> density advection/diffusion equation are solved by the MPI parallelized DNS code together with the water droplets </a:t>
                </a:r>
                <a:r>
                  <a:rPr lang="en-US" sz="2400" dirty="0" err="1">
                    <a:latin typeface="Calibri" panose="020F0502020204030204" pitchFamily="34" charset="0"/>
                    <a:cs typeface="Calibri" panose="020F0502020204030204" pitchFamily="34" charset="0"/>
                  </a:rPr>
                  <a:t>Lagrangian</a:t>
                </a:r>
                <a:r>
                  <a:rPr lang="en-US" sz="2400" dirty="0">
                    <a:latin typeface="Calibri" panose="020F0502020204030204" pitchFamily="34" charset="0"/>
                    <a:cs typeface="Calibri" panose="020F0502020204030204" pitchFamily="34" charset="0"/>
                  </a:rPr>
                  <a:t> tracking equations. Water droplets feedback on the velocity, temperature and water </a:t>
                </a:r>
                <a:r>
                  <a:rPr lang="en-US" sz="2400" dirty="0" err="1">
                    <a:latin typeface="Calibri" panose="020F0502020204030204" pitchFamily="34" charset="0"/>
                    <a:cs typeface="Calibri" panose="020F0502020204030204" pitchFamily="34" charset="0"/>
                  </a:rPr>
                  <a:t>vapour</a:t>
                </a:r>
                <a:r>
                  <a:rPr lang="en-US" sz="2400" dirty="0">
                    <a:latin typeface="Calibri" panose="020F0502020204030204" pitchFamily="34" charset="0"/>
                    <a:cs typeface="Calibri" panose="020F0502020204030204" pitchFamily="34" charset="0"/>
                  </a:rPr>
                  <a:t> density fields are taken into account. </a:t>
                </a:r>
              </a:p>
              <a:p>
                <a:pPr algn="just"/>
                <a:r>
                  <a:rPr lang="en-GB" sz="2400" dirty="0">
                    <a:latin typeface="Calibri" panose="020F0502020204030204" pitchFamily="34" charset="0"/>
                    <a:cs typeface="Calibri" panose="020F0502020204030204" pitchFamily="34" charset="0"/>
                  </a:rPr>
                  <a:t>A small portion of the atmosphere in-between a warm cloud and the clear air above, is simulated in a parallelepiped domain. The cloud-clear air interface is modelled as a turbulent </a:t>
                </a:r>
                <a:r>
                  <a:rPr lang="en-GB" sz="2400" dirty="0" err="1">
                    <a:latin typeface="Calibri" panose="020F0502020204030204" pitchFamily="34" charset="0"/>
                    <a:cs typeface="Calibri" panose="020F0502020204030204" pitchFamily="34" charset="0"/>
                  </a:rPr>
                  <a:t>shearless</a:t>
                </a:r>
                <a:r>
                  <a:rPr lang="en-GB" sz="2400" dirty="0">
                    <a:latin typeface="Calibri" panose="020F0502020204030204" pitchFamily="34" charset="0"/>
                    <a:cs typeface="Calibri" panose="020F0502020204030204" pitchFamily="34" charset="0"/>
                  </a:rPr>
                  <a:t> mixing in stratified condition. The turbulent </a:t>
                </a:r>
                <a:r>
                  <a:rPr lang="en-GB" sz="2400" dirty="0" err="1">
                    <a:latin typeface="Calibri" panose="020F0502020204030204" pitchFamily="34" charset="0"/>
                    <a:cs typeface="Calibri" panose="020F0502020204030204" pitchFamily="34" charset="0"/>
                  </a:rPr>
                  <a:t>shearless</a:t>
                </a:r>
                <a:r>
                  <a:rPr lang="en-GB" sz="2400" dirty="0">
                    <a:latin typeface="Calibri" panose="020F0502020204030204" pitchFamily="34" charset="0"/>
                    <a:cs typeface="Calibri" panose="020F0502020204030204" pitchFamily="34" charset="0"/>
                  </a:rPr>
                  <a:t> mixing is generated by joining two homogeneous and isotropic turbulent field with different turbulent kinetic energy, but with the same integral scale. </a:t>
                </a:r>
                <a:r>
                  <a:rPr lang="it-IT" sz="2400" dirty="0">
                    <a:latin typeface="Calibri" panose="020F0502020204030204" pitchFamily="34" charset="0"/>
                    <a:cs typeface="Calibri" panose="020F0502020204030204" pitchFamily="34" charset="0"/>
                  </a:rPr>
                  <a:t>The </a:t>
                </a:r>
                <a:r>
                  <a:rPr lang="it-IT" sz="2400" dirty="0" err="1">
                    <a:latin typeface="Calibri" panose="020F0502020204030204" pitchFamily="34" charset="0"/>
                    <a:cs typeface="Calibri" panose="020F0502020204030204" pitchFamily="34" charset="0"/>
                  </a:rPr>
                  <a:t>initial</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energy</a:t>
                </a:r>
                <a:r>
                  <a:rPr lang="it-IT" sz="2400" dirty="0">
                    <a:latin typeface="Calibri" panose="020F0502020204030204" pitchFamily="34" charset="0"/>
                    <a:cs typeface="Calibri" panose="020F0502020204030204" pitchFamily="34" charset="0"/>
                  </a:rPr>
                  <a:t> ratio </a:t>
                </a:r>
                <a:r>
                  <a:rPr lang="it-IT" sz="2400" dirty="0" err="1">
                    <a:latin typeface="Calibri" panose="020F0502020204030204" pitchFamily="34" charset="0"/>
                    <a:cs typeface="Calibri" panose="020F0502020204030204" pitchFamily="34" charset="0"/>
                  </a:rPr>
                  <a:t>simulated</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is</a:t>
                </a:r>
                <a:r>
                  <a:rPr lang="it-IT" sz="2400" dirty="0">
                    <a:latin typeface="Calibri" panose="020F0502020204030204" pitchFamily="34" charset="0"/>
                    <a:cs typeface="Calibri" panose="020F0502020204030204" pitchFamily="34" charset="0"/>
                  </a:rPr>
                  <a:t> </a:t>
                </a:r>
                <a14:m>
                  <m:oMath xmlns:m="http://schemas.openxmlformats.org/officeDocument/2006/math">
                    <m:f>
                      <m:fPr>
                        <m:ctrlPr>
                          <a:rPr lang="it-IT" sz="2400" i="1">
                            <a:latin typeface="Cambria Math" panose="02040503050406030204" pitchFamily="18" charset="0"/>
                            <a:cs typeface="Calibri" panose="020F0502020204030204" pitchFamily="34" charset="0"/>
                          </a:rPr>
                        </m:ctrlPr>
                      </m:fPr>
                      <m:num>
                        <m:sSub>
                          <m:sSubPr>
                            <m:ctrlPr>
                              <a:rPr lang="it-IT" sz="2400" i="1">
                                <a:latin typeface="Cambria Math" panose="02040503050406030204" pitchFamily="18" charset="0"/>
                                <a:cs typeface="Calibri" panose="020F0502020204030204" pitchFamily="34" charset="0"/>
                              </a:rPr>
                            </m:ctrlPr>
                          </m:sSubPr>
                          <m:e>
                            <m:r>
                              <a:rPr lang="it-IT" sz="2400">
                                <a:latin typeface="Cambria Math" panose="02040503050406030204" pitchFamily="18" charset="0"/>
                                <a:cs typeface="Calibri" panose="020F0502020204030204" pitchFamily="34" charset="0"/>
                              </a:rPr>
                              <m:t>𝐸</m:t>
                            </m:r>
                          </m:e>
                          <m:sub>
                            <m:r>
                              <a:rPr lang="it-IT" sz="2400">
                                <a:latin typeface="Cambria Math" panose="02040503050406030204" pitchFamily="18" charset="0"/>
                                <a:cs typeface="Calibri" panose="020F0502020204030204" pitchFamily="34" charset="0"/>
                              </a:rPr>
                              <m:t>1</m:t>
                            </m:r>
                          </m:sub>
                        </m:sSub>
                      </m:num>
                      <m:den>
                        <m:sSub>
                          <m:sSubPr>
                            <m:ctrlPr>
                              <a:rPr lang="it-IT" sz="2400" i="1">
                                <a:latin typeface="Cambria Math" panose="02040503050406030204" pitchFamily="18" charset="0"/>
                                <a:cs typeface="Calibri" panose="020F0502020204030204" pitchFamily="34" charset="0"/>
                              </a:rPr>
                            </m:ctrlPr>
                          </m:sSubPr>
                          <m:e>
                            <m:r>
                              <a:rPr lang="it-IT" sz="2400">
                                <a:latin typeface="Cambria Math" panose="02040503050406030204" pitchFamily="18" charset="0"/>
                                <a:cs typeface="Calibri" panose="020F0502020204030204" pitchFamily="34" charset="0"/>
                              </a:rPr>
                              <m:t>𝐸</m:t>
                            </m:r>
                          </m:e>
                          <m:sub>
                            <m:r>
                              <a:rPr lang="it-IT" sz="2400">
                                <a:latin typeface="Cambria Math" panose="02040503050406030204" pitchFamily="18" charset="0"/>
                                <a:cs typeface="Calibri" panose="020F0502020204030204" pitchFamily="34" charset="0"/>
                              </a:rPr>
                              <m:t>2</m:t>
                            </m:r>
                          </m:sub>
                        </m:sSub>
                      </m:den>
                    </m:f>
                    <m:r>
                      <a:rPr lang="it-IT" sz="2400">
                        <a:latin typeface="Cambria Math" panose="02040503050406030204" pitchFamily="18" charset="0"/>
                        <a:cs typeface="Calibri" panose="020F0502020204030204" pitchFamily="34" charset="0"/>
                      </a:rPr>
                      <m:t>=6.7</m:t>
                    </m:r>
                  </m:oMath>
                </a14:m>
                <a:r>
                  <a:rPr lang="en-GB" sz="2400" dirty="0">
                    <a:latin typeface="Calibri" panose="020F0502020204030204" pitchFamily="34" charset="0"/>
                    <a:cs typeface="Calibri" panose="020F0502020204030204" pitchFamily="34" charset="0"/>
                  </a:rPr>
                  <a:t>, while the initial water vapour density and temperature profiles are represented in figure below.</a:t>
                </a: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r>
                  <a:rPr lang="it-IT" sz="2400" dirty="0">
                    <a:latin typeface="Calibri" panose="020F0502020204030204" pitchFamily="34" charset="0"/>
                    <a:cs typeface="Calibri" panose="020F0502020204030204" pitchFamily="34" charset="0"/>
                  </a:rPr>
                  <a:t>I</a:t>
                </a:r>
                <a:r>
                  <a:rPr lang="en-GB" sz="2400" dirty="0">
                    <a:latin typeface="Calibri" panose="020F0502020204030204" pitchFamily="34" charset="0"/>
                    <a:cs typeface="Calibri" panose="020F0502020204030204" pitchFamily="34" charset="0"/>
                  </a:rPr>
                  <a:t>n the figures below the time decay of the mean energy associated with the component </a:t>
                </a:r>
                <a14:m>
                  <m:oMath xmlns:m="http://schemas.openxmlformats.org/officeDocument/2006/math">
                    <m:sSub>
                      <m:sSubPr>
                        <m:ctrlPr>
                          <a:rPr lang="it-IT" sz="2400" b="0" i="1" smtClean="0">
                            <a:latin typeface="Cambria Math" panose="02040503050406030204" pitchFamily="18" charset="0"/>
                            <a:cs typeface="Calibri" panose="020F0502020204030204" pitchFamily="34" charset="0"/>
                          </a:rPr>
                        </m:ctrlPr>
                      </m:sSubPr>
                      <m:e>
                        <m:r>
                          <a:rPr lang="it-IT" sz="2400" b="0" i="1" smtClean="0">
                            <a:latin typeface="Cambria Math" panose="02040503050406030204" pitchFamily="18" charset="0"/>
                            <a:cs typeface="Calibri" panose="020F0502020204030204" pitchFamily="34" charset="0"/>
                          </a:rPr>
                          <m:t>𝑢</m:t>
                        </m:r>
                      </m:e>
                      <m:sub>
                        <m:r>
                          <a:rPr lang="it-IT" sz="2400" b="0" i="1" smtClean="0">
                            <a:latin typeface="Cambria Math" panose="02040503050406030204" pitchFamily="18" charset="0"/>
                            <a:cs typeface="Calibri" panose="020F0502020204030204" pitchFamily="34" charset="0"/>
                          </a:rPr>
                          <m:t>3</m:t>
                        </m:r>
                      </m:sub>
                    </m:sSub>
                  </m:oMath>
                </a14:m>
                <a:r>
                  <a:rPr lang="it-IT" sz="2400" dirty="0">
                    <a:latin typeface="Calibri" panose="020F0502020204030204" pitchFamily="34" charset="0"/>
                    <a:cs typeface="Calibri" panose="020F0502020204030204" pitchFamily="34" charset="0"/>
                  </a:rPr>
                  <a:t> along the </a:t>
                </a:r>
                <a14:m>
                  <m:oMath xmlns:m="http://schemas.openxmlformats.org/officeDocument/2006/math">
                    <m:sSub>
                      <m:sSubPr>
                        <m:ctrlPr>
                          <a:rPr lang="it-IT" sz="2400" b="0" i="1" smtClean="0">
                            <a:latin typeface="Cambria Math" panose="02040503050406030204" pitchFamily="18" charset="0"/>
                            <a:cs typeface="Calibri" panose="020F0502020204030204" pitchFamily="34" charset="0"/>
                          </a:rPr>
                        </m:ctrlPr>
                      </m:sSubPr>
                      <m:e>
                        <m:r>
                          <a:rPr lang="it-IT" sz="2400" b="0" i="1" smtClean="0">
                            <a:latin typeface="Cambria Math" panose="02040503050406030204" pitchFamily="18" charset="0"/>
                            <a:cs typeface="Calibri" panose="020F0502020204030204" pitchFamily="34" charset="0"/>
                          </a:rPr>
                          <m:t>𝑥</m:t>
                        </m:r>
                      </m:e>
                      <m:sub>
                        <m:r>
                          <a:rPr lang="it-IT" sz="2400" b="0" i="1" smtClean="0">
                            <a:latin typeface="Cambria Math" panose="02040503050406030204" pitchFamily="18" charset="0"/>
                            <a:cs typeface="Calibri" panose="020F0502020204030204" pitchFamily="34" charset="0"/>
                          </a:rPr>
                          <m:t>3</m:t>
                        </m:r>
                      </m:sub>
                    </m:sSub>
                  </m:oMath>
                </a14:m>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direction</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is</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shown</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together</a:t>
                </a:r>
                <a:r>
                  <a:rPr lang="it-IT" sz="2400" dirty="0">
                    <a:latin typeface="Calibri" panose="020F0502020204030204" pitchFamily="34" charset="0"/>
                    <a:cs typeface="Calibri" panose="020F0502020204030204" pitchFamily="34" charset="0"/>
                  </a:rPr>
                  <a:t> with the </a:t>
                </a:r>
                <a:r>
                  <a:rPr lang="it-IT" sz="2400" dirty="0" err="1">
                    <a:latin typeface="Calibri" panose="020F0502020204030204" pitchFamily="34" charset="0"/>
                    <a:cs typeface="Calibri" panose="020F0502020204030204" pitchFamily="34" charset="0"/>
                  </a:rPr>
                  <a:t>normalized</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third</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skewness</a:t>
                </a:r>
                <a:r>
                  <a:rPr lang="it-IT" sz="2400" dirty="0">
                    <a:latin typeface="Calibri" panose="020F0502020204030204" pitchFamily="34" charset="0"/>
                    <a:cs typeface="Calibri" panose="020F0502020204030204" pitchFamily="34" charset="0"/>
                  </a:rPr>
                  <a:t>) and </a:t>
                </a:r>
                <a:r>
                  <a:rPr lang="it-IT" sz="2400" dirty="0" err="1">
                    <a:latin typeface="Calibri" panose="020F0502020204030204" pitchFamily="34" charset="0"/>
                    <a:cs typeface="Calibri" panose="020F0502020204030204" pitchFamily="34" charset="0"/>
                  </a:rPr>
                  <a:t>fourth</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Kurtosis</a:t>
                </a:r>
                <a:r>
                  <a:rPr lang="it-IT" sz="2400" dirty="0">
                    <a:latin typeface="Calibri" panose="020F0502020204030204" pitchFamily="34" charset="0"/>
                    <a:cs typeface="Calibri" panose="020F0502020204030204" pitchFamily="34" charset="0"/>
                  </a:rPr>
                  <a:t>) single –points </a:t>
                </a:r>
                <a:r>
                  <a:rPr lang="it-IT" sz="2400" dirty="0" err="1">
                    <a:latin typeface="Calibri" panose="020F0502020204030204" pitchFamily="34" charset="0"/>
                    <a:cs typeface="Calibri" panose="020F0502020204030204" pitchFamily="34" charset="0"/>
                  </a:rPr>
                  <a:t>moments</a:t>
                </a:r>
                <a:r>
                  <a:rPr lang="it-IT" sz="2400" dirty="0">
                    <a:latin typeface="Calibri" panose="020F0502020204030204" pitchFamily="34" charset="0"/>
                    <a:cs typeface="Calibri" panose="020F0502020204030204" pitchFamily="34" charset="0"/>
                  </a:rPr>
                  <a:t> of the </a:t>
                </a:r>
                <a:r>
                  <a:rPr lang="it-IT" sz="2400" dirty="0" err="1">
                    <a:latin typeface="Calibri" panose="020F0502020204030204" pitchFamily="34" charset="0"/>
                    <a:cs typeface="Calibri" panose="020F0502020204030204" pitchFamily="34" charset="0"/>
                  </a:rPr>
                  <a:t>velocity</a:t>
                </a:r>
                <a:r>
                  <a:rPr lang="it-IT" sz="2400" dirty="0">
                    <a:latin typeface="Calibri" panose="020F0502020204030204" pitchFamily="34" charset="0"/>
                    <a:cs typeface="Calibri" panose="020F0502020204030204" pitchFamily="34" charset="0"/>
                  </a:rPr>
                  <a:t> component </a:t>
                </a:r>
                <a14:m>
                  <m:oMath xmlns:m="http://schemas.openxmlformats.org/officeDocument/2006/math">
                    <m:sSub>
                      <m:sSubPr>
                        <m:ctrlPr>
                          <a:rPr lang="it-IT" sz="2400" b="0" i="1" smtClean="0">
                            <a:latin typeface="Cambria Math" panose="02040503050406030204" pitchFamily="18" charset="0"/>
                            <a:cs typeface="Calibri" panose="020F0502020204030204" pitchFamily="34" charset="0"/>
                          </a:rPr>
                        </m:ctrlPr>
                      </m:sSubPr>
                      <m:e>
                        <m:r>
                          <a:rPr lang="it-IT" sz="2400" b="0" i="1" smtClean="0">
                            <a:latin typeface="Cambria Math" panose="02040503050406030204" pitchFamily="18" charset="0"/>
                            <a:cs typeface="Calibri" panose="020F0502020204030204" pitchFamily="34" charset="0"/>
                          </a:rPr>
                          <m:t>𝑢</m:t>
                        </m:r>
                      </m:e>
                      <m:sub>
                        <m:r>
                          <a:rPr lang="it-IT" sz="2400" b="0" i="1" smtClean="0">
                            <a:latin typeface="Cambria Math" panose="02040503050406030204" pitchFamily="18" charset="0"/>
                            <a:cs typeface="Calibri" panose="020F0502020204030204" pitchFamily="34" charset="0"/>
                          </a:rPr>
                          <m:t>3</m:t>
                        </m:r>
                      </m:sub>
                    </m:sSub>
                  </m:oMath>
                </a14:m>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Outside</a:t>
                </a:r>
                <a:r>
                  <a:rPr lang="it-IT" sz="2400" dirty="0">
                    <a:latin typeface="Calibri" panose="020F0502020204030204" pitchFamily="34" charset="0"/>
                    <a:cs typeface="Calibri" panose="020F0502020204030204" pitchFamily="34" charset="0"/>
                  </a:rPr>
                  <a:t> the mixing </a:t>
                </a:r>
                <a:r>
                  <a:rPr lang="it-IT" sz="2400" dirty="0" err="1">
                    <a:latin typeface="Calibri" panose="020F0502020204030204" pitchFamily="34" charset="0"/>
                    <a:cs typeface="Calibri" panose="020F0502020204030204" pitchFamily="34" charset="0"/>
                  </a:rPr>
                  <a:t>layer</a:t>
                </a:r>
                <a:r>
                  <a:rPr lang="it-IT" sz="2400" dirty="0">
                    <a:latin typeface="Calibri" panose="020F0502020204030204" pitchFamily="34" charset="0"/>
                    <a:cs typeface="Calibri" panose="020F0502020204030204" pitchFamily="34" charset="0"/>
                  </a:rPr>
                  <a:t> the </a:t>
                </a:r>
                <a:r>
                  <a:rPr lang="it-IT" sz="2400" dirty="0" err="1">
                    <a:latin typeface="Calibri" panose="020F0502020204030204" pitchFamily="34" charset="0"/>
                    <a:cs typeface="Calibri" panose="020F0502020204030204" pitchFamily="34" charset="0"/>
                  </a:rPr>
                  <a:t>skewness</a:t>
                </a:r>
                <a:r>
                  <a:rPr lang="it-IT" sz="2400" dirty="0">
                    <a:latin typeface="Calibri" panose="020F0502020204030204" pitchFamily="34" charset="0"/>
                    <a:cs typeface="Calibri" panose="020F0502020204030204" pitchFamily="34" charset="0"/>
                  </a:rPr>
                  <a:t> and </a:t>
                </a:r>
                <a:r>
                  <a:rPr lang="it-IT" sz="2400" dirty="0" err="1">
                    <a:latin typeface="Calibri" panose="020F0502020204030204" pitchFamily="34" charset="0"/>
                    <a:cs typeface="Calibri" panose="020F0502020204030204" pitchFamily="34" charset="0"/>
                  </a:rPr>
                  <a:t>Kurtosis</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values</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agree</a:t>
                </a:r>
                <a:r>
                  <a:rPr lang="it-IT" sz="2400" dirty="0">
                    <a:latin typeface="Calibri" panose="020F0502020204030204" pitchFamily="34" charset="0"/>
                    <a:cs typeface="Calibri" panose="020F0502020204030204" pitchFamily="34" charset="0"/>
                  </a:rPr>
                  <a:t> with a </a:t>
                </a:r>
                <a:r>
                  <a:rPr lang="it-IT" sz="2400" dirty="0" err="1">
                    <a:latin typeface="Calibri" panose="020F0502020204030204" pitchFamily="34" charset="0"/>
                    <a:cs typeface="Calibri" panose="020F0502020204030204" pitchFamily="34" charset="0"/>
                  </a:rPr>
                  <a:t>Gaussian</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distribution</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homogeneous</a:t>
                </a:r>
                <a:r>
                  <a:rPr lang="it-IT" sz="2400" dirty="0">
                    <a:latin typeface="Calibri" panose="020F0502020204030204" pitchFamily="34" charset="0"/>
                    <a:cs typeface="Calibri" panose="020F0502020204030204" pitchFamily="34" charset="0"/>
                  </a:rPr>
                  <a:t> and </a:t>
                </a:r>
                <a:r>
                  <a:rPr lang="it-IT" sz="2400" dirty="0" err="1">
                    <a:latin typeface="Calibri" panose="020F0502020204030204" pitchFamily="34" charset="0"/>
                    <a:cs typeface="Calibri" panose="020F0502020204030204" pitchFamily="34" charset="0"/>
                  </a:rPr>
                  <a:t>isotropic</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turbulent</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fields</a:t>
                </a:r>
                <a:r>
                  <a:rPr lang="it-IT" sz="2400" dirty="0">
                    <a:latin typeface="Calibri" panose="020F0502020204030204" pitchFamily="34" charset="0"/>
                    <a:cs typeface="Calibri" panose="020F0502020204030204" pitchFamily="34" charset="0"/>
                  </a:rPr>
                  <a:t>, </a:t>
                </a:r>
                <a14:m>
                  <m:oMath xmlns:m="http://schemas.openxmlformats.org/officeDocument/2006/math">
                    <m:r>
                      <m:rPr>
                        <m:sty m:val="p"/>
                      </m:rPr>
                      <a:rPr lang="it-IT" sz="2400" b="0" i="0" dirty="0" smtClean="0">
                        <a:latin typeface="Cambria Math" panose="02040503050406030204" pitchFamily="18" charset="0"/>
                        <a:cs typeface="Calibri" panose="020F0502020204030204" pitchFamily="34" charset="0"/>
                      </a:rPr>
                      <m:t>S</m:t>
                    </m:r>
                    <m:r>
                      <a:rPr lang="it-IT" sz="2400" b="0" i="0" dirty="0" smtClean="0">
                        <a:latin typeface="Cambria Math" panose="02040503050406030204" pitchFamily="18" charset="0"/>
                        <a:cs typeface="Calibri" panose="020F0502020204030204" pitchFamily="34" charset="0"/>
                      </a:rPr>
                      <m:t>=</m:t>
                    </m:r>
                    <m:r>
                      <a:rPr lang="it-IT" sz="2400" i="1" dirty="0" smtClean="0">
                        <a:latin typeface="Cambria Math" panose="02040503050406030204" pitchFamily="18" charset="0"/>
                        <a:cs typeface="Calibri" panose="020F0502020204030204" pitchFamily="34" charset="0"/>
                      </a:rPr>
                      <m:t>0</m:t>
                    </m:r>
                  </m:oMath>
                </a14:m>
                <a:r>
                  <a:rPr lang="it-IT" sz="2400" dirty="0">
                    <a:latin typeface="Calibri" panose="020F0502020204030204" pitchFamily="34" charset="0"/>
                    <a:cs typeface="Calibri" panose="020F0502020204030204" pitchFamily="34" charset="0"/>
                  </a:rPr>
                  <a:t> and </a:t>
                </a:r>
                <a14:m>
                  <m:oMath xmlns:m="http://schemas.openxmlformats.org/officeDocument/2006/math">
                    <m:r>
                      <a:rPr lang="it-IT" sz="2400" b="0" i="1" smtClean="0">
                        <a:latin typeface="Cambria Math" panose="02040503050406030204" pitchFamily="18" charset="0"/>
                        <a:cs typeface="Calibri" panose="020F0502020204030204" pitchFamily="34" charset="0"/>
                      </a:rPr>
                      <m:t>𝐾</m:t>
                    </m:r>
                    <m:r>
                      <a:rPr lang="it-IT" sz="2400" b="0" i="1" smtClean="0">
                        <a:latin typeface="Cambria Math" panose="02040503050406030204" pitchFamily="18" charset="0"/>
                        <a:cs typeface="Calibri" panose="020F0502020204030204" pitchFamily="34" charset="0"/>
                      </a:rPr>
                      <m:t>=3</m:t>
                    </m:r>
                  </m:oMath>
                </a14:m>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while</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they</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differ</a:t>
                </a:r>
                <a:r>
                  <a:rPr lang="it-IT" sz="2400" dirty="0">
                    <a:latin typeface="Calibri" panose="020F0502020204030204" pitchFamily="34" charset="0"/>
                    <a:cs typeface="Calibri" panose="020F0502020204030204" pitchFamily="34" charset="0"/>
                  </a:rPr>
                  <a:t> inside the mixing </a:t>
                </a:r>
                <a:r>
                  <a:rPr lang="it-IT" sz="2400" dirty="0" err="1">
                    <a:latin typeface="Calibri" panose="020F0502020204030204" pitchFamily="34" charset="0"/>
                    <a:cs typeface="Calibri" panose="020F0502020204030204" pitchFamily="34" charset="0"/>
                  </a:rPr>
                  <a:t>indicating</a:t>
                </a:r>
                <a:r>
                  <a:rPr lang="it-IT" sz="2400" dirty="0">
                    <a:latin typeface="Calibri" panose="020F0502020204030204" pitchFamily="34" charset="0"/>
                    <a:cs typeface="Calibri" panose="020F0502020204030204" pitchFamily="34" charset="0"/>
                  </a:rPr>
                  <a:t> a </a:t>
                </a:r>
                <a:r>
                  <a:rPr lang="it-IT" sz="2400" dirty="0" err="1">
                    <a:latin typeface="Calibri" panose="020F0502020204030204" pitchFamily="34" charset="0"/>
                    <a:cs typeface="Calibri" panose="020F0502020204030204" pitchFamily="34" charset="0"/>
                  </a:rPr>
                  <a:t>very</a:t>
                </a:r>
                <a:r>
                  <a:rPr lang="it-IT" sz="2400" dirty="0">
                    <a:latin typeface="Calibri" panose="020F0502020204030204" pitchFamily="34" charset="0"/>
                    <a:cs typeface="Calibri" panose="020F0502020204030204" pitchFamily="34" charset="0"/>
                  </a:rPr>
                  <a:t> large flow </a:t>
                </a:r>
                <a:r>
                  <a:rPr lang="it-IT" sz="2400" dirty="0" err="1">
                    <a:latin typeface="Calibri" panose="020F0502020204030204" pitchFamily="34" charset="0"/>
                    <a:cs typeface="Calibri" panose="020F0502020204030204" pitchFamily="34" charset="0"/>
                  </a:rPr>
                  <a:t>intermittency</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Furthermore</a:t>
                </a:r>
                <a:r>
                  <a:rPr lang="it-IT" sz="2400" dirty="0">
                    <a:latin typeface="Calibri" panose="020F0502020204030204" pitchFamily="34" charset="0"/>
                    <a:cs typeface="Calibri" panose="020F0502020204030204" pitchFamily="34" charset="0"/>
                  </a:rPr>
                  <a:t> the </a:t>
                </a:r>
                <a:r>
                  <a:rPr lang="it-IT" sz="2400" dirty="0" err="1">
                    <a:latin typeface="Calibri" panose="020F0502020204030204" pitchFamily="34" charset="0"/>
                    <a:cs typeface="Calibri" panose="020F0502020204030204" pitchFamily="34" charset="0"/>
                  </a:rPr>
                  <a:t>skewness</a:t>
                </a:r>
                <a:r>
                  <a:rPr lang="it-IT" sz="2400" dirty="0">
                    <a:latin typeface="Calibri" panose="020F0502020204030204" pitchFamily="34" charset="0"/>
                    <a:cs typeface="Calibri" panose="020F0502020204030204" pitchFamily="34" charset="0"/>
                  </a:rPr>
                  <a:t> and </a:t>
                </a:r>
                <a:r>
                  <a:rPr lang="it-IT" sz="2400" dirty="0" err="1">
                    <a:latin typeface="Calibri" panose="020F0502020204030204" pitchFamily="34" charset="0"/>
                    <a:cs typeface="Calibri" panose="020F0502020204030204" pitchFamily="34" charset="0"/>
                  </a:rPr>
                  <a:t>Kurtosis</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maxima</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move</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towards</a:t>
                </a:r>
                <a:r>
                  <a:rPr lang="it-IT" sz="2400" dirty="0">
                    <a:latin typeface="Calibri" panose="020F0502020204030204" pitchFamily="34" charset="0"/>
                    <a:cs typeface="Calibri" panose="020F0502020204030204" pitchFamily="34" charset="0"/>
                  </a:rPr>
                  <a:t> the low </a:t>
                </a:r>
                <a:r>
                  <a:rPr lang="it-IT" sz="2400" dirty="0" err="1">
                    <a:latin typeface="Calibri" panose="020F0502020204030204" pitchFamily="34" charset="0"/>
                    <a:cs typeface="Calibri" panose="020F0502020204030204" pitchFamily="34" charset="0"/>
                  </a:rPr>
                  <a:t>energy</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region</a:t>
                </a:r>
                <a:r>
                  <a:rPr lang="it-IT" sz="2400" dirty="0">
                    <a:latin typeface="Calibri" panose="020F0502020204030204" pitchFamily="34" charset="0"/>
                    <a:cs typeface="Calibri" panose="020F0502020204030204" pitchFamily="34" charset="0"/>
                  </a:rPr>
                  <a:t>, due to the </a:t>
                </a:r>
                <a:r>
                  <a:rPr lang="it-IT" sz="2400" dirty="0" err="1">
                    <a:latin typeface="Calibri" panose="020F0502020204030204" pitchFamily="34" charset="0"/>
                    <a:cs typeface="Calibri" panose="020F0502020204030204" pitchFamily="34" charset="0"/>
                  </a:rPr>
                  <a:t>energy</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gradient</a:t>
                </a:r>
                <a:r>
                  <a:rPr lang="it-IT" sz="2400" dirty="0">
                    <a:latin typeface="Calibri" panose="020F0502020204030204" pitchFamily="34" charset="0"/>
                    <a:cs typeface="Calibri" panose="020F0502020204030204" pitchFamily="34" charset="0"/>
                  </a:rPr>
                  <a:t>, </a:t>
                </a:r>
                <a:r>
                  <a:rPr lang="it-IT" sz="2400" dirty="0" err="1">
                    <a:latin typeface="Calibri" panose="020F0502020204030204" pitchFamily="34" charset="0"/>
                    <a:cs typeface="Calibri" panose="020F0502020204030204" pitchFamily="34" charset="0"/>
                  </a:rPr>
                  <a:t>representing</a:t>
                </a:r>
                <a:r>
                  <a:rPr lang="it-IT" sz="2400" dirty="0">
                    <a:latin typeface="Calibri" panose="020F0502020204030204" pitchFamily="34" charset="0"/>
                    <a:cs typeface="Calibri" panose="020F0502020204030204" pitchFamily="34" charset="0"/>
                  </a:rPr>
                  <a:t> the </a:t>
                </a:r>
                <a:r>
                  <a:rPr lang="it-IT" sz="2400" dirty="0" err="1">
                    <a:latin typeface="Calibri" panose="020F0502020204030204" pitchFamily="34" charset="0"/>
                    <a:cs typeface="Calibri" panose="020F0502020204030204" pitchFamily="34" charset="0"/>
                  </a:rPr>
                  <a:t>penetration</a:t>
                </a:r>
                <a:r>
                  <a:rPr lang="it-IT" sz="2400" dirty="0">
                    <a:latin typeface="Calibri" panose="020F0502020204030204" pitchFamily="34" charset="0"/>
                    <a:cs typeface="Calibri" panose="020F0502020204030204" pitchFamily="34" charset="0"/>
                  </a:rPr>
                  <a:t> of  the </a:t>
                </a:r>
                <a:r>
                  <a:rPr lang="it-IT" sz="2400" dirty="0" err="1">
                    <a:latin typeface="Calibri" panose="020F0502020204030204" pitchFamily="34" charset="0"/>
                    <a:cs typeface="Calibri" panose="020F0502020204030204" pitchFamily="34" charset="0"/>
                  </a:rPr>
                  <a:t>turbulent</a:t>
                </a:r>
                <a:r>
                  <a:rPr lang="it-IT" sz="2400" dirty="0">
                    <a:latin typeface="Calibri" panose="020F0502020204030204" pitchFamily="34" charset="0"/>
                    <a:cs typeface="Calibri" panose="020F0502020204030204" pitchFamily="34" charset="0"/>
                  </a:rPr>
                  <a:t> mixing [1-2-3].</a:t>
                </a: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endParaRPr lang="it-IT" sz="2400" dirty="0">
                  <a:latin typeface="Calibri" panose="020F0502020204030204" pitchFamily="34" charset="0"/>
                  <a:cs typeface="Calibri" panose="020F0502020204030204" pitchFamily="34" charset="0"/>
                </a:endParaRPr>
              </a:p>
              <a:p>
                <a:pPr algn="just"/>
                <a:r>
                  <a:rPr lang="it-IT" sz="2400" dirty="0">
                    <a:latin typeface="Calibri" panose="020F0502020204030204" pitchFamily="34" charset="0"/>
                    <a:cs typeface="Calibri" panose="020F0502020204030204" pitchFamily="34" charset="0"/>
                  </a:rPr>
                  <a:t>T</a:t>
                </a:r>
                <a:r>
                  <a:rPr lang="en-GB" sz="2400" dirty="0">
                    <a:latin typeface="Calibri" panose="020F0502020204030204" pitchFamily="34" charset="0"/>
                    <a:cs typeface="Calibri" panose="020F0502020204030204" pitchFamily="34" charset="0"/>
                  </a:rPr>
                  <a:t>wo cases are considered: supersaturated case (</a:t>
                </a:r>
                <a14:m>
                  <m:oMath xmlns:m="http://schemas.openxmlformats.org/officeDocument/2006/math">
                    <m:r>
                      <a:rPr lang="it-IT" sz="2400" i="1">
                        <a:latin typeface="Cambria Math" panose="02040503050406030204" pitchFamily="18" charset="0"/>
                        <a:cs typeface="Calibri" panose="020F0502020204030204" pitchFamily="34" charset="0"/>
                      </a:rPr>
                      <m:t>𝑅</m:t>
                    </m:r>
                    <m:sSub>
                      <m:sSubPr>
                        <m:ctrlPr>
                          <a:rPr lang="it-IT" sz="2400" i="1">
                            <a:latin typeface="Cambria Math" panose="02040503050406030204" pitchFamily="18" charset="0"/>
                            <a:cs typeface="Calibri" panose="020F0502020204030204" pitchFamily="34" charset="0"/>
                          </a:rPr>
                        </m:ctrlPr>
                      </m:sSubPr>
                      <m:e>
                        <m:r>
                          <a:rPr lang="it-IT" sz="2400" i="1">
                            <a:latin typeface="Cambria Math" panose="02040503050406030204" pitchFamily="18" charset="0"/>
                            <a:cs typeface="Calibri" panose="020F0502020204030204" pitchFamily="34" charset="0"/>
                          </a:rPr>
                          <m:t>𝑒</m:t>
                        </m:r>
                      </m:e>
                      <m:sub>
                        <m:r>
                          <a:rPr lang="it-IT" sz="2400" i="1">
                            <a:latin typeface="Cambria Math" panose="02040503050406030204" pitchFamily="18" charset="0"/>
                            <a:cs typeface="Calibri" panose="020F0502020204030204" pitchFamily="34" charset="0"/>
                          </a:rPr>
                          <m:t>𝜆</m:t>
                        </m:r>
                      </m:sub>
                    </m:sSub>
                    <m:r>
                      <a:rPr lang="it-IT" sz="2400" i="1">
                        <a:latin typeface="Cambria Math" panose="02040503050406030204" pitchFamily="18" charset="0"/>
                        <a:cs typeface="Calibri" panose="020F0502020204030204" pitchFamily="34" charset="0"/>
                      </a:rPr>
                      <m:t>=43</m:t>
                    </m:r>
                    <m:r>
                      <a:rPr lang="it-IT" sz="2400" b="0" i="1" smtClean="0">
                        <a:latin typeface="Cambria Math" panose="02040503050406030204" pitchFamily="18" charset="0"/>
                        <a:cs typeface="Calibri" panose="020F0502020204030204" pitchFamily="34" charset="0"/>
                      </a:rPr>
                      <m:t> ,  </m:t>
                    </m:r>
                    <m:r>
                      <a:rPr lang="it-IT" sz="2400" b="0" i="1" smtClean="0">
                        <a:latin typeface="Cambria Math" panose="02040503050406030204" pitchFamily="18" charset="0"/>
                        <a:cs typeface="Calibri" panose="020F0502020204030204" pitchFamily="34" charset="0"/>
                      </a:rPr>
                      <m:t>𝜙</m:t>
                    </m:r>
                    <m:r>
                      <a:rPr lang="it-IT" sz="2400" b="0" i="1" smtClean="0">
                        <a:latin typeface="Cambria Math" panose="02040503050406030204" pitchFamily="18" charset="0"/>
                        <a:cs typeface="Calibri" panose="020F0502020204030204" pitchFamily="34" charset="0"/>
                      </a:rPr>
                      <m:t>=1.2</m:t>
                    </m:r>
                  </m:oMath>
                </a14:m>
                <a:r>
                  <a:rPr lang="en-GB" sz="2400" dirty="0">
                    <a:latin typeface="Calibri" panose="020F0502020204030204" pitchFamily="34" charset="0"/>
                    <a:cs typeface="Calibri" panose="020F0502020204030204" pitchFamily="34" charset="0"/>
                  </a:rPr>
                  <a:t> in cloud region) and saturated case  (</a:t>
                </a:r>
                <a14:m>
                  <m:oMath xmlns:m="http://schemas.openxmlformats.org/officeDocument/2006/math">
                    <m:r>
                      <a:rPr lang="it-IT" sz="2400" i="1">
                        <a:latin typeface="Cambria Math" panose="02040503050406030204" pitchFamily="18" charset="0"/>
                        <a:cs typeface="Calibri" panose="020F0502020204030204" pitchFamily="34" charset="0"/>
                      </a:rPr>
                      <m:t>𝑅</m:t>
                    </m:r>
                    <m:sSub>
                      <m:sSubPr>
                        <m:ctrlPr>
                          <a:rPr lang="it-IT" sz="2400" i="1">
                            <a:latin typeface="Cambria Math" panose="02040503050406030204" pitchFamily="18" charset="0"/>
                            <a:cs typeface="Calibri" panose="020F0502020204030204" pitchFamily="34" charset="0"/>
                          </a:rPr>
                        </m:ctrlPr>
                      </m:sSubPr>
                      <m:e>
                        <m:r>
                          <a:rPr lang="it-IT" sz="2400" i="1">
                            <a:latin typeface="Cambria Math" panose="02040503050406030204" pitchFamily="18" charset="0"/>
                            <a:cs typeface="Calibri" panose="020F0502020204030204" pitchFamily="34" charset="0"/>
                          </a:rPr>
                          <m:t>𝑒</m:t>
                        </m:r>
                      </m:e>
                      <m:sub>
                        <m:r>
                          <a:rPr lang="it-IT" sz="2400" i="1">
                            <a:latin typeface="Cambria Math" panose="02040503050406030204" pitchFamily="18" charset="0"/>
                            <a:cs typeface="Calibri" panose="020F0502020204030204" pitchFamily="34" charset="0"/>
                          </a:rPr>
                          <m:t>𝜆</m:t>
                        </m:r>
                      </m:sub>
                    </m:sSub>
                    <m:r>
                      <a:rPr lang="it-IT" sz="2400" i="1">
                        <a:latin typeface="Cambria Math" panose="02040503050406030204" pitchFamily="18" charset="0"/>
                        <a:cs typeface="Calibri" panose="020F0502020204030204" pitchFamily="34" charset="0"/>
                      </a:rPr>
                      <m:t>=53</m:t>
                    </m:r>
                    <m:r>
                      <a:rPr lang="it-IT" sz="2400" b="0" i="1" smtClean="0">
                        <a:latin typeface="Cambria Math" panose="02040503050406030204" pitchFamily="18" charset="0"/>
                        <a:cs typeface="Calibri" panose="020F0502020204030204" pitchFamily="34" charset="0"/>
                      </a:rPr>
                      <m:t> ,</m:t>
                    </m:r>
                    <m:r>
                      <a:rPr lang="it-IT" sz="2400" i="1">
                        <a:latin typeface="Cambria Math" panose="02040503050406030204" pitchFamily="18" charset="0"/>
                        <a:cs typeface="Calibri" panose="020F0502020204030204" pitchFamily="34" charset="0"/>
                      </a:rPr>
                      <m:t>𝜙</m:t>
                    </m:r>
                    <m:r>
                      <a:rPr lang="it-IT" sz="2400" i="1">
                        <a:latin typeface="Cambria Math" panose="02040503050406030204" pitchFamily="18" charset="0"/>
                        <a:cs typeface="Calibri" panose="020F0502020204030204" pitchFamily="34" charset="0"/>
                      </a:rPr>
                      <m:t>=1</m:t>
                    </m:r>
                    <m:r>
                      <m:rPr>
                        <m:nor/>
                      </m:rPr>
                      <a:rPr lang="en-GB" sz="2400" dirty="0">
                        <a:latin typeface="Calibri" panose="020F0502020204030204" pitchFamily="34" charset="0"/>
                        <a:cs typeface="Calibri" panose="020F0502020204030204" pitchFamily="34" charset="0"/>
                      </a:rPr>
                      <m:t> </m:t>
                    </m:r>
                    <m:r>
                      <m:rPr>
                        <m:nor/>
                      </m:rPr>
                      <a:rPr lang="en-GB" sz="2400" dirty="0">
                        <a:latin typeface="Calibri" panose="020F0502020204030204" pitchFamily="34" charset="0"/>
                        <a:cs typeface="Calibri" panose="020F0502020204030204" pitchFamily="34" charset="0"/>
                      </a:rPr>
                      <m:t>in</m:t>
                    </m:r>
                    <m:r>
                      <m:rPr>
                        <m:nor/>
                      </m:rPr>
                      <a:rPr lang="en-GB" sz="2400" dirty="0">
                        <a:latin typeface="Calibri" panose="020F0502020204030204" pitchFamily="34" charset="0"/>
                        <a:cs typeface="Calibri" panose="020F0502020204030204" pitchFamily="34" charset="0"/>
                      </a:rPr>
                      <m:t> </m:t>
                    </m:r>
                    <m:r>
                      <m:rPr>
                        <m:nor/>
                      </m:rPr>
                      <a:rPr lang="en-GB" sz="2400" dirty="0">
                        <a:latin typeface="Calibri" panose="020F0502020204030204" pitchFamily="34" charset="0"/>
                        <a:cs typeface="Calibri" panose="020F0502020204030204" pitchFamily="34" charset="0"/>
                      </a:rPr>
                      <m:t>cloud</m:t>
                    </m:r>
                    <m:r>
                      <m:rPr>
                        <m:nor/>
                      </m:rPr>
                      <a:rPr lang="en-GB" sz="2400" dirty="0">
                        <a:latin typeface="Calibri" panose="020F0502020204030204" pitchFamily="34" charset="0"/>
                        <a:cs typeface="Calibri" panose="020F0502020204030204" pitchFamily="34" charset="0"/>
                      </a:rPr>
                      <m:t> </m:t>
                    </m:r>
                    <m:r>
                      <m:rPr>
                        <m:nor/>
                      </m:rPr>
                      <a:rPr lang="en-GB" sz="2400" dirty="0">
                        <a:latin typeface="Calibri" panose="020F0502020204030204" pitchFamily="34" charset="0"/>
                        <a:cs typeface="Calibri" panose="020F0502020204030204" pitchFamily="34" charset="0"/>
                      </a:rPr>
                      <m:t>region</m:t>
                    </m:r>
                  </m:oMath>
                </a14:m>
                <a:r>
                  <a:rPr lang="en-GB" sz="2400" dirty="0">
                    <a:latin typeface="Calibri" panose="020F0502020204030204" pitchFamily="34" charset="0"/>
                    <a:cs typeface="Calibri" panose="020F0502020204030204" pitchFamily="34" charset="0"/>
                  </a:rPr>
                  <a:t>).</a:t>
                </a:r>
                <a:endParaRPr lang="it-IT" sz="2400" dirty="0">
                  <a:latin typeface="Calibri" panose="020F0502020204030204" pitchFamily="34" charset="0"/>
                  <a:cs typeface="Calibri" panose="020F0502020204030204" pitchFamily="34" charset="0"/>
                </a:endParaRPr>
              </a:p>
            </p:txBody>
          </p:sp>
        </mc:Choice>
        <mc:Fallback>
          <p:sp>
            <p:nvSpPr>
              <p:cNvPr id="6" name="Text Placeholder 5"/>
              <p:cNvSpPr>
                <a:spLocks noGrp="1" noRot="1" noChangeAspect="1" noMove="1" noResize="1" noEditPoints="1" noAdjustHandles="1" noChangeArrowheads="1" noChangeShapeType="1" noTextEdit="1"/>
              </p:cNvSpPr>
              <p:nvPr>
                <p:ph type="body" sz="quarter" idx="13"/>
              </p:nvPr>
            </p:nvSpPr>
            <p:spPr>
              <a:xfrm>
                <a:off x="768892" y="20546750"/>
                <a:ext cx="12192000" cy="15112624"/>
              </a:xfrm>
              <a:blipFill>
                <a:blip r:embed="rId5"/>
                <a:stretch>
                  <a:fillRect l="-832" t="-336" r="-728"/>
                </a:stretch>
              </a:blipFill>
            </p:spPr>
            <p:txBody>
              <a:bodyPr/>
              <a:lstStyle/>
              <a:p>
                <a:r>
                  <a:rPr lang="en-US">
                    <a:noFill/>
                  </a:rPr>
                  <a:t> </a:t>
                </a:r>
              </a:p>
            </p:txBody>
          </p:sp>
        </mc:Fallback>
      </mc:AlternateContent>
      <p:sp>
        <p:nvSpPr>
          <p:cNvPr id="7" name="Text Placeholder 6"/>
          <p:cNvSpPr>
            <a:spLocks noGrp="1"/>
          </p:cNvSpPr>
          <p:nvPr>
            <p:ph type="body" sz="quarter" idx="14"/>
          </p:nvPr>
        </p:nvSpPr>
        <p:spPr>
          <a:xfrm>
            <a:off x="783656" y="35862658"/>
            <a:ext cx="12162472" cy="1380008"/>
          </a:xfrm>
          <a:solidFill>
            <a:schemeClr val="accent1">
              <a:lumMod val="75000"/>
            </a:schemeClr>
          </a:solidFill>
        </p:spPr>
        <p:txBody>
          <a:bodyPr/>
          <a:lstStyle/>
          <a:p>
            <a:pPr algn="ctr"/>
            <a:r>
              <a:rPr lang="en-US" sz="7200" dirty="0">
                <a:solidFill>
                  <a:srgbClr val="FFFF00"/>
                </a:solidFill>
              </a:rPr>
              <a:t>Objectives</a:t>
            </a:r>
          </a:p>
        </p:txBody>
      </p:sp>
      <p:sp>
        <p:nvSpPr>
          <p:cNvPr id="9" name="Text Placeholder 8"/>
          <p:cNvSpPr>
            <a:spLocks noGrp="1"/>
          </p:cNvSpPr>
          <p:nvPr>
            <p:ph type="body" sz="quarter" idx="16"/>
          </p:nvPr>
        </p:nvSpPr>
        <p:spPr>
          <a:xfrm>
            <a:off x="13258800" y="5576358"/>
            <a:ext cx="12124268" cy="1380008"/>
          </a:xfrm>
          <a:solidFill>
            <a:schemeClr val="accent1">
              <a:lumMod val="75000"/>
            </a:schemeClr>
          </a:solidFill>
        </p:spPr>
        <p:txBody>
          <a:bodyPr/>
          <a:lstStyle/>
          <a:p>
            <a:pPr algn="ctr"/>
            <a:r>
              <a:rPr lang="en-US" sz="7200" dirty="0">
                <a:solidFill>
                  <a:srgbClr val="FFFF00"/>
                </a:solidFill>
              </a:rPr>
              <a:t>Water droplets dynamics</a:t>
            </a:r>
          </a:p>
        </p:txBody>
      </p:sp>
      <p:sp>
        <p:nvSpPr>
          <p:cNvPr id="11" name="Text Placeholder 10"/>
          <p:cNvSpPr>
            <a:spLocks noGrp="1"/>
          </p:cNvSpPr>
          <p:nvPr>
            <p:ph type="body" sz="quarter" idx="18"/>
          </p:nvPr>
        </p:nvSpPr>
        <p:spPr>
          <a:solidFill>
            <a:schemeClr val="accent1">
              <a:lumMod val="75000"/>
            </a:schemeClr>
          </a:solidFill>
        </p:spPr>
        <p:txBody>
          <a:bodyPr/>
          <a:lstStyle/>
          <a:p>
            <a:pPr algn="ctr"/>
            <a:r>
              <a:rPr lang="en-US" sz="7200" dirty="0">
                <a:solidFill>
                  <a:srgbClr val="FFFF00"/>
                </a:solidFill>
              </a:rPr>
              <a:t>Results and conclusion</a:t>
            </a:r>
          </a:p>
        </p:txBody>
      </p:sp>
      <mc:AlternateContent xmlns:mc="http://schemas.openxmlformats.org/markup-compatibility/2006">
        <mc:Choice xmlns:a14="http://schemas.microsoft.com/office/drawing/2010/main" Requires="a14">
          <p:sp>
            <p:nvSpPr>
              <p:cNvPr id="12" name="Text Placeholder 11"/>
              <p:cNvSpPr>
                <a:spLocks noGrp="1"/>
              </p:cNvSpPr>
              <p:nvPr>
                <p:ph type="body" sz="quarter" idx="19"/>
              </p:nvPr>
            </p:nvSpPr>
            <p:spPr>
              <a:xfrm>
                <a:off x="38404806" y="7266162"/>
                <a:ext cx="11988800" cy="19000935"/>
              </a:xfrm>
              <a:solidFill>
                <a:schemeClr val="tx2">
                  <a:lumMod val="20000"/>
                  <a:lumOff val="80000"/>
                </a:schemeClr>
              </a:solidFill>
            </p:spPr>
            <p:txBody>
              <a:bodyPr/>
              <a:lstStyle/>
              <a:p>
                <a:r>
                  <a:rPr lang="it-IT" sz="3200" b="1" dirty="0">
                    <a:solidFill>
                      <a:schemeClr val="tx2"/>
                    </a:solidFill>
                    <a:latin typeface="Calibri" panose="020F0502020204030204" pitchFamily="34" charset="0"/>
                    <a:cs typeface="Calibri" panose="020F0502020204030204" pitchFamily="34" charset="0"/>
                  </a:rPr>
                  <a:t>In realtively short  transients (1 - 2 time scales) where at the initial instant small monodisperse droplets are simulated, the droplets  grow/decay  mainly by water vapour diffusion:</a:t>
                </a:r>
              </a:p>
              <a:p>
                <a:pPr lvl="2">
                  <a:buFont typeface="Wingdings" panose="05000000000000000000" pitchFamily="2" charset="2"/>
                  <a:buChar char="Ø"/>
                </a:pPr>
                <a:r>
                  <a:rPr lang="it-IT" sz="3200" b="1" dirty="0">
                    <a:solidFill>
                      <a:schemeClr val="tx2"/>
                    </a:solidFill>
                    <a:latin typeface="Calibri" panose="020F0502020204030204" pitchFamily="34" charset="0"/>
                    <a:cs typeface="Calibri" panose="020F0502020204030204" pitchFamily="34" charset="0"/>
                  </a:rPr>
                  <a:t>Droplets quickly grow in the supersaturated case </a:t>
                </a:r>
              </a:p>
              <a:p>
                <a:pPr lvl="2">
                  <a:buFont typeface="Wingdings" panose="05000000000000000000" pitchFamily="2" charset="2"/>
                  <a:buChar char="Ø"/>
                </a:pPr>
                <a:r>
                  <a:rPr lang="it-IT" sz="3200" b="1" dirty="0">
                    <a:solidFill>
                      <a:schemeClr val="tx2"/>
                    </a:solidFill>
                    <a:latin typeface="Calibri" panose="020F0502020204030204" pitchFamily="34" charset="0"/>
                    <a:cs typeface="Calibri" panose="020F0502020204030204" pitchFamily="34" charset="0"/>
                  </a:rPr>
                  <a:t>Droplets quickly evaporate in the saturated case</a:t>
                </a:r>
              </a:p>
              <a:p>
                <a:pPr marL="285750" indent="-285750"/>
                <a:endParaRPr lang="en-GB" sz="3200" dirty="0">
                  <a:latin typeface="Calibri" panose="020F0502020204030204" pitchFamily="34" charset="0"/>
                  <a:cs typeface="Calibri" panose="020F0502020204030204" pitchFamily="34" charset="0"/>
                </a:endParaRPr>
              </a:p>
              <a:p>
                <a:pPr marL="285750" indent="-285750"/>
                <a:r>
                  <a:rPr lang="en-GB" sz="3200" b="1" dirty="0">
                    <a:solidFill>
                      <a:schemeClr val="accent6">
                        <a:lumMod val="50000"/>
                      </a:schemeClr>
                    </a:solidFill>
                    <a:latin typeface="Calibri" panose="020F0502020204030204" pitchFamily="34" charset="0"/>
                    <a:cs typeface="Calibri" panose="020F0502020204030204" pitchFamily="34" charset="0"/>
                  </a:rPr>
                  <a:t>Entrainment of sub-saturated air through the cloud-clear air interface enhance the droplets evaporation  </a:t>
                </a:r>
                <a:endParaRPr lang="it-IT" sz="3200" b="1" dirty="0">
                  <a:solidFill>
                    <a:schemeClr val="accent6">
                      <a:lumMod val="50000"/>
                    </a:schemeClr>
                  </a:solidFill>
                  <a:latin typeface="Calibri" panose="020F0502020204030204" pitchFamily="34" charset="0"/>
                  <a:cs typeface="Calibri" panose="020F0502020204030204" pitchFamily="34" charset="0"/>
                </a:endParaRPr>
              </a:p>
              <a:p>
                <a:pPr marL="285750" indent="-285750"/>
                <a:endParaRPr lang="en-GB" sz="3200" dirty="0">
                  <a:latin typeface="Calibri" panose="020F0502020204030204" pitchFamily="34" charset="0"/>
                  <a:cs typeface="Calibri" panose="020F0502020204030204" pitchFamily="34" charset="0"/>
                </a:endParaRPr>
              </a:p>
              <a:p>
                <a:pPr marL="285750" indent="-285750"/>
                <a:r>
                  <a:rPr lang="en-GB" sz="3200" b="1" dirty="0">
                    <a:solidFill>
                      <a:schemeClr val="tx2"/>
                    </a:solidFill>
                    <a:latin typeface="Calibri" panose="020F0502020204030204" pitchFamily="34" charset="0"/>
                    <a:cs typeface="Calibri" panose="020F0502020204030204" pitchFamily="34" charset="0"/>
                  </a:rPr>
                  <a:t>Significant clustering is observed in both cases, but the collision-coalescence contribution to the droplets growth is negligible unless the long term is reached.</a:t>
                </a:r>
              </a:p>
              <a:p>
                <a:pPr marL="285750" indent="-285750"/>
                <a:endParaRPr lang="it-IT" sz="3200" dirty="0">
                  <a:latin typeface="Calibri" panose="020F0502020204030204" pitchFamily="34" charset="0"/>
                  <a:cs typeface="Calibri" panose="020F0502020204030204" pitchFamily="34" charset="0"/>
                </a:endParaRPr>
              </a:p>
              <a:p>
                <a:pPr marL="285750" indent="-285750"/>
                <a:r>
                  <a:rPr lang="it-IT" sz="3200" b="1" dirty="0">
                    <a:solidFill>
                      <a:schemeClr val="accent6">
                        <a:lumMod val="50000"/>
                      </a:schemeClr>
                    </a:solidFill>
                    <a:latin typeface="Calibri" panose="020F0502020204030204" pitchFamily="34" charset="0"/>
                    <a:cs typeface="Calibri" panose="020F0502020204030204" pitchFamily="34" charset="0"/>
                  </a:rPr>
                  <a:t>A</a:t>
                </a:r>
                <a:r>
                  <a:rPr lang="en-GB" sz="3200" b="1" dirty="0">
                    <a:solidFill>
                      <a:schemeClr val="accent6">
                        <a:lumMod val="50000"/>
                      </a:schemeClr>
                    </a:solidFill>
                    <a:latin typeface="Calibri" panose="020F0502020204030204" pitchFamily="34" charset="0"/>
                    <a:cs typeface="Calibri" panose="020F0502020204030204" pitchFamily="34" charset="0"/>
                  </a:rPr>
                  <a:t> slight broadening of the droplets size distribution is observed and the mean droplets radius</a:t>
                </a:r>
              </a:p>
              <a:p>
                <a:pPr marL="1257300" lvl="2" indent="-342900">
                  <a:buFont typeface="Wingdings" panose="05000000000000000000" pitchFamily="2" charset="2"/>
                  <a:buChar char="Ø"/>
                </a:pPr>
                <a:r>
                  <a:rPr lang="it-IT" sz="3200" b="1" dirty="0">
                    <a:solidFill>
                      <a:schemeClr val="accent6">
                        <a:lumMod val="50000"/>
                      </a:schemeClr>
                    </a:solidFill>
                    <a:latin typeface="Calibri" panose="020F0502020204030204" pitchFamily="34" charset="0"/>
                    <a:cs typeface="Calibri" panose="020F0502020204030204" pitchFamily="34" charset="0"/>
                  </a:rPr>
                  <a:t>Increases in time in the supersaturated case</a:t>
                </a:r>
              </a:p>
              <a:p>
                <a:pPr marL="1257300" lvl="2" indent="-342900">
                  <a:buFont typeface="Wingdings" panose="05000000000000000000" pitchFamily="2" charset="2"/>
                  <a:buChar char="Ø"/>
                </a:pPr>
                <a:r>
                  <a:rPr lang="it-IT" sz="3200" b="1" dirty="0">
                    <a:solidFill>
                      <a:schemeClr val="accent6">
                        <a:lumMod val="50000"/>
                      </a:schemeClr>
                    </a:solidFill>
                    <a:latin typeface="Calibri" panose="020F0502020204030204" pitchFamily="34" charset="0"/>
                    <a:cs typeface="Calibri" panose="020F0502020204030204" pitchFamily="34" charset="0"/>
                  </a:rPr>
                  <a:t>Decreases in time in the saturated case</a:t>
                </a:r>
              </a:p>
              <a:p>
                <a:endParaRPr lang="it-IT" sz="3200" dirty="0">
                  <a:latin typeface="Calibri" panose="020F0502020204030204" pitchFamily="34" charset="0"/>
                  <a:cs typeface="Calibri" panose="020F0502020204030204" pitchFamily="34" charset="0"/>
                </a:endParaRPr>
              </a:p>
              <a:p>
                <a:r>
                  <a:rPr lang="it-IT" sz="3200" b="1" dirty="0">
                    <a:solidFill>
                      <a:schemeClr val="tx2"/>
                    </a:solidFill>
                    <a:latin typeface="Calibri" panose="020F0502020204030204" pitchFamily="34" charset="0"/>
                    <a:cs typeface="Calibri" panose="020F0502020204030204" pitchFamily="34" charset="0"/>
                  </a:rPr>
                  <a:t>Water droplets concentrate in the low </a:t>
                </a:r>
                <a:r>
                  <a:rPr lang="it-IT" sz="3200" b="1" dirty="0" err="1">
                    <a:solidFill>
                      <a:schemeClr val="tx2"/>
                    </a:solidFill>
                    <a:latin typeface="Calibri" panose="020F0502020204030204" pitchFamily="34" charset="0"/>
                    <a:cs typeface="Calibri" panose="020F0502020204030204" pitchFamily="34" charset="0"/>
                  </a:rPr>
                  <a:t>enstrophy</a:t>
                </a:r>
                <a:r>
                  <a:rPr lang="it-IT" sz="3200" b="1" dirty="0">
                    <a:solidFill>
                      <a:schemeClr val="tx2"/>
                    </a:solidFill>
                    <a:latin typeface="Calibri" panose="020F0502020204030204" pitchFamily="34" charset="0"/>
                    <a:cs typeface="Calibri" panose="020F0502020204030204" pitchFamily="34" charset="0"/>
                  </a:rPr>
                  <a:t> </a:t>
                </a:r>
                <a:r>
                  <a:rPr lang="it-IT" sz="3200" b="1" dirty="0" err="1">
                    <a:solidFill>
                      <a:schemeClr val="tx2"/>
                    </a:solidFill>
                    <a:latin typeface="Calibri" panose="020F0502020204030204" pitchFamily="34" charset="0"/>
                    <a:cs typeface="Calibri" panose="020F0502020204030204" pitchFamily="34" charset="0"/>
                  </a:rPr>
                  <a:t>regions</a:t>
                </a:r>
                <a:r>
                  <a:rPr lang="it-IT" sz="3200" b="1" dirty="0">
                    <a:solidFill>
                      <a:schemeClr val="tx2"/>
                    </a:solidFill>
                    <a:latin typeface="Calibri" panose="020F0502020204030204" pitchFamily="34" charset="0"/>
                    <a:cs typeface="Calibri" panose="020F0502020204030204" pitchFamily="34" charset="0"/>
                  </a:rPr>
                  <a:t>, </a:t>
                </a:r>
                <a:r>
                  <a:rPr lang="it-IT" sz="3200" b="1" dirty="0" err="1">
                    <a:solidFill>
                      <a:schemeClr val="tx2"/>
                    </a:solidFill>
                    <a:latin typeface="Calibri" panose="020F0502020204030204" pitchFamily="34" charset="0"/>
                    <a:cs typeface="Calibri" panose="020F0502020204030204" pitchFamily="34" charset="0"/>
                  </a:rPr>
                  <a:t>which</a:t>
                </a:r>
                <a:r>
                  <a:rPr lang="it-IT" sz="3200" b="1" dirty="0">
                    <a:solidFill>
                      <a:schemeClr val="tx2"/>
                    </a:solidFill>
                    <a:latin typeface="Calibri" panose="020F0502020204030204" pitchFamily="34" charset="0"/>
                    <a:cs typeface="Calibri" panose="020F0502020204030204" pitchFamily="34" charset="0"/>
                  </a:rPr>
                  <a:t> are </a:t>
                </a:r>
                <a:r>
                  <a:rPr lang="it-IT" sz="3200" b="1" dirty="0" err="1">
                    <a:solidFill>
                      <a:schemeClr val="tx2"/>
                    </a:solidFill>
                    <a:latin typeface="Calibri" panose="020F0502020204030204" pitchFamily="34" charset="0"/>
                    <a:cs typeface="Calibri" panose="020F0502020204030204" pitchFamily="34" charset="0"/>
                  </a:rPr>
                  <a:t>regions</a:t>
                </a:r>
                <a:r>
                  <a:rPr lang="it-IT" sz="3200" b="1" dirty="0">
                    <a:solidFill>
                      <a:schemeClr val="tx2"/>
                    </a:solidFill>
                    <a:latin typeface="Calibri" panose="020F0502020204030204" pitchFamily="34" charset="0"/>
                    <a:cs typeface="Calibri" panose="020F0502020204030204" pitchFamily="34" charset="0"/>
                  </a:rPr>
                  <a:t> </a:t>
                </a:r>
                <a:r>
                  <a:rPr lang="it-IT" sz="3200" b="1" dirty="0" err="1">
                    <a:solidFill>
                      <a:schemeClr val="tx2"/>
                    </a:solidFill>
                    <a:latin typeface="Calibri" panose="020F0502020204030204" pitchFamily="34" charset="0"/>
                    <a:cs typeface="Calibri" panose="020F0502020204030204" pitchFamily="34" charset="0"/>
                  </a:rPr>
                  <a:t>where</a:t>
                </a:r>
                <a:r>
                  <a:rPr lang="it-IT" sz="3200" b="1" dirty="0">
                    <a:solidFill>
                      <a:schemeClr val="tx2"/>
                    </a:solidFill>
                    <a:latin typeface="Calibri" panose="020F0502020204030204" pitchFamily="34" charset="0"/>
                    <a:cs typeface="Calibri" panose="020F0502020204030204" pitchFamily="34" charset="0"/>
                  </a:rPr>
                  <a:t> the </a:t>
                </a:r>
                <a:r>
                  <a:rPr lang="it-IT" sz="3200" b="1" dirty="0" err="1">
                    <a:solidFill>
                      <a:schemeClr val="tx2"/>
                    </a:solidFill>
                    <a:latin typeface="Calibri" panose="020F0502020204030204" pitchFamily="34" charset="0"/>
                    <a:cs typeface="Calibri" panose="020F0502020204030204" pitchFamily="34" charset="0"/>
                  </a:rPr>
                  <a:t>vorticity</a:t>
                </a:r>
                <a:r>
                  <a:rPr lang="it-IT" sz="3200" b="1" dirty="0">
                    <a:solidFill>
                      <a:schemeClr val="tx2"/>
                    </a:solidFill>
                    <a:latin typeface="Calibri" panose="020F0502020204030204" pitchFamily="34" charset="0"/>
                    <a:cs typeface="Calibri" panose="020F0502020204030204" pitchFamily="34" charset="0"/>
                  </a:rPr>
                  <a:t> </a:t>
                </a:r>
                <a:r>
                  <a:rPr lang="it-IT" sz="3200" b="1" dirty="0" err="1">
                    <a:solidFill>
                      <a:schemeClr val="tx2"/>
                    </a:solidFill>
                    <a:latin typeface="Calibri" panose="020F0502020204030204" pitchFamily="34" charset="0"/>
                    <a:cs typeface="Calibri" panose="020F0502020204030204" pitchFamily="34" charset="0"/>
                  </a:rPr>
                  <a:t>intensity</a:t>
                </a:r>
                <a:r>
                  <a:rPr lang="it-IT" sz="3200" b="1" dirty="0">
                    <a:solidFill>
                      <a:schemeClr val="tx2"/>
                    </a:solidFill>
                    <a:latin typeface="Calibri" panose="020F0502020204030204" pitchFamily="34" charset="0"/>
                    <a:cs typeface="Calibri" panose="020F0502020204030204" pitchFamily="34" charset="0"/>
                  </a:rPr>
                  <a:t> </a:t>
                </a:r>
                <a:r>
                  <a:rPr lang="it-IT" sz="3200" b="1" dirty="0" err="1">
                    <a:solidFill>
                      <a:schemeClr val="tx2"/>
                    </a:solidFill>
                    <a:latin typeface="Calibri" panose="020F0502020204030204" pitchFamily="34" charset="0"/>
                    <a:cs typeface="Calibri" panose="020F0502020204030204" pitchFamily="34" charset="0"/>
                  </a:rPr>
                  <a:t>is</a:t>
                </a:r>
                <a:r>
                  <a:rPr lang="it-IT" sz="3200" b="1" dirty="0">
                    <a:solidFill>
                      <a:schemeClr val="tx2"/>
                    </a:solidFill>
                    <a:latin typeface="Calibri" panose="020F0502020204030204" pitchFamily="34" charset="0"/>
                    <a:cs typeface="Calibri" panose="020F0502020204030204" pitchFamily="34" charset="0"/>
                  </a:rPr>
                  <a:t> </a:t>
                </a:r>
                <a:r>
                  <a:rPr lang="it-IT" sz="3200" b="1" dirty="0" err="1">
                    <a:solidFill>
                      <a:schemeClr val="tx2"/>
                    </a:solidFill>
                    <a:latin typeface="Calibri" panose="020F0502020204030204" pitchFamily="34" charset="0"/>
                    <a:cs typeface="Calibri" panose="020F0502020204030204" pitchFamily="34" charset="0"/>
                  </a:rPr>
                  <a:t>low</a:t>
                </a:r>
                <a:endParaRPr lang="en-GB" sz="3200" b="1" dirty="0">
                  <a:solidFill>
                    <a:schemeClr val="tx2"/>
                  </a:solidFill>
                  <a:latin typeface="Calibri" panose="020F0502020204030204" pitchFamily="34" charset="0"/>
                  <a:cs typeface="Calibri" panose="020F0502020204030204" pitchFamily="34" charset="0"/>
                </a:endParaRPr>
              </a:p>
              <a:p>
                <a:endParaRPr lang="en-US" sz="3200" dirty="0">
                  <a:solidFill>
                    <a:srgbClr val="FFFF00"/>
                  </a:solidFill>
                </a:endParaRPr>
              </a:p>
              <a:p>
                <a:r>
                  <a:rPr lang="en-GB" sz="3200" b="1" dirty="0">
                    <a:solidFill>
                      <a:schemeClr val="accent6">
                        <a:lumMod val="50000"/>
                      </a:schemeClr>
                    </a:solidFill>
                    <a:latin typeface="Calibri" panose="020F0502020204030204" pitchFamily="34" charset="0"/>
                    <a:cs typeface="Calibri" panose="020F0502020204030204" pitchFamily="34" charset="0"/>
                  </a:rPr>
                  <a:t>Concerning the effect associated to the droplet population with size smaller than the the minimum size numerically simulated (2.5 </a:t>
                </a:r>
                <a14:m>
                  <m:oMath xmlns:m="http://schemas.openxmlformats.org/officeDocument/2006/math">
                    <m:r>
                      <a:rPr lang="en-US" sz="3200" b="1" i="1" smtClean="0">
                        <a:solidFill>
                          <a:schemeClr val="accent6">
                            <a:lumMod val="50000"/>
                          </a:schemeClr>
                        </a:solidFill>
                        <a:latin typeface="Cambria Math" panose="02040503050406030204" pitchFamily="18" charset="0"/>
                        <a:cs typeface="Calibri" panose="020F0502020204030204" pitchFamily="34" charset="0"/>
                      </a:rPr>
                      <m:t>𝝁</m:t>
                    </m:r>
                    <m:r>
                      <a:rPr lang="en-US" sz="3200" b="1" i="1" smtClean="0">
                        <a:solidFill>
                          <a:schemeClr val="accent6">
                            <a:lumMod val="50000"/>
                          </a:schemeClr>
                        </a:solidFill>
                        <a:latin typeface="Cambria Math" panose="02040503050406030204" pitchFamily="18" charset="0"/>
                        <a:cs typeface="Calibri" panose="020F0502020204030204" pitchFamily="34" charset="0"/>
                      </a:rPr>
                      <m:t>𝒎</m:t>
                    </m:r>
                  </m:oMath>
                </a14:m>
                <a:r>
                  <a:rPr lang="en-GB" sz="3200" b="1" dirty="0">
                    <a:solidFill>
                      <a:schemeClr val="accent6">
                        <a:lumMod val="50000"/>
                      </a:schemeClr>
                    </a:solidFill>
                    <a:latin typeface="Calibri" panose="020F0502020204030204" pitchFamily="34" charset="0"/>
                    <a:cs typeface="Calibri" panose="020F0502020204030204" pitchFamily="34" charset="0"/>
                  </a:rPr>
                  <a:t>), we propose here to introduce a sub-domain feed-back on the direct cloud turbulent fluctuation simulation which is based on the comparison between the size distribution given by classical population balance equation and the distribution deduced from the numerical simulation. In particular, we are thinking to use population balance equations from the nucleation size, about 1nm, to the smallest droplet size we can simulate, about 2.5 µm in radius. The balance equation is parametrized via the initial and boundary conditions which exploit information form laboratory and in-field measurements</a:t>
                </a:r>
                <a:endParaRPr lang="en-US" sz="3200" b="1" dirty="0">
                  <a:solidFill>
                    <a:schemeClr val="accent6">
                      <a:lumMod val="50000"/>
                    </a:schemeClr>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dirty="0">
                  <a:solidFill>
                    <a:srgbClr val="FFFF00"/>
                  </a:solidFill>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pPr marL="0" indent="0">
                  <a:buNone/>
                </a:pPr>
                <a:endParaRPr lang="en-US" sz="2800" dirty="0">
                  <a:latin typeface="Calibri" panose="020F0502020204030204" pitchFamily="34" charset="0"/>
                  <a:cs typeface="Calibri" panose="020F0502020204030204" pitchFamily="34" charset="0"/>
                </a:endParaRPr>
              </a:p>
              <a:p>
                <a:pPr marL="0" indent="0">
                  <a:buNone/>
                </a:pPr>
                <a:endParaRPr lang="en-US" dirty="0">
                  <a:solidFill>
                    <a:srgbClr val="FFFF00"/>
                  </a:solidFill>
                </a:endParaRPr>
              </a:p>
            </p:txBody>
          </p:sp>
        </mc:Choice>
        <mc:Fallback>
          <p:sp>
            <p:nvSpPr>
              <p:cNvPr id="12" name="Text Placeholder 11"/>
              <p:cNvSpPr>
                <a:spLocks noGrp="1" noRot="1" noChangeAspect="1" noMove="1" noResize="1" noEditPoints="1" noAdjustHandles="1" noChangeArrowheads="1" noChangeShapeType="1" noTextEdit="1"/>
              </p:cNvSpPr>
              <p:nvPr>
                <p:ph type="body" sz="quarter" idx="19"/>
              </p:nvPr>
            </p:nvSpPr>
            <p:spPr>
              <a:xfrm>
                <a:off x="38404806" y="7266162"/>
                <a:ext cx="11988800" cy="19000935"/>
              </a:xfrm>
              <a:blipFill>
                <a:blip r:embed="rId6"/>
                <a:stretch>
                  <a:fillRect l="-1271" t="-401" r="-1589"/>
                </a:stretch>
              </a:blipFill>
            </p:spPr>
            <p:txBody>
              <a:bodyPr/>
              <a:lstStyle/>
              <a:p>
                <a:r>
                  <a:rPr lang="en-US">
                    <a:noFill/>
                  </a:rPr>
                  <a:t> </a:t>
                </a:r>
              </a:p>
            </p:txBody>
          </p:sp>
        </mc:Fallback>
      </mc:AlternateContent>
      <p:sp>
        <p:nvSpPr>
          <p:cNvPr id="13" name="Text Placeholder 12"/>
          <p:cNvSpPr>
            <a:spLocks noGrp="1"/>
          </p:cNvSpPr>
          <p:nvPr>
            <p:ph type="body" sz="quarter" idx="20"/>
          </p:nvPr>
        </p:nvSpPr>
        <p:spPr>
          <a:xfrm>
            <a:off x="38404806" y="26510173"/>
            <a:ext cx="11988800" cy="1380008"/>
          </a:xfrm>
          <a:solidFill>
            <a:schemeClr val="accent1">
              <a:lumMod val="75000"/>
            </a:schemeClr>
          </a:solidFill>
        </p:spPr>
        <p:txBody>
          <a:bodyPr/>
          <a:lstStyle/>
          <a:p>
            <a:pPr algn="ctr"/>
            <a:r>
              <a:rPr lang="en-US" sz="7200" dirty="0">
                <a:solidFill>
                  <a:srgbClr val="FFFF00"/>
                </a:solidFill>
              </a:rPr>
              <a:t>References</a:t>
            </a:r>
          </a:p>
        </p:txBody>
      </p:sp>
      <p:pic>
        <p:nvPicPr>
          <p:cNvPr id="32" name="Picture Placeholder 31"/>
          <p:cNvPicPr>
            <a:picLocks noGrp="1" noChangeAspect="1"/>
          </p:cNvPicPr>
          <p:nvPr>
            <p:ph type="pic" sz="quarter" idx="22"/>
          </p:nvPr>
        </p:nvPicPr>
        <p:blipFill>
          <a:blip r:embed="rId7">
            <a:extLst>
              <a:ext uri="{28A0092B-C50C-407E-A947-70E740481C1C}">
                <a14:useLocalDpi xmlns:a14="http://schemas.microsoft.com/office/drawing/2010/main" val="0"/>
              </a:ext>
            </a:extLst>
          </a:blip>
          <a:srcRect t="6641" b="6641"/>
          <a:stretch>
            <a:fillRect/>
          </a:stretch>
        </p:blipFill>
        <p:spPr>
          <a:xfrm>
            <a:off x="1219200" y="1327150"/>
            <a:ext cx="3733800" cy="3200400"/>
          </a:xfrm>
        </p:spPr>
      </p:pic>
      <p:sp>
        <p:nvSpPr>
          <p:cNvPr id="19" name="Text Placeholder 18"/>
          <p:cNvSpPr>
            <a:spLocks noGrp="1"/>
          </p:cNvSpPr>
          <p:nvPr>
            <p:ph type="body" sz="quarter" idx="26"/>
          </p:nvPr>
        </p:nvSpPr>
        <p:spPr>
          <a:xfrm>
            <a:off x="25755600" y="5594350"/>
            <a:ext cx="12268200" cy="1447800"/>
          </a:xfrm>
          <a:solidFill>
            <a:schemeClr val="accent1">
              <a:lumMod val="75000"/>
            </a:schemeClr>
          </a:solidFill>
        </p:spPr>
        <p:txBody>
          <a:bodyPr/>
          <a:lstStyle/>
          <a:p>
            <a:pPr algn="ctr"/>
            <a:r>
              <a:rPr lang="en-US" sz="7200" dirty="0">
                <a:solidFill>
                  <a:srgbClr val="FFFF00"/>
                </a:solidFill>
              </a:rPr>
              <a:t>Nucleation </a:t>
            </a:r>
          </a:p>
        </p:txBody>
      </p:sp>
      <mc:AlternateContent xmlns:mc="http://schemas.openxmlformats.org/markup-compatibility/2006">
        <mc:Choice xmlns:a14="http://schemas.microsoft.com/office/drawing/2010/main" Requires="a14">
          <p:sp>
            <p:nvSpPr>
              <p:cNvPr id="20" name="Text Placeholder 19"/>
              <p:cNvSpPr>
                <a:spLocks noGrp="1"/>
              </p:cNvSpPr>
              <p:nvPr>
                <p:ph type="body" sz="quarter" idx="27"/>
              </p:nvPr>
            </p:nvSpPr>
            <p:spPr>
              <a:xfrm>
                <a:off x="25679400" y="7270750"/>
                <a:ext cx="12344400" cy="34823400"/>
              </a:xfrm>
              <a:solidFill>
                <a:schemeClr val="tx2">
                  <a:lumMod val="20000"/>
                  <a:lumOff val="80000"/>
                </a:schemeClr>
              </a:solidFill>
            </p:spPr>
            <p:txBody>
              <a:bodyPr/>
              <a:lstStyle/>
              <a:p>
                <a:pPr marL="457200" indent="-457200">
                  <a:buFont typeface="Arial" panose="020B0604020202020204" pitchFamily="34" charset="0"/>
                  <a:buChar char="•"/>
                </a:pPr>
                <a:r>
                  <a:rPr lang="en-US" sz="2800" b="1" dirty="0">
                    <a:solidFill>
                      <a:srgbClr val="FF0000"/>
                    </a:solidFill>
                    <a:latin typeface="Calibri" panose="020F0502020204030204" pitchFamily="34" charset="0"/>
                    <a:cs typeface="Calibri" panose="020F0502020204030204" pitchFamily="34" charset="0"/>
                  </a:rPr>
                  <a:t>What is the nucleation : </a:t>
                </a:r>
                <a:r>
                  <a:rPr lang="en-US" sz="2400" dirty="0">
                    <a:latin typeface="Calibri" panose="020F0502020204030204" pitchFamily="34" charset="0"/>
                    <a:cs typeface="Calibri" panose="020F0502020204030204" pitchFamily="34" charset="0"/>
                  </a:rPr>
                  <a:t>Nucleation is the onset of a first-order phase transition by which a metastable phase transforms into a more stable one. Such a phase transition occurs when an initial system initially in equilibrium is destabilized by the change of an external parameter like the temperature or the pressure. If the perturbation is small enough, the system does not become unstable but rather stays metastable. In diffusive transformations, the system then evolves through the nucleation, the growth and the coarsening of a second phase. Such a phase transformation is found in a lot of situations in materials science like condensation of liquid droplets from a supersaturated vapor, precipitation from a supersaturated solid solution [14].</a:t>
                </a:r>
                <a:endParaRPr lang="en-US" sz="2400" dirty="0"/>
              </a:p>
              <a:p>
                <a:pPr marL="342900" indent="-342900">
                  <a:buFont typeface="Arial" panose="020B0604020202020204" pitchFamily="34" charset="0"/>
                  <a:buChar char="•"/>
                </a:pPr>
                <a:r>
                  <a:rPr lang="en-US" sz="2400" b="1" dirty="0">
                    <a:solidFill>
                      <a:srgbClr val="FF0000"/>
                    </a:solidFill>
                  </a:rPr>
                  <a:t>Types of nucleation:</a:t>
                </a:r>
              </a:p>
              <a:p>
                <a:endParaRPr lang="en-US" sz="1218" dirty="0"/>
              </a:p>
              <a:p>
                <a:endParaRPr lang="en-US" sz="1218" dirty="0"/>
              </a:p>
              <a:p>
                <a:endParaRPr lang="en-US" sz="1218" dirty="0"/>
              </a:p>
              <a:p>
                <a:endParaRPr lang="en-US" sz="1218" dirty="0"/>
              </a:p>
              <a:p>
                <a:endParaRPr lang="en-US" sz="1218" dirty="0"/>
              </a:p>
              <a:p>
                <a:endParaRPr lang="en-US" sz="1218" dirty="0"/>
              </a:p>
              <a:p>
                <a:endParaRPr lang="en-US" sz="1218" dirty="0"/>
              </a:p>
              <a:p>
                <a:endParaRPr lang="en-US" sz="1218" dirty="0"/>
              </a:p>
              <a:p>
                <a:endParaRPr lang="en-US" sz="2400" dirty="0"/>
              </a:p>
              <a:p>
                <a:endParaRPr lang="en-US" sz="2400" dirty="0"/>
              </a:p>
              <a:p>
                <a:pPr marL="315795" indent="-315795">
                  <a:buFont typeface="Arial" panose="020B0604020202020204" pitchFamily="34" charset="0"/>
                  <a:buChar char="•"/>
                </a:pPr>
                <a:endParaRPr lang="en-US" sz="2400" b="1" dirty="0">
                  <a:solidFill>
                    <a:srgbClr val="FF0000"/>
                  </a:solidFill>
                </a:endParaRPr>
              </a:p>
              <a:p>
                <a:pPr marL="315795" indent="-315795">
                  <a:buFont typeface="Arial" panose="020B0604020202020204" pitchFamily="34" charset="0"/>
                  <a:buChar char="•"/>
                </a:pPr>
                <a:r>
                  <a:rPr lang="en-US" sz="2400" b="1" dirty="0">
                    <a:solidFill>
                      <a:srgbClr val="FF0000"/>
                    </a:solidFill>
                  </a:rPr>
                  <a:t>Cloud condensation nuclei(CCN)</a:t>
                </a:r>
              </a:p>
              <a:p>
                <a:pPr marL="210530" indent="-210530"/>
                <a:r>
                  <a:rPr lang="en-US" sz="2400" dirty="0">
                    <a:latin typeface="Calibri" panose="020F0502020204030204" pitchFamily="34" charset="0"/>
                    <a:cs typeface="Calibri" panose="020F0502020204030204" pitchFamily="34" charset="0"/>
                  </a:rPr>
                  <a:t>Aerosol particles which are capable of </a:t>
                </a:r>
              </a:p>
              <a:p>
                <a:pPr marL="210530" indent="-210530"/>
                <a:r>
                  <a:rPr lang="en-US" sz="2400" dirty="0">
                    <a:latin typeface="Calibri" panose="020F0502020204030204" pitchFamily="34" charset="0"/>
                    <a:cs typeface="Calibri" panose="020F0502020204030204" pitchFamily="34" charset="0"/>
                  </a:rPr>
                  <a:t>initiating drop formation at the weak </a:t>
                </a:r>
              </a:p>
              <a:p>
                <a:pPr marL="210530" indent="-210530"/>
                <a:r>
                  <a:rPr lang="en-US" sz="2400" dirty="0">
                    <a:latin typeface="Calibri" panose="020F0502020204030204" pitchFamily="34" charset="0"/>
                    <a:cs typeface="Calibri" panose="020F0502020204030204" pitchFamily="34" charset="0"/>
                  </a:rPr>
                  <a:t>super-saturation observed in the atmosphere</a:t>
                </a:r>
              </a:p>
              <a:p>
                <a:pPr marL="210530" indent="-210530"/>
                <a:r>
                  <a:rPr lang="en-US" sz="2400" dirty="0">
                    <a:latin typeface="Calibri" panose="020F0502020204030204" pitchFamily="34" charset="0"/>
                    <a:cs typeface="Calibri" panose="020F0502020204030204" pitchFamily="34" charset="0"/>
                  </a:rPr>
                  <a:t>are called cloud condensation nuclei, CCN.</a:t>
                </a:r>
              </a:p>
              <a:p>
                <a:pPr marL="210530" indent="-210530"/>
                <a:r>
                  <a:rPr lang="en-US" sz="2400" dirty="0">
                    <a:latin typeface="Calibri" panose="020F0502020204030204" pitchFamily="34" charset="0"/>
                    <a:cs typeface="Calibri" panose="020F0502020204030204" pitchFamily="34" charset="0"/>
                  </a:rPr>
                  <a:t>These have been subdivided into three classes of</a:t>
                </a:r>
              </a:p>
              <a:p>
                <a:pPr marL="210530" indent="-210530"/>
                <a:r>
                  <a:rPr lang="en-US" sz="2400" dirty="0">
                    <a:latin typeface="Calibri" panose="020F0502020204030204" pitchFamily="34" charset="0"/>
                    <a:cs typeface="Calibri" panose="020F0502020204030204" pitchFamily="34" charset="0"/>
                  </a:rPr>
                  <a:t>the diameter range, from about 0.06 µm to</a:t>
                </a:r>
              </a:p>
              <a:p>
                <a:pPr marL="210530" indent="-210530"/>
                <a:r>
                  <a:rPr lang="en-US" sz="2400" dirty="0">
                    <a:latin typeface="Calibri" panose="020F0502020204030204" pitchFamily="34" charset="0"/>
                    <a:cs typeface="Calibri" panose="020F0502020204030204" pitchFamily="34" charset="0"/>
                  </a:rPr>
                  <a:t>2 µm [12]</a:t>
                </a:r>
              </a:p>
              <a:p>
                <a:pPr defTabSz="914400">
                  <a:lnSpc>
                    <a:spcPct val="90000"/>
                  </a:lnSpc>
                  <a:spcBef>
                    <a:spcPts val="1000"/>
                  </a:spcBef>
                </a:pPr>
                <a:r>
                  <a:rPr lang="it-IT" sz="2400" dirty="0">
                    <a:latin typeface="Calibri" panose="020F0502020204030204" pitchFamily="34" charset="0"/>
                    <a:cs typeface="Calibri" panose="020F0502020204030204" pitchFamily="34" charset="0"/>
                  </a:rPr>
                  <a:t>Clustering does not mean that water droplets grow very much even if collision-coalescence is strongly enhanced. it has been recently observed in the </a:t>
                </a:r>
                <a:r>
                  <a:rPr lang="it-IT" sz="2400" dirty="0" err="1">
                    <a:latin typeface="Calibri" panose="020F0502020204030204" pitchFamily="34" charset="0"/>
                    <a:cs typeface="Calibri" panose="020F0502020204030204" pitchFamily="34" charset="0"/>
                  </a:rPr>
                  <a:t>laboratory</a:t>
                </a:r>
                <a:r>
                  <a:rPr lang="it-IT" sz="2400" dirty="0">
                    <a:latin typeface="Calibri" panose="020F0502020204030204" pitchFamily="34" charset="0"/>
                    <a:cs typeface="Calibri" panose="020F0502020204030204" pitchFamily="34" charset="0"/>
                  </a:rPr>
                  <a:t> [4] that a high particle concentration  narrows the drops size distribution spect</a:t>
                </a:r>
                <a:endParaRPr lang="en-US" sz="2400" dirty="0">
                  <a:latin typeface="Calibri" panose="020F0502020204030204" pitchFamily="34" charset="0"/>
                  <a:cs typeface="Calibri" panose="020F0502020204030204" pitchFamily="34" charset="0"/>
                </a:endParaRPr>
              </a:p>
              <a:p>
                <a:pPr marL="210530" indent="-210530"/>
                <a:endParaRPr lang="en-US" sz="2400" dirty="0">
                  <a:latin typeface="Calibri" panose="020F0502020204030204" pitchFamily="34" charset="0"/>
                  <a:cs typeface="Calibri" panose="020F0502020204030204" pitchFamily="34" charset="0"/>
                </a:endParaRPr>
              </a:p>
              <a:p>
                <a:pPr marL="210530" indent="-210530"/>
                <a:endParaRPr lang="en-US" sz="2400" dirty="0">
                  <a:latin typeface="Calibri" panose="020F0502020204030204" pitchFamily="34" charset="0"/>
                  <a:cs typeface="Calibri" panose="020F0502020204030204" pitchFamily="34" charset="0"/>
                </a:endParaRPr>
              </a:p>
              <a:p>
                <a:pPr marL="210530" indent="-210530"/>
                <a:endParaRPr lang="en-US" sz="2400" dirty="0">
                  <a:latin typeface="Calibri" panose="020F0502020204030204" pitchFamily="34" charset="0"/>
                  <a:cs typeface="Calibri" panose="020F0502020204030204" pitchFamily="34" charset="0"/>
                </a:endParaRPr>
              </a:p>
              <a:p>
                <a:pPr marL="210530" indent="-210530"/>
                <a:endParaRPr lang="en-US" sz="2400" dirty="0">
                  <a:latin typeface="Calibri" panose="020F0502020204030204" pitchFamily="34" charset="0"/>
                  <a:cs typeface="Calibri" panose="020F0502020204030204" pitchFamily="34" charset="0"/>
                </a:endParaRPr>
              </a:p>
              <a:p>
                <a:pPr marL="315795" indent="-315795">
                  <a:buFont typeface="Arial" panose="020B0604020202020204" pitchFamily="34" charset="0"/>
                  <a:buChar char="•"/>
                </a:pPr>
                <a:r>
                  <a:rPr lang="en-US" sz="2400" b="1" dirty="0">
                    <a:solidFill>
                      <a:srgbClr val="FF0000"/>
                    </a:solidFill>
                  </a:rPr>
                  <a:t>population balance equation models</a:t>
                </a:r>
              </a:p>
              <a:p>
                <a:r>
                  <a:rPr lang="en-US" sz="2400" dirty="0">
                    <a:latin typeface="Calibri" panose="020F0502020204030204" pitchFamily="34" charset="0"/>
                    <a:cs typeface="Calibri" panose="020F0502020204030204" pitchFamily="34" charset="0"/>
                  </a:rPr>
                  <a:t>Model which contains nucleation and the growth of a single particle.(based on Population balance equation PBE) which Considering 3 types of PBE:</a:t>
                </a:r>
              </a:p>
              <a:p>
                <a:pPr marL="421060" indent="-421060">
                  <a:buAutoNum type="arabicPeriod"/>
                </a:pPr>
                <a14:m>
                  <m:oMath xmlns:m="http://schemas.openxmlformats.org/officeDocument/2006/math">
                    <m:f>
                      <m:fPr>
                        <m:ctrlPr>
                          <a:rPr lang="en-US" sz="2800" i="1">
                            <a:latin typeface="Cambria Math" panose="02040503050406030204" pitchFamily="18" charset="0"/>
                            <a:cs typeface="Calibri" panose="020F0502020204030204" pitchFamily="34" charset="0"/>
                          </a:rPr>
                        </m:ctrlPr>
                      </m:fPr>
                      <m:num>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𝑛</m:t>
                        </m:r>
                      </m:num>
                      <m:den>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𝑡</m:t>
                        </m:r>
                      </m:den>
                    </m:f>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𝐺</m:t>
                    </m:r>
                    <m:f>
                      <m:fPr>
                        <m:ctrlPr>
                          <a:rPr lang="en-US" sz="2800" i="1">
                            <a:latin typeface="Cambria Math" panose="02040503050406030204" pitchFamily="18" charset="0"/>
                            <a:cs typeface="Calibri" panose="020F0502020204030204" pitchFamily="34" charset="0"/>
                          </a:rPr>
                        </m:ctrlPr>
                      </m:fPr>
                      <m:num>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𝑛</m:t>
                        </m:r>
                      </m:num>
                      <m:den>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𝑟</m:t>
                        </m:r>
                      </m:den>
                    </m:f>
                    <m:r>
                      <a:rPr lang="en-US" sz="2800">
                        <a:latin typeface="Cambria Math" panose="02040503050406030204" pitchFamily="18" charset="0"/>
                        <a:cs typeface="Calibri" panose="020F0502020204030204" pitchFamily="34" charset="0"/>
                      </a:rPr>
                      <m:t>=</m:t>
                    </m:r>
                  </m:oMath>
                </a14:m>
                <a:r>
                  <a:rPr lang="en-US" sz="2800" dirty="0">
                    <a:latin typeface="Calibri" panose="020F0502020204030204" pitchFamily="34" charset="0"/>
                    <a:cs typeface="Calibri" panose="020F0502020204030204" pitchFamily="34" charset="0"/>
                  </a:rPr>
                  <a:t>0  G is constant, no aggregation no nucleation</a:t>
                </a:r>
              </a:p>
              <a:p>
                <a:r>
                  <a:rPr lang="en-US" sz="2800" dirty="0">
                    <a:solidFill>
                      <a:schemeClr val="accent6">
                        <a:lumMod val="75000"/>
                      </a:schemeClr>
                    </a:solidFill>
                    <a:latin typeface="Calibri" panose="020F0502020204030204" pitchFamily="34" charset="0"/>
                    <a:cs typeface="Calibri" panose="020F0502020204030204" pitchFamily="34" charset="0"/>
                  </a:rPr>
                  <a:t> IC</a:t>
                </a:r>
                <a:r>
                  <a:rPr lang="en-US" sz="2800" dirty="0">
                    <a:latin typeface="Calibri" panose="020F0502020204030204" pitchFamily="34" charset="0"/>
                    <a:cs typeface="Calibri" panose="020F0502020204030204" pitchFamily="34" charset="0"/>
                  </a:rPr>
                  <a:t>: t=0 , n(r, 0) =</a:t>
                </a:r>
                <a14:m>
                  <m:oMath xmlns:m="http://schemas.openxmlformats.org/officeDocument/2006/math">
                    <m:sSup>
                      <m:sSupPr>
                        <m:ctrlPr>
                          <a:rPr lang="en-US"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𝑒</m:t>
                        </m:r>
                      </m:e>
                      <m:sup>
                        <m:r>
                          <a:rPr lang="en-US" sz="2800">
                            <a:latin typeface="Cambria Math" panose="02040503050406030204" pitchFamily="18" charset="0"/>
                            <a:cs typeface="Calibri" panose="020F0502020204030204" pitchFamily="34" charset="0"/>
                          </a:rPr>
                          <m:t>𝜆</m:t>
                        </m:r>
                        <m:r>
                          <a:rPr lang="en-US" sz="2800">
                            <a:latin typeface="Cambria Math" panose="02040503050406030204" pitchFamily="18" charset="0"/>
                            <a:cs typeface="Calibri" panose="020F0502020204030204" pitchFamily="34" charset="0"/>
                          </a:rPr>
                          <m:t>(−2.27.</m:t>
                        </m:r>
                        <m:sSup>
                          <m:sSupPr>
                            <m:ctrlPr>
                              <a:rPr lang="en-US"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10</m:t>
                            </m:r>
                          </m:e>
                          <m:sup>
                            <m:r>
                              <a:rPr lang="en-US" sz="2800">
                                <a:latin typeface="Cambria Math" panose="02040503050406030204" pitchFamily="18" charset="0"/>
                                <a:cs typeface="Calibri" panose="020F0502020204030204" pitchFamily="34" charset="0"/>
                              </a:rPr>
                              <m:t>9</m:t>
                            </m:r>
                          </m:sup>
                        </m:sSup>
                        <m:r>
                          <a:rPr lang="en-US" sz="2800">
                            <a:latin typeface="Cambria Math" panose="02040503050406030204" pitchFamily="18" charset="0"/>
                            <a:cs typeface="Calibri" panose="020F0502020204030204" pitchFamily="34" charset="0"/>
                          </a:rPr>
                          <m:t>𝑟</m:t>
                        </m:r>
                        <m:r>
                          <a:rPr lang="en-US" sz="2800">
                            <a:latin typeface="Cambria Math" panose="02040503050406030204" pitchFamily="18" charset="0"/>
                            <a:cs typeface="Calibri" panose="020F0502020204030204" pitchFamily="34" charset="0"/>
                          </a:rPr>
                          <m:t>)</m:t>
                        </m:r>
                      </m:sup>
                    </m:sSup>
                  </m:oMath>
                </a14:m>
                <a:endParaRPr lang="en-US" sz="2800" dirty="0">
                  <a:latin typeface="Calibri" panose="020F0502020204030204" pitchFamily="34" charset="0"/>
                  <a:cs typeface="Calibri" panose="020F0502020204030204" pitchFamily="34" charset="0"/>
                </a:endParaRPr>
              </a:p>
              <a:p>
                <a:r>
                  <a:rPr lang="en-US" sz="2800" dirty="0">
                    <a:latin typeface="Calibri" panose="020F0502020204030204" pitchFamily="34" charset="0"/>
                    <a:cs typeface="Calibri" panose="020F0502020204030204" pitchFamily="34" charset="0"/>
                  </a:rPr>
                  <a:t> </a:t>
                </a:r>
                <a:r>
                  <a:rPr lang="en-US" sz="2800" dirty="0">
                    <a:solidFill>
                      <a:schemeClr val="accent6">
                        <a:lumMod val="75000"/>
                      </a:schemeClr>
                    </a:solidFill>
                    <a:latin typeface="Calibri" panose="020F0502020204030204" pitchFamily="34" charset="0"/>
                    <a:cs typeface="Calibri" panose="020F0502020204030204" pitchFamily="34" charset="0"/>
                  </a:rPr>
                  <a:t>BC</a:t>
                </a:r>
                <a:r>
                  <a:rPr lang="en-US" sz="2800" dirty="0">
                    <a:latin typeface="Calibri" panose="020F0502020204030204" pitchFamily="34" charset="0"/>
                    <a:cs typeface="Calibri" panose="020F0502020204030204" pitchFamily="34" charset="0"/>
                  </a:rPr>
                  <a:t>: </a:t>
                </a:r>
                <a:r>
                  <a:rPr lang="pt-BR" sz="2800" dirty="0">
                    <a:latin typeface="Calibri" panose="020F0502020204030204" pitchFamily="34" charset="0"/>
                    <a:cs typeface="Calibri" panose="020F0502020204030204" pitchFamily="34" charset="0"/>
                  </a:rPr>
                  <a:t>r=</a:t>
                </a:r>
                <a14:m>
                  <m:oMath xmlns:m="http://schemas.openxmlformats.org/officeDocument/2006/math">
                    <m:sSup>
                      <m:sSupPr>
                        <m:ctrlPr>
                          <a:rPr lang="pt-BR"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10</m:t>
                        </m:r>
                      </m:e>
                      <m:sup>
                        <m:r>
                          <a:rPr lang="en-US" sz="2800">
                            <a:latin typeface="Cambria Math" panose="02040503050406030204" pitchFamily="18" charset="0"/>
                            <a:cs typeface="Calibri" panose="020F0502020204030204" pitchFamily="34" charset="0"/>
                          </a:rPr>
                          <m:t>−9</m:t>
                        </m:r>
                      </m:sup>
                    </m:sSup>
                  </m:oMath>
                </a14:m>
                <a:r>
                  <a:rPr lang="en-US" sz="2800" dirty="0">
                    <a:latin typeface="Calibri" panose="020F0502020204030204" pitchFamily="34" charset="0"/>
                    <a:cs typeface="Calibri" panose="020F0502020204030204" pitchFamily="34" charset="0"/>
                  </a:rPr>
                  <a:t>m, n(</a:t>
                </a:r>
                <a14:m>
                  <m:oMath xmlns:m="http://schemas.openxmlformats.org/officeDocument/2006/math">
                    <m:sSup>
                      <m:sSupPr>
                        <m:ctrlPr>
                          <a:rPr lang="pt-BR"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10</m:t>
                        </m:r>
                      </m:e>
                      <m:sup>
                        <m:r>
                          <a:rPr lang="en-US" sz="2800">
                            <a:latin typeface="Cambria Math" panose="02040503050406030204" pitchFamily="18" charset="0"/>
                            <a:cs typeface="Calibri" panose="020F0502020204030204" pitchFamily="34" charset="0"/>
                          </a:rPr>
                          <m:t>−9</m:t>
                        </m:r>
                      </m:sup>
                    </m:sSup>
                  </m:oMath>
                </a14:m>
                <a:r>
                  <a:rPr lang="en-US" sz="2800" dirty="0">
                    <a:latin typeface="Calibri" panose="020F0502020204030204" pitchFamily="34" charset="0"/>
                    <a:cs typeface="Calibri" panose="020F0502020204030204" pitchFamily="34" charset="0"/>
                  </a:rPr>
                  <a:t>, t) =</a:t>
                </a:r>
                <a14:m>
                  <m:oMath xmlns:m="http://schemas.openxmlformats.org/officeDocument/2006/math">
                    <m:sSup>
                      <m:sSupPr>
                        <m:ctrlPr>
                          <a:rPr lang="en-US"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𝑒</m:t>
                        </m:r>
                      </m:e>
                      <m:sup>
                        <m:r>
                          <a:rPr lang="en-US" sz="2800">
                            <a:latin typeface="Cambria Math" panose="02040503050406030204" pitchFamily="18" charset="0"/>
                            <a:cs typeface="Calibri" panose="020F0502020204030204" pitchFamily="34" charset="0"/>
                          </a:rPr>
                          <m:t>𝜆</m:t>
                        </m:r>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𝑡</m:t>
                        </m:r>
                        <m:r>
                          <a:rPr lang="en-US" sz="2800">
                            <a:latin typeface="Cambria Math" panose="02040503050406030204" pitchFamily="18" charset="0"/>
                            <a:cs typeface="Calibri" panose="020F0502020204030204" pitchFamily="34" charset="0"/>
                          </a:rPr>
                          <m:t>−2.27.</m:t>
                        </m:r>
                        <m:sSup>
                          <m:sSupPr>
                            <m:ctrlPr>
                              <a:rPr lang="en-US"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10</m:t>
                            </m:r>
                          </m:e>
                          <m:sup>
                            <m:r>
                              <a:rPr lang="en-US" sz="2800">
                                <a:latin typeface="Cambria Math" panose="02040503050406030204" pitchFamily="18" charset="0"/>
                                <a:cs typeface="Calibri" panose="020F0502020204030204" pitchFamily="34" charset="0"/>
                              </a:rPr>
                              <m:t>9</m:t>
                            </m:r>
                          </m:sup>
                        </m:sSup>
                        <m:r>
                          <a:rPr lang="en-US" sz="2800">
                            <a:latin typeface="Cambria Math" panose="02040503050406030204" pitchFamily="18" charset="0"/>
                            <a:cs typeface="Calibri" panose="020F0502020204030204" pitchFamily="34" charset="0"/>
                          </a:rPr>
                          <m:t>)</m:t>
                        </m:r>
                      </m:sup>
                    </m:sSup>
                  </m:oMath>
                </a14:m>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r>
                  <a:rPr lang="en-US" sz="2800" dirty="0">
                    <a:latin typeface="Calibri" panose="020F0502020204030204" pitchFamily="34" charset="0"/>
                    <a:cs typeface="Calibri" panose="020F0502020204030204" pitchFamily="34" charset="0"/>
                  </a:rPr>
                  <a:t>2. </a:t>
                </a:r>
                <a14:m>
                  <m:oMath xmlns:m="http://schemas.openxmlformats.org/officeDocument/2006/math">
                    <m:f>
                      <m:fPr>
                        <m:ctrlPr>
                          <a:rPr lang="en-US" sz="2800" i="1">
                            <a:latin typeface="Cambria Math" panose="02040503050406030204" pitchFamily="18" charset="0"/>
                            <a:cs typeface="Calibri" panose="020F0502020204030204" pitchFamily="34" charset="0"/>
                          </a:rPr>
                        </m:ctrlPr>
                      </m:fPr>
                      <m:num>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𝑛</m:t>
                        </m:r>
                      </m:num>
                      <m:den>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𝑡</m:t>
                        </m:r>
                      </m:den>
                    </m:f>
                    <m:r>
                      <a:rPr lang="en-US" sz="2800">
                        <a:latin typeface="Cambria Math" panose="02040503050406030204" pitchFamily="18" charset="0"/>
                        <a:cs typeface="Calibri" panose="020F0502020204030204" pitchFamily="34" charset="0"/>
                      </a:rPr>
                      <m:t>+</m:t>
                    </m:r>
                    <m:f>
                      <m:fPr>
                        <m:ctrlPr>
                          <a:rPr lang="en-US" sz="2800" i="1">
                            <a:latin typeface="Cambria Math" panose="02040503050406030204" pitchFamily="18" charset="0"/>
                            <a:cs typeface="Calibri" panose="020F0502020204030204" pitchFamily="34" charset="0"/>
                          </a:rPr>
                        </m:ctrlPr>
                      </m:fPr>
                      <m:num>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𝐺</m:t>
                        </m:r>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𝑛</m:t>
                        </m:r>
                        <m:r>
                          <a:rPr lang="en-US" sz="2800">
                            <a:latin typeface="Cambria Math" panose="02040503050406030204" pitchFamily="18" charset="0"/>
                            <a:cs typeface="Calibri" panose="020F0502020204030204" pitchFamily="34" charset="0"/>
                          </a:rPr>
                          <m:t>)</m:t>
                        </m:r>
                      </m:num>
                      <m:den>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𝑟</m:t>
                        </m:r>
                      </m:den>
                    </m:f>
                    <m:r>
                      <a:rPr lang="en-US" sz="2800">
                        <a:latin typeface="Cambria Math" panose="02040503050406030204" pitchFamily="18" charset="0"/>
                        <a:cs typeface="Calibri" panose="020F0502020204030204" pitchFamily="34" charset="0"/>
                      </a:rPr>
                      <m:t>=0</m:t>
                    </m:r>
                  </m:oMath>
                </a14:m>
                <a:r>
                  <a:rPr lang="en-US" sz="2800" dirty="0">
                    <a:latin typeface="Calibri" panose="020F0502020204030204" pitchFamily="34" charset="0"/>
                    <a:cs typeface="Calibri" panose="020F0502020204030204" pitchFamily="34" charset="0"/>
                  </a:rPr>
                  <a:t> G is not constant, no aggregation no nucleation</a:t>
                </a:r>
              </a:p>
              <a:p>
                <a:r>
                  <a:rPr lang="en-US" sz="2800" dirty="0">
                    <a:latin typeface="Calibri" panose="020F0502020204030204" pitchFamily="34" charset="0"/>
                    <a:cs typeface="Calibri" panose="020F0502020204030204" pitchFamily="34" charset="0"/>
                  </a:rPr>
                  <a:t> </a:t>
                </a:r>
                <a:r>
                  <a:rPr lang="en-US" sz="2800" dirty="0">
                    <a:solidFill>
                      <a:schemeClr val="accent6">
                        <a:lumMod val="75000"/>
                      </a:schemeClr>
                    </a:solidFill>
                    <a:latin typeface="Calibri" panose="020F0502020204030204" pitchFamily="34" charset="0"/>
                    <a:cs typeface="Calibri" panose="020F0502020204030204" pitchFamily="34" charset="0"/>
                  </a:rPr>
                  <a:t>IC</a:t>
                </a:r>
                <a:r>
                  <a:rPr lang="en-US" sz="2800" dirty="0">
                    <a:latin typeface="Calibri" panose="020F0502020204030204" pitchFamily="34" charset="0"/>
                    <a:cs typeface="Calibri" panose="020F0502020204030204" pitchFamily="34" charset="0"/>
                  </a:rPr>
                  <a:t>: t=0 , n(r, 0) =</a:t>
                </a:r>
                <a14:m>
                  <m:oMath xmlns:m="http://schemas.openxmlformats.org/officeDocument/2006/math">
                    <m:sSup>
                      <m:sSupPr>
                        <m:ctrlPr>
                          <a:rPr lang="en-US"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𝑒</m:t>
                        </m:r>
                      </m:e>
                      <m:sup>
                        <m:r>
                          <a:rPr lang="en-US" sz="2800">
                            <a:latin typeface="Cambria Math" panose="02040503050406030204" pitchFamily="18" charset="0"/>
                            <a:cs typeface="Calibri" panose="020F0502020204030204" pitchFamily="34" charset="0"/>
                          </a:rPr>
                          <m:t>𝜆</m:t>
                        </m:r>
                        <m:r>
                          <a:rPr lang="en-US" sz="2800">
                            <a:latin typeface="Cambria Math" panose="02040503050406030204" pitchFamily="18" charset="0"/>
                            <a:cs typeface="Calibri" panose="020F0502020204030204" pitchFamily="34" charset="0"/>
                          </a:rPr>
                          <m:t>(−2.27.</m:t>
                        </m:r>
                        <m:sSup>
                          <m:sSupPr>
                            <m:ctrlPr>
                              <a:rPr lang="en-US"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10</m:t>
                            </m:r>
                          </m:e>
                          <m:sup>
                            <m:r>
                              <a:rPr lang="en-US" sz="2800">
                                <a:latin typeface="Cambria Math" panose="02040503050406030204" pitchFamily="18" charset="0"/>
                                <a:cs typeface="Calibri" panose="020F0502020204030204" pitchFamily="34" charset="0"/>
                              </a:rPr>
                              <m:t>9</m:t>
                            </m:r>
                          </m:sup>
                        </m:sSup>
                        <m:r>
                          <a:rPr lang="en-US" sz="2800">
                            <a:latin typeface="Cambria Math" panose="02040503050406030204" pitchFamily="18" charset="0"/>
                            <a:cs typeface="Calibri" panose="020F0502020204030204" pitchFamily="34" charset="0"/>
                          </a:rPr>
                          <m:t>𝑟</m:t>
                        </m:r>
                        <m:r>
                          <a:rPr lang="en-US" sz="2800">
                            <a:latin typeface="Cambria Math" panose="02040503050406030204" pitchFamily="18" charset="0"/>
                            <a:cs typeface="Calibri" panose="020F0502020204030204" pitchFamily="34" charset="0"/>
                          </a:rPr>
                          <m:t>)</m:t>
                        </m:r>
                      </m:sup>
                    </m:sSup>
                  </m:oMath>
                </a14:m>
                <a:endParaRPr lang="en-US" sz="2800" dirty="0">
                  <a:latin typeface="Calibri" panose="020F0502020204030204" pitchFamily="34" charset="0"/>
                  <a:cs typeface="Calibri" panose="020F0502020204030204" pitchFamily="34" charset="0"/>
                </a:endParaRPr>
              </a:p>
              <a:p>
                <a:r>
                  <a:rPr lang="en-US" sz="2800" dirty="0">
                    <a:latin typeface="Calibri" panose="020F0502020204030204" pitchFamily="34" charset="0"/>
                    <a:cs typeface="Calibri" panose="020F0502020204030204" pitchFamily="34" charset="0"/>
                  </a:rPr>
                  <a:t> </a:t>
                </a:r>
                <a:r>
                  <a:rPr lang="en-US" sz="2800" dirty="0">
                    <a:solidFill>
                      <a:schemeClr val="accent6">
                        <a:lumMod val="75000"/>
                      </a:schemeClr>
                    </a:solidFill>
                    <a:latin typeface="Calibri" panose="020F0502020204030204" pitchFamily="34" charset="0"/>
                    <a:cs typeface="Calibri" panose="020F0502020204030204" pitchFamily="34" charset="0"/>
                  </a:rPr>
                  <a:t>BC</a:t>
                </a:r>
                <a:r>
                  <a:rPr lang="en-US" sz="2800" dirty="0">
                    <a:latin typeface="Calibri" panose="020F0502020204030204" pitchFamily="34" charset="0"/>
                    <a:cs typeface="Calibri" panose="020F0502020204030204" pitchFamily="34" charset="0"/>
                  </a:rPr>
                  <a:t>: </a:t>
                </a:r>
                <a:r>
                  <a:rPr lang="pt-BR" sz="2800" dirty="0">
                    <a:latin typeface="Calibri" panose="020F0502020204030204" pitchFamily="34" charset="0"/>
                    <a:cs typeface="Calibri" panose="020F0502020204030204" pitchFamily="34" charset="0"/>
                  </a:rPr>
                  <a:t>r=</a:t>
                </a:r>
                <a14:m>
                  <m:oMath xmlns:m="http://schemas.openxmlformats.org/officeDocument/2006/math">
                    <m:sSup>
                      <m:sSupPr>
                        <m:ctrlPr>
                          <a:rPr lang="pt-BR"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10</m:t>
                        </m:r>
                      </m:e>
                      <m:sup>
                        <m:r>
                          <a:rPr lang="en-US" sz="2800">
                            <a:latin typeface="Cambria Math" panose="02040503050406030204" pitchFamily="18" charset="0"/>
                            <a:cs typeface="Calibri" panose="020F0502020204030204" pitchFamily="34" charset="0"/>
                          </a:rPr>
                          <m:t>−9</m:t>
                        </m:r>
                      </m:sup>
                    </m:sSup>
                  </m:oMath>
                </a14:m>
                <a:r>
                  <a:rPr lang="en-US" sz="2800" dirty="0">
                    <a:latin typeface="Calibri" panose="020F0502020204030204" pitchFamily="34" charset="0"/>
                    <a:cs typeface="Calibri" panose="020F0502020204030204" pitchFamily="34" charset="0"/>
                  </a:rPr>
                  <a:t>m, n(</a:t>
                </a:r>
                <a14:m>
                  <m:oMath xmlns:m="http://schemas.openxmlformats.org/officeDocument/2006/math">
                    <m:sSup>
                      <m:sSupPr>
                        <m:ctrlPr>
                          <a:rPr lang="pt-BR"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10</m:t>
                        </m:r>
                      </m:e>
                      <m:sup>
                        <m:r>
                          <a:rPr lang="en-US" sz="2800">
                            <a:latin typeface="Cambria Math" panose="02040503050406030204" pitchFamily="18" charset="0"/>
                            <a:cs typeface="Calibri" panose="020F0502020204030204" pitchFamily="34" charset="0"/>
                          </a:rPr>
                          <m:t>−9</m:t>
                        </m:r>
                      </m:sup>
                    </m:sSup>
                  </m:oMath>
                </a14:m>
                <a:r>
                  <a:rPr lang="en-US" sz="2800" dirty="0">
                    <a:latin typeface="Calibri" panose="020F0502020204030204" pitchFamily="34" charset="0"/>
                    <a:cs typeface="Calibri" panose="020F0502020204030204" pitchFamily="34" charset="0"/>
                  </a:rPr>
                  <a:t>, t) =</a:t>
                </a:r>
                <a14:m>
                  <m:oMath xmlns:m="http://schemas.openxmlformats.org/officeDocument/2006/math">
                    <m:sSup>
                      <m:sSupPr>
                        <m:ctrlPr>
                          <a:rPr lang="en-US"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𝑒</m:t>
                        </m:r>
                      </m:e>
                      <m:sup>
                        <m:r>
                          <a:rPr lang="en-US" sz="2800">
                            <a:latin typeface="Cambria Math" panose="02040503050406030204" pitchFamily="18" charset="0"/>
                            <a:cs typeface="Calibri" panose="020F0502020204030204" pitchFamily="34" charset="0"/>
                          </a:rPr>
                          <m:t>𝜆</m:t>
                        </m:r>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𝑡</m:t>
                        </m:r>
                        <m:r>
                          <a:rPr lang="en-US" sz="2800">
                            <a:latin typeface="Cambria Math" panose="02040503050406030204" pitchFamily="18" charset="0"/>
                            <a:cs typeface="Calibri" panose="020F0502020204030204" pitchFamily="34" charset="0"/>
                          </a:rPr>
                          <m:t>−2.27.</m:t>
                        </m:r>
                        <m:sSup>
                          <m:sSupPr>
                            <m:ctrlPr>
                              <a:rPr lang="en-US" sz="2800" i="1">
                                <a:latin typeface="Cambria Math" panose="02040503050406030204" pitchFamily="18" charset="0"/>
                                <a:cs typeface="Calibri" panose="020F0502020204030204" pitchFamily="34" charset="0"/>
                              </a:rPr>
                            </m:ctrlPr>
                          </m:sSupPr>
                          <m:e>
                            <m:r>
                              <a:rPr lang="en-US" sz="2800">
                                <a:latin typeface="Cambria Math" panose="02040503050406030204" pitchFamily="18" charset="0"/>
                                <a:cs typeface="Calibri" panose="020F0502020204030204" pitchFamily="34" charset="0"/>
                              </a:rPr>
                              <m:t>10</m:t>
                            </m:r>
                          </m:e>
                          <m:sup>
                            <m:r>
                              <a:rPr lang="en-US" sz="2800">
                                <a:latin typeface="Cambria Math" panose="02040503050406030204" pitchFamily="18" charset="0"/>
                                <a:cs typeface="Calibri" panose="020F0502020204030204" pitchFamily="34" charset="0"/>
                              </a:rPr>
                              <m:t>9</m:t>
                            </m:r>
                          </m:sup>
                        </m:sSup>
                        <m:r>
                          <a:rPr lang="en-US" sz="2800">
                            <a:latin typeface="Cambria Math" panose="02040503050406030204" pitchFamily="18" charset="0"/>
                            <a:cs typeface="Calibri" panose="020F0502020204030204" pitchFamily="34" charset="0"/>
                          </a:rPr>
                          <m:t>)</m:t>
                        </m:r>
                      </m:sup>
                    </m:sSup>
                  </m:oMath>
                </a14:m>
                <a:endParaRPr lang="en-US" sz="2800" dirty="0">
                  <a:latin typeface="Calibri" panose="020F0502020204030204" pitchFamily="34" charset="0"/>
                  <a:cs typeface="Calibri" panose="020F0502020204030204" pitchFamily="34" charset="0"/>
                </a:endParaRPr>
              </a:p>
              <a:p>
                <a:r>
                  <a:rPr lang="en-US" sz="2800" dirty="0">
                    <a:latin typeface="Calibri" panose="020F0502020204030204" pitchFamily="34" charset="0"/>
                    <a:cs typeface="Calibri" panose="020F0502020204030204" pitchFamily="34" charset="0"/>
                  </a:rPr>
                  <a:t>3. </a:t>
                </a:r>
                <a14:m>
                  <m:oMath xmlns:m="http://schemas.openxmlformats.org/officeDocument/2006/math">
                    <m:f>
                      <m:fPr>
                        <m:ctrlPr>
                          <a:rPr lang="en-US" sz="2800" i="1">
                            <a:latin typeface="Cambria Math" panose="02040503050406030204" pitchFamily="18" charset="0"/>
                            <a:cs typeface="Calibri" panose="020F0502020204030204" pitchFamily="34" charset="0"/>
                          </a:rPr>
                        </m:ctrlPr>
                      </m:fPr>
                      <m:num>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𝑛</m:t>
                        </m:r>
                      </m:num>
                      <m:den>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𝑡</m:t>
                        </m:r>
                      </m:den>
                    </m:f>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𝐺</m:t>
                    </m:r>
                    <m:f>
                      <m:fPr>
                        <m:ctrlPr>
                          <a:rPr lang="en-US" sz="2800" i="1">
                            <a:latin typeface="Cambria Math" panose="02040503050406030204" pitchFamily="18" charset="0"/>
                            <a:cs typeface="Calibri" panose="020F0502020204030204" pitchFamily="34" charset="0"/>
                          </a:rPr>
                        </m:ctrlPr>
                      </m:fPr>
                      <m:num>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𝑛</m:t>
                        </m:r>
                      </m:num>
                      <m:den>
                        <m:r>
                          <a:rPr lang="en-US" sz="2800">
                            <a:latin typeface="Cambria Math" panose="02040503050406030204" pitchFamily="18" charset="0"/>
                            <a:cs typeface="Calibri" panose="020F0502020204030204" pitchFamily="34" charset="0"/>
                          </a:rPr>
                          <m:t>𝜕</m:t>
                        </m:r>
                        <m:r>
                          <a:rPr lang="en-US" sz="2800">
                            <a:latin typeface="Cambria Math" panose="02040503050406030204" pitchFamily="18" charset="0"/>
                            <a:cs typeface="Calibri" panose="020F0502020204030204" pitchFamily="34" charset="0"/>
                          </a:rPr>
                          <m:t>𝑟</m:t>
                        </m:r>
                      </m:den>
                    </m:f>
                    <m:r>
                      <a:rPr lang="en-US" sz="2800">
                        <a:latin typeface="Cambria Math" panose="02040503050406030204" pitchFamily="18" charset="0"/>
                        <a:cs typeface="Calibri" panose="020F0502020204030204" pitchFamily="34" charset="0"/>
                      </a:rPr>
                      <m:t>=</m:t>
                    </m:r>
                    <m:r>
                      <m:rPr>
                        <m:sty m:val="p"/>
                      </m:rPr>
                      <a:rPr lang="en-US" sz="2800">
                        <a:latin typeface="Cambria Math" panose="02040503050406030204" pitchFamily="18" charset="0"/>
                        <a:cs typeface="Calibri" panose="020F0502020204030204" pitchFamily="34" charset="0"/>
                      </a:rPr>
                      <m:t>S</m:t>
                    </m:r>
                    <m:r>
                      <a:rPr lang="en-US" sz="2800">
                        <a:latin typeface="Cambria Math" panose="02040503050406030204" pitchFamily="18" charset="0"/>
                        <a:cs typeface="Calibri" panose="020F0502020204030204" pitchFamily="34" charset="0"/>
                      </a:rPr>
                      <m:t>(</m:t>
                    </m:r>
                    <m:r>
                      <m:rPr>
                        <m:sty m:val="p"/>
                      </m:rPr>
                      <a:rPr lang="en-US" sz="2800">
                        <a:latin typeface="Cambria Math" panose="02040503050406030204" pitchFamily="18" charset="0"/>
                        <a:cs typeface="Calibri" panose="020F0502020204030204" pitchFamily="34" charset="0"/>
                      </a:rPr>
                      <m:t>r</m:t>
                    </m:r>
                    <m:r>
                      <a:rPr lang="en-US" sz="2800">
                        <a:latin typeface="Cambria Math" panose="02040503050406030204" pitchFamily="18" charset="0"/>
                        <a:cs typeface="Calibri" panose="020F0502020204030204" pitchFamily="34" charset="0"/>
                      </a:rPr>
                      <m:t>,</m:t>
                    </m:r>
                    <m:r>
                      <m:rPr>
                        <m:sty m:val="p"/>
                      </m:rPr>
                      <a:rPr lang="en-US" sz="2800">
                        <a:latin typeface="Cambria Math" panose="02040503050406030204" pitchFamily="18" charset="0"/>
                        <a:cs typeface="Calibri" panose="020F0502020204030204" pitchFamily="34" charset="0"/>
                      </a:rPr>
                      <m:t>t</m:t>
                    </m:r>
                    <m:r>
                      <a:rPr lang="en-US" sz="2800">
                        <a:latin typeface="Cambria Math" panose="02040503050406030204" pitchFamily="18" charset="0"/>
                        <a:cs typeface="Calibri" panose="020F0502020204030204" pitchFamily="34" charset="0"/>
                      </a:rPr>
                      <m:t>)</m:t>
                    </m:r>
                  </m:oMath>
                </a14:m>
                <a:r>
                  <a:rPr lang="en-US" sz="2800" dirty="0">
                    <a:latin typeface="Calibri" panose="020F0502020204030204" pitchFamily="34" charset="0"/>
                    <a:cs typeface="Calibri" panose="020F0502020204030204" pitchFamily="34" charset="0"/>
                  </a:rPr>
                  <a:t> G is constant, no aggregation </a:t>
                </a:r>
              </a:p>
              <a:p>
                <a:r>
                  <a:rPr lang="en-US" sz="2800" dirty="0">
                    <a:latin typeface="Calibri" panose="020F0502020204030204" pitchFamily="34" charset="0"/>
                    <a:cs typeface="Calibri" panose="020F0502020204030204" pitchFamily="34" charset="0"/>
                  </a:rPr>
                  <a:t>Exponential nucleation.</a:t>
                </a:r>
              </a:p>
              <a:p>
                <a:r>
                  <a:rPr lang="en-GB" sz="2400" dirty="0">
                    <a:latin typeface="Calibri" panose="020F0502020204030204" pitchFamily="34" charset="0"/>
                    <a:cs typeface="Calibri" panose="020F0502020204030204" pitchFamily="34" charset="0"/>
                  </a:rPr>
                  <a:t>Our aim is to achieve a local dynamical adjusting of the water particle density by killing or breeding water droplets from the simulation threshold size 2.5 µm up to the maximum droplet size reached in the evolving simulation. The sub-domain volume sought for the feedback is one order of magnitude smaller along each linear dimension than the entire domain of the simulation.</a:t>
                </a:r>
                <a:endParaRPr lang="en-US" sz="24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pPr marL="315795" indent="-315795">
                  <a:buFont typeface="Arial" panose="020B0604020202020204" pitchFamily="34" charset="0"/>
                  <a:buChar char="•"/>
                </a:pPr>
                <a:r>
                  <a:rPr lang="en-US" sz="2400" b="1" dirty="0">
                    <a:solidFill>
                      <a:srgbClr val="FF0000"/>
                    </a:solidFill>
                  </a:rPr>
                  <a:t>Idea for a possible sub-domain feedback from population balance equation models </a:t>
                </a: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r>
                  <a:rPr lang="en-US" sz="2400" dirty="0">
                    <a:latin typeface="Calibri" panose="020F0502020204030204" pitchFamily="34" charset="0"/>
                    <a:cs typeface="Calibri" panose="020F0502020204030204" pitchFamily="34" charset="0"/>
                  </a:rPr>
                  <a:t>If the size distribution which is </a:t>
                </a:r>
                <a:r>
                  <a:rPr lang="en-US" sz="2400">
                    <a:latin typeface="Calibri" panose="020F0502020204030204" pitchFamily="34" charset="0"/>
                    <a:cs typeface="Calibri" panose="020F0502020204030204" pitchFamily="34" charset="0"/>
                  </a:rPr>
                  <a:t>given by the </a:t>
                </a:r>
                <a:r>
                  <a:rPr lang="en-US" sz="2400" dirty="0">
                    <a:latin typeface="Calibri" panose="020F0502020204030204" pitchFamily="34" charset="0"/>
                    <a:cs typeface="Calibri" panose="020F0502020204030204" pitchFamily="34" charset="0"/>
                  </a:rPr>
                  <a:t>code is lying above the one given by the population model, we have too high a concentration. In this case, we may consider it appropriate to suppress (</a:t>
                </a:r>
                <a:r>
                  <a:rPr lang="en-US" sz="2400" b="1" dirty="0">
                    <a:solidFill>
                      <a:srgbClr val="FF0000"/>
                    </a:solidFill>
                    <a:latin typeface="Calibri" panose="020F0502020204030204" pitchFamily="34" charset="0"/>
                    <a:cs typeface="Calibri" panose="020F0502020204030204" pitchFamily="34" charset="0"/>
                  </a:rPr>
                  <a:t>kill</a:t>
                </a:r>
                <a:r>
                  <a:rPr lang="en-US" sz="2400" dirty="0">
                    <a:latin typeface="Calibri" panose="020F0502020204030204" pitchFamily="34" charset="0"/>
                    <a:cs typeface="Calibri" panose="020F0502020204030204" pitchFamily="34" charset="0"/>
                  </a:rPr>
                  <a:t>) the droplets in </a:t>
                </a:r>
                <a:r>
                  <a:rPr lang="en-US" sz="2400" b="1" i="1" dirty="0">
                    <a:solidFill>
                      <a:srgbClr val="006600"/>
                    </a:solidFill>
                    <a:latin typeface="Calibri" panose="020F0502020204030204" pitchFamily="34" charset="0"/>
                    <a:cs typeface="Calibri" panose="020F0502020204030204" pitchFamily="34" charset="0"/>
                  </a:rPr>
                  <a:t>surplus as indicated by the PBE feedback.</a:t>
                </a:r>
                <a:endParaRPr lang="en-US" sz="2400" i="1" dirty="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r>
                  <a:rPr lang="en-US" sz="2400" dirty="0">
                    <a:latin typeface="Calibri" panose="020F0502020204030204" pitchFamily="34" charset="0"/>
                    <a:cs typeface="Calibri" panose="020F0502020204030204" pitchFamily="34" charset="0"/>
                  </a:rPr>
                  <a:t>Instead, if the size distribution which is given by the numerical simulation is lying below the one given by the population model, we have too low a concentration. So, we can consider it proper to </a:t>
                </a:r>
                <a:r>
                  <a:rPr lang="en-US" sz="2400" b="1" dirty="0">
                    <a:solidFill>
                      <a:srgbClr val="FF0000"/>
                    </a:solidFill>
                    <a:latin typeface="Calibri" panose="020F0502020204030204" pitchFamily="34" charset="0"/>
                    <a:cs typeface="Calibri" panose="020F0502020204030204" pitchFamily="34" charset="0"/>
                  </a:rPr>
                  <a:t>breed</a:t>
                </a:r>
                <a:r>
                  <a:rPr lang="en-US" sz="2400" dirty="0">
                    <a:latin typeface="Calibri" panose="020F0502020204030204" pitchFamily="34" charset="0"/>
                    <a:cs typeface="Calibri" panose="020F0502020204030204" pitchFamily="34" charset="0"/>
                  </a:rPr>
                  <a:t> an amount of the droplets compensating the </a:t>
                </a:r>
                <a:r>
                  <a:rPr lang="en-US" sz="2400" b="1" i="1" dirty="0">
                    <a:solidFill>
                      <a:srgbClr val="006600"/>
                    </a:solidFill>
                    <a:latin typeface="Calibri" panose="020F0502020204030204" pitchFamily="34" charset="0"/>
                    <a:cs typeface="Calibri" panose="020F0502020204030204" pitchFamily="34" charset="0"/>
                  </a:rPr>
                  <a:t>deficit as indicated by the PBE feedback.</a:t>
                </a:r>
                <a:endParaRPr lang="en-US" sz="2400" i="1"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800" dirty="0">
                  <a:latin typeface="Calibri" panose="020F0502020204030204" pitchFamily="34" charset="0"/>
                  <a:cs typeface="Calibri" panose="020F0502020204030204" pitchFamily="34" charset="0"/>
                </a:endParaRPr>
              </a:p>
              <a:p>
                <a:endParaRPr lang="en-US" sz="2210" dirty="0"/>
              </a:p>
              <a:p>
                <a:endParaRPr lang="en-US" sz="2400" dirty="0"/>
              </a:p>
              <a:p>
                <a:endParaRPr lang="en-US" sz="2400" dirty="0"/>
              </a:p>
            </p:txBody>
          </p:sp>
        </mc:Choice>
        <mc:Fallback>
          <p:sp>
            <p:nvSpPr>
              <p:cNvPr id="20" name="Text Placeholder 19"/>
              <p:cNvSpPr>
                <a:spLocks noGrp="1" noRot="1" noChangeAspect="1" noMove="1" noResize="1" noEditPoints="1" noAdjustHandles="1" noChangeArrowheads="1" noChangeShapeType="1" noTextEdit="1"/>
              </p:cNvSpPr>
              <p:nvPr>
                <p:ph type="body" sz="quarter" idx="27"/>
              </p:nvPr>
            </p:nvSpPr>
            <p:spPr>
              <a:xfrm>
                <a:off x="25679400" y="7270750"/>
                <a:ext cx="12344400" cy="34823400"/>
              </a:xfrm>
              <a:blipFill>
                <a:blip r:embed="rId8"/>
                <a:stretch>
                  <a:fillRect l="-1028" t="-182" r="-925"/>
                </a:stretch>
              </a:blipFill>
            </p:spPr>
            <p:txBody>
              <a:bodyPr/>
              <a:lstStyle/>
              <a:p>
                <a:r>
                  <a:rPr lang="en-US">
                    <a:noFill/>
                  </a:rPr>
                  <a:t> </a:t>
                </a:r>
              </a:p>
            </p:txBody>
          </p:sp>
        </mc:Fallback>
      </mc:AlternateContent>
      <p:pic>
        <p:nvPicPr>
          <p:cNvPr id="24" name="Picture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843431" y="11113993"/>
            <a:ext cx="6151310" cy="3014459"/>
          </a:xfrm>
          <a:prstGeom prst="rect">
            <a:avLst/>
          </a:prstGeom>
        </p:spPr>
      </p:pic>
      <p:pic>
        <p:nvPicPr>
          <p:cNvPr id="25" name="Picture 24"/>
          <p:cNvPicPr>
            <a:picLocks noChangeAspect="1"/>
          </p:cNvPicPr>
          <p:nvPr/>
        </p:nvPicPr>
        <p:blipFill>
          <a:blip r:embed="rId10"/>
          <a:stretch>
            <a:fillRect/>
          </a:stretch>
        </p:blipFill>
        <p:spPr>
          <a:xfrm>
            <a:off x="33160774" y="10725795"/>
            <a:ext cx="4055634" cy="1937394"/>
          </a:xfrm>
          <a:prstGeom prst="rect">
            <a:avLst/>
          </a:prstGeom>
        </p:spPr>
      </p:pic>
      <p:pic>
        <p:nvPicPr>
          <p:cNvPr id="60" name="Picture 59"/>
          <p:cNvPicPr>
            <a:picLocks noChangeAspect="1"/>
          </p:cNvPicPr>
          <p:nvPr/>
        </p:nvPicPr>
        <p:blipFill>
          <a:blip r:embed="rId11"/>
          <a:stretch>
            <a:fillRect/>
          </a:stretch>
        </p:blipFill>
        <p:spPr>
          <a:xfrm>
            <a:off x="33895413" y="22503922"/>
            <a:ext cx="3315872" cy="1919056"/>
          </a:xfrm>
          <a:prstGeom prst="rect">
            <a:avLst/>
          </a:prstGeom>
        </p:spPr>
      </p:pic>
      <p:pic>
        <p:nvPicPr>
          <p:cNvPr id="63" name="Picture 62"/>
          <p:cNvPicPr>
            <a:picLocks noChangeAspect="1"/>
          </p:cNvPicPr>
          <p:nvPr/>
        </p:nvPicPr>
        <p:blipFill>
          <a:blip r:embed="rId12"/>
          <a:stretch>
            <a:fillRect/>
          </a:stretch>
        </p:blipFill>
        <p:spPr>
          <a:xfrm>
            <a:off x="33931083" y="25081573"/>
            <a:ext cx="3398882" cy="2171109"/>
          </a:xfrm>
          <a:prstGeom prst="rect">
            <a:avLst/>
          </a:prstGeom>
        </p:spPr>
      </p:pic>
      <p:pic>
        <p:nvPicPr>
          <p:cNvPr id="10" name="Picture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3434000" y="1250950"/>
            <a:ext cx="6553200" cy="3592398"/>
          </a:xfrm>
          <a:prstGeom prst="rect">
            <a:avLst/>
          </a:prstGeom>
        </p:spPr>
      </p:pic>
      <p:pic>
        <p:nvPicPr>
          <p:cNvPr id="16" name="Picture 1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410200" y="1403350"/>
            <a:ext cx="3352800" cy="3048000"/>
          </a:xfrm>
          <a:prstGeom prst="rect">
            <a:avLst/>
          </a:prstGeom>
          <a:effectLst>
            <a:outerShdw blurRad="50800" dist="38100" dir="2700000" algn="tl" rotWithShape="0">
              <a:prstClr val="black">
                <a:alpha val="40000"/>
              </a:prstClr>
            </a:outerShdw>
          </a:effectLst>
        </p:spPr>
      </p:pic>
      <mc:AlternateContent xmlns:mc="http://schemas.openxmlformats.org/markup-compatibility/2006">
        <mc:Choice xmlns:a14="http://schemas.microsoft.com/office/drawing/2010/main" Requires="a14">
          <p:graphicFrame>
            <p:nvGraphicFramePr>
              <p:cNvPr id="36" name="Diagram 35"/>
              <p:cNvGraphicFramePr/>
              <p:nvPr>
                <p:extLst>
                  <p:ext uri="{D42A27DB-BD31-4B8C-83A1-F6EECF244321}">
                    <p14:modId xmlns:p14="http://schemas.microsoft.com/office/powerpoint/2010/main" val="198906509"/>
                  </p:ext>
                </p:extLst>
              </p:nvPr>
            </p:nvGraphicFramePr>
            <p:xfrm>
              <a:off x="31607925" y="12811357"/>
              <a:ext cx="6364720" cy="4872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mc:Choice>
        <mc:Fallback>
          <p:graphicFrame>
            <p:nvGraphicFramePr>
              <p:cNvPr id="36" name="Diagram 35"/>
              <p:cNvGraphicFramePr/>
              <p:nvPr>
                <p:extLst>
                  <p:ext uri="{D42A27DB-BD31-4B8C-83A1-F6EECF244321}">
                    <p14:modId xmlns:p14="http://schemas.microsoft.com/office/powerpoint/2010/main" val="198906509"/>
                  </p:ext>
                </p:extLst>
              </p:nvPr>
            </p:nvGraphicFramePr>
            <p:xfrm>
              <a:off x="31607925" y="12811357"/>
              <a:ext cx="6364720" cy="4872552"/>
            </p:xfrm>
            <a:graphic>
              <a:graphicData uri="http://schemas.openxmlformats.org/drawingml/2006/diagram">
                <dgm:relIds xmlns:dgm="http://schemas.openxmlformats.org/drawingml/2006/diagram" xmlns:r="http://schemas.openxmlformats.org/officeDocument/2006/relationships" r:dm="rId20" r:lo="rId16" r:qs="rId17" r:cs="rId18"/>
              </a:graphicData>
            </a:graphic>
          </p:graphicFrame>
        </mc:Fallback>
      </mc:AlternateContent>
      <mc:AlternateContent xmlns:mc="http://schemas.openxmlformats.org/markup-compatibility/2006">
        <mc:Choice xmlns:a14="http://schemas.microsoft.com/office/drawing/2010/main" Requires="a14">
          <p:sp>
            <p:nvSpPr>
              <p:cNvPr id="39" name="Content Placeholder 2"/>
              <p:cNvSpPr txBox="1">
                <a:spLocks/>
              </p:cNvSpPr>
              <p:nvPr/>
            </p:nvSpPr>
            <p:spPr>
              <a:xfrm>
                <a:off x="25864695" y="29160504"/>
                <a:ext cx="12107950" cy="2415691"/>
              </a:xfrm>
              <a:prstGeom prst="rect">
                <a:avLst/>
              </a:prstGeom>
              <a:solidFill>
                <a:schemeClr val="tx2">
                  <a:lumMod val="60000"/>
                  <a:lumOff val="40000"/>
                </a:schemeClr>
              </a:solidFill>
              <a:effectLst>
                <a:innerShdw blurRad="63500" dist="50800" dir="16200000">
                  <a:prstClr val="black">
                    <a:alpha val="50000"/>
                  </a:prstClr>
                </a:innerShdw>
              </a:effectLst>
            </p:spPr>
            <p:txBody>
              <a:bodyPr vert="horz" wrap="square"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rgbClr val="C00000"/>
                    </a:solidFill>
                  </a:rPr>
                  <a:t>Feedback computation: sub-domain definition</a:t>
                </a:r>
              </a:p>
              <a:p>
                <a:pPr marL="0" indent="0">
                  <a:buNone/>
                </a:pPr>
                <a:r>
                  <a:rPr lang="en-US" sz="2400" b="1" dirty="0"/>
                  <a:t>HP: the domain is divided in a certain number of sub-domains.</a:t>
                </a:r>
              </a:p>
              <a:p>
                <a:pPr marL="0" indent="0">
                  <a:buNone/>
                </a:pPr>
                <a:r>
                  <a:rPr lang="en-US" sz="2400" b="1" dirty="0"/>
                  <a:t>For instance, if we divide the largest grid (2</a:t>
                </a:r>
                <a:r>
                  <a:rPr lang="en-US" sz="2400" b="1" dirty="0">
                    <a:latin typeface="Calibri" panose="020F0502020204030204" pitchFamily="34" charset="0"/>
                    <a:cs typeface="Calibri" panose="020F0502020204030204" pitchFamily="34" charset="0"/>
                  </a:rPr>
                  <a:t>048x1024x1024 points) </a:t>
                </a:r>
                <a:r>
                  <a:rPr lang="en-US" sz="2400" b="1" dirty="0"/>
                  <a:t>by ten in each directions we get 2000 sub-domains each of them containing 1061000 grid points. A sufficient dimension to carry out significant statistics on the droplets populations which will approximatively contains </a:t>
                </a:r>
                <a14:m>
                  <m:oMath xmlns:m="http://schemas.openxmlformats.org/officeDocument/2006/math">
                    <m:r>
                      <a:rPr lang="en-US" sz="2400" b="1" i="1" smtClean="0">
                        <a:latin typeface="Cambria Math" panose="02040503050406030204" pitchFamily="18" charset="0"/>
                      </a:rPr>
                      <m:t>𝟏</m:t>
                    </m:r>
                    <m:sSup>
                      <m:sSupPr>
                        <m:ctrlPr>
                          <a:rPr lang="en-US" sz="2400" b="1" i="1" smtClean="0">
                            <a:latin typeface="Cambria Math" panose="02040503050406030204" pitchFamily="18" charset="0"/>
                          </a:rPr>
                        </m:ctrlPr>
                      </m:sSupPr>
                      <m:e>
                        <m:r>
                          <a:rPr lang="en-US" sz="2400" b="1" i="1" smtClean="0">
                            <a:latin typeface="Cambria Math" panose="02040503050406030204" pitchFamily="18" charset="0"/>
                          </a:rPr>
                          <m:t>𝟎</m:t>
                        </m:r>
                      </m:e>
                      <m:sup>
                        <m:r>
                          <a:rPr lang="en-US" sz="2400" b="1" i="1" smtClean="0">
                            <a:latin typeface="Cambria Math" panose="02040503050406030204" pitchFamily="18" charset="0"/>
                          </a:rPr>
                          <m:t>𝟖</m:t>
                        </m:r>
                      </m:sup>
                    </m:sSup>
                  </m:oMath>
                </a14:m>
                <a:r>
                  <a:rPr lang="en-US" sz="2400" b="1" dirty="0"/>
                  <a:t> drops.</a:t>
                </a:r>
              </a:p>
            </p:txBody>
          </p:sp>
        </mc:Choice>
        <mc:Fallback>
          <p:sp>
            <p:nvSpPr>
              <p:cNvPr id="39" name="Content Placeholder 2"/>
              <p:cNvSpPr txBox="1">
                <a:spLocks noRot="1" noChangeAspect="1" noMove="1" noResize="1" noEditPoints="1" noAdjustHandles="1" noChangeArrowheads="1" noChangeShapeType="1" noTextEdit="1"/>
              </p:cNvSpPr>
              <p:nvPr/>
            </p:nvSpPr>
            <p:spPr>
              <a:xfrm>
                <a:off x="25864695" y="29160504"/>
                <a:ext cx="12107950" cy="2415691"/>
              </a:xfrm>
              <a:prstGeom prst="rect">
                <a:avLst/>
              </a:prstGeom>
              <a:blipFill>
                <a:blip r:embed="rId21"/>
                <a:stretch>
                  <a:fillRect l="-839" t="-3141" r="-314" b="-2618"/>
                </a:stretch>
              </a:blipFill>
              <a:effectLst>
                <a:innerShdw blurRad="63500" dist="50800" dir="16200000">
                  <a:prstClr val="black">
                    <a:alpha val="50000"/>
                  </a:prstClr>
                </a:innerShdw>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2" name="Content Placeholder 2"/>
              <p:cNvSpPr txBox="1">
                <a:spLocks/>
              </p:cNvSpPr>
              <p:nvPr/>
            </p:nvSpPr>
            <p:spPr>
              <a:xfrm>
                <a:off x="29568304" y="27062182"/>
                <a:ext cx="3592470" cy="381000"/>
              </a:xfrm>
              <a:prstGeom prst="rect">
                <a:avLst/>
              </a:prstGeom>
              <a:solidFill>
                <a:srgbClr val="FF0000"/>
              </a:solidFill>
              <a:ln>
                <a:noFill/>
              </a:ln>
              <a:effectLst/>
              <a:scene3d>
                <a:camera prst="orthographicFront">
                  <a:rot lat="0" lon="0" rev="0"/>
                </a:camera>
                <a:lightRig rig="glow" dir="t">
                  <a:rot lat="0" lon="0" rev="14100000"/>
                </a:lightRig>
              </a:scene3d>
              <a:sp3d prstMaterial="softEdge">
                <a:bevelT w="127000" prst="artDeco"/>
              </a:sp3d>
            </p:spPr>
            <p:txBody>
              <a:bodyPr vert="horz" wrap="square"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kumimoji="0" lang="en-US" sz="2400" b="1" i="0" u="none" strike="noStrike" kern="1200" cap="none" spc="0" normalizeH="0" baseline="0" noProof="0" dirty="0">
                    <a:ln>
                      <a:noFill/>
                    </a:ln>
                    <a:solidFill>
                      <a:srgbClr val="000000"/>
                    </a:solidFill>
                    <a:effectLst/>
                    <a:uLnTx/>
                    <a:uFillTx/>
                    <a:latin typeface="Calibri"/>
                    <a:ea typeface="+mn-ea"/>
                    <a:cs typeface="+mn-cs"/>
                  </a:rPr>
                  <a:t>Nucleation source=</a:t>
                </a:r>
                <a:r>
                  <a:rPr lang="en-US" sz="2400" dirty="0">
                    <a:cs typeface="Calibri" panose="020F0502020204030204" pitchFamily="34" charset="0"/>
                  </a:rPr>
                  <a:t> </a:t>
                </a:r>
                <a14:m>
                  <m:oMath xmlns:m="http://schemas.openxmlformats.org/officeDocument/2006/math">
                    <m:r>
                      <m:rPr>
                        <m:sty m:val="p"/>
                      </m:rPr>
                      <a:rPr lang="en-US" sz="2400">
                        <a:latin typeface="Cambria Math" panose="02040503050406030204" pitchFamily="18" charset="0"/>
                        <a:cs typeface="Calibri" panose="020F0502020204030204" pitchFamily="34" charset="0"/>
                      </a:rPr>
                      <m:t>S</m:t>
                    </m:r>
                    <m:r>
                      <a:rPr lang="en-US" sz="2400">
                        <a:latin typeface="Cambria Math" panose="02040503050406030204" pitchFamily="18" charset="0"/>
                        <a:cs typeface="Calibri" panose="020F0502020204030204" pitchFamily="34" charset="0"/>
                      </a:rPr>
                      <m:t>(</m:t>
                    </m:r>
                    <m:r>
                      <m:rPr>
                        <m:sty m:val="p"/>
                      </m:rPr>
                      <a:rPr lang="en-US" sz="2400">
                        <a:latin typeface="Cambria Math" panose="02040503050406030204" pitchFamily="18" charset="0"/>
                        <a:cs typeface="Calibri" panose="020F0502020204030204" pitchFamily="34" charset="0"/>
                      </a:rPr>
                      <m:t>r</m:t>
                    </m:r>
                    <m:r>
                      <a:rPr lang="en-US" sz="2400">
                        <a:latin typeface="Cambria Math" panose="02040503050406030204" pitchFamily="18" charset="0"/>
                        <a:cs typeface="Calibri" panose="020F0502020204030204" pitchFamily="34" charset="0"/>
                      </a:rPr>
                      <m:t>,</m:t>
                    </m:r>
                    <m:r>
                      <m:rPr>
                        <m:sty m:val="p"/>
                      </m:rPr>
                      <a:rPr lang="en-US" sz="2400">
                        <a:latin typeface="Cambria Math" panose="02040503050406030204" pitchFamily="18" charset="0"/>
                        <a:cs typeface="Calibri" panose="020F0502020204030204" pitchFamily="34" charset="0"/>
                      </a:rPr>
                      <m:t>t</m:t>
                    </m:r>
                    <m:r>
                      <a:rPr lang="en-US" sz="2400">
                        <a:latin typeface="Cambria Math" panose="02040503050406030204" pitchFamily="18" charset="0"/>
                        <a:cs typeface="Calibri" panose="020F0502020204030204" pitchFamily="34" charset="0"/>
                      </a:rPr>
                      <m:t>)</m:t>
                    </m:r>
                  </m:oMath>
                </a14:m>
                <a:r>
                  <a:rPr lang="en-US" sz="2400" dirty="0">
                    <a:latin typeface="Calibri" panose="020F0502020204030204" pitchFamily="34" charset="0"/>
                    <a:cs typeface="Calibri" panose="020F0502020204030204" pitchFamily="34" charset="0"/>
                  </a:rPr>
                  <a:t> </a:t>
                </a:r>
                <a:endParaRPr kumimoji="0" lang="en-US" sz="2400" b="1" i="0" u="none" strike="noStrike" kern="1200" cap="none" spc="0" normalizeH="0" baseline="0" noProof="0" dirty="0">
                  <a:ln>
                    <a:noFill/>
                  </a:ln>
                  <a:solidFill>
                    <a:srgbClr val="000000"/>
                  </a:solidFill>
                  <a:effectLst/>
                  <a:uLnTx/>
                  <a:uFillTx/>
                  <a:latin typeface="Calibri"/>
                  <a:ea typeface="+mn-ea"/>
                  <a:cs typeface="+mn-cs"/>
                </a:endParaRPr>
              </a:p>
            </p:txBody>
          </p:sp>
        </mc:Choice>
        <mc:Fallback>
          <p:sp>
            <p:nvSpPr>
              <p:cNvPr id="122" name="Content Placeholder 2"/>
              <p:cNvSpPr txBox="1">
                <a:spLocks noRot="1" noChangeAspect="1" noMove="1" noResize="1" noEditPoints="1" noAdjustHandles="1" noChangeArrowheads="1" noChangeShapeType="1" noTextEdit="1"/>
              </p:cNvSpPr>
              <p:nvPr/>
            </p:nvSpPr>
            <p:spPr>
              <a:xfrm>
                <a:off x="29568304" y="27062182"/>
                <a:ext cx="3592470" cy="381000"/>
              </a:xfrm>
              <a:prstGeom prst="rect">
                <a:avLst/>
              </a:prstGeom>
              <a:blipFill>
                <a:blip r:embed="rId22"/>
                <a:stretch>
                  <a:fillRect l="-2456" t="-15625" b="-43750"/>
                </a:stretch>
              </a:blipFill>
              <a:ln>
                <a:noFill/>
              </a:ln>
              <a:effectLst/>
            </p:spPr>
            <p:txBody>
              <a:bodyPr/>
              <a:lstStyle/>
              <a:p>
                <a:r>
                  <a:rPr lang="en-US">
                    <a:noFill/>
                  </a:rPr>
                  <a:t> </a:t>
                </a:r>
              </a:p>
            </p:txBody>
          </p:sp>
        </mc:Fallback>
      </mc:AlternateContent>
      <p:pic>
        <p:nvPicPr>
          <p:cNvPr id="81" name="Immagine 6">
            <a:extLst>
              <a:ext uri="{FF2B5EF4-FFF2-40B4-BE49-F238E27FC236}">
                <a16:creationId xmlns:a16="http://schemas.microsoft.com/office/drawing/2014/main" id="{3A2507C1-6A2E-4B43-B08E-378BAFFF75CE}"/>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3252934" y="18608612"/>
            <a:ext cx="4214538" cy="2239667"/>
          </a:xfrm>
          <a:prstGeom prst="rect">
            <a:avLst/>
          </a:prstGeom>
        </p:spPr>
      </p:pic>
      <mc:AlternateContent xmlns:mc="http://schemas.openxmlformats.org/markup-compatibility/2006">
        <mc:Choice xmlns:a14="http://schemas.microsoft.com/office/drawing/2010/main" Requires="a14">
          <p:sp>
            <p:nvSpPr>
              <p:cNvPr id="83" name="CasellaDiTesto 8">
                <a:extLst>
                  <a:ext uri="{FF2B5EF4-FFF2-40B4-BE49-F238E27FC236}">
                    <a16:creationId xmlns:a16="http://schemas.microsoft.com/office/drawing/2014/main" id="{BAA5E34D-E38D-4841-8D00-6237DFB197B9}"/>
                  </a:ext>
                </a:extLst>
              </p:cNvPr>
              <p:cNvSpPr txBox="1"/>
              <p:nvPr/>
            </p:nvSpPr>
            <p:spPr>
              <a:xfrm>
                <a:off x="25663295" y="18694238"/>
                <a:ext cx="8745412" cy="1938992"/>
              </a:xfrm>
              <a:prstGeom prst="rect">
                <a:avLst/>
              </a:prstGeom>
              <a:noFill/>
            </p:spPr>
            <p:txBody>
              <a:bodyPr wrap="square" rtlCol="0">
                <a:spAutoFit/>
              </a:bodyPr>
              <a:lstStyle/>
              <a:p>
                <a:r>
                  <a:rPr lang="it-IT" sz="2400" b="1" dirty="0"/>
                  <a:t>In our simulation</a:t>
                </a:r>
                <a:r>
                  <a:rPr lang="it-IT" sz="2400" dirty="0"/>
                  <a:t>:</a:t>
                </a:r>
              </a:p>
              <a:p>
                <a:endParaRPr lang="it-IT" sz="2400" dirty="0"/>
              </a:p>
              <a:p>
                <a:pPr marL="285750" indent="-285750">
                  <a:buFont typeface="Arial" panose="020B0604020202020204" pitchFamily="34" charset="0"/>
                  <a:buChar char="•"/>
                </a:pPr>
                <a14:m>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𝑁</m:t>
                        </m:r>
                      </m:e>
                      <m:sub>
                        <m:r>
                          <a:rPr lang="it-IT" sz="2400" b="0" i="1" smtClean="0">
                            <a:latin typeface="Cambria Math" panose="02040503050406030204" pitchFamily="18" charset="0"/>
                          </a:rPr>
                          <m:t>𝑐𝑜𝑙𝑙𝑖𝑠𝑖𝑜𝑛</m:t>
                        </m:r>
                      </m:sub>
                    </m:sSub>
                    <m:r>
                      <a:rPr lang="it-IT" sz="2400" b="0" i="1" smtClean="0">
                        <a:latin typeface="Cambria Math" panose="02040503050406030204" pitchFamily="18" charset="0"/>
                      </a:rPr>
                      <m:t>=682</m:t>
                    </m:r>
                  </m:oMath>
                </a14:m>
                <a:r>
                  <a:rPr lang="en-GB" sz="2400" dirty="0"/>
                  <a:t>                  supersaturated case</a:t>
                </a:r>
              </a:p>
              <a:p>
                <a:endParaRPr lang="en-GB" sz="2400" dirty="0"/>
              </a:p>
              <a:p>
                <a:pPr marL="285750" indent="-285750">
                  <a:buFont typeface="Arial" panose="020B0604020202020204" pitchFamily="34" charset="0"/>
                  <a:buChar char="•"/>
                </a:pPr>
                <a14:m>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𝑁</m:t>
                        </m:r>
                      </m:e>
                      <m:sub>
                        <m:r>
                          <a:rPr lang="it-IT" sz="2400" b="0" i="1" smtClean="0">
                            <a:latin typeface="Cambria Math" panose="02040503050406030204" pitchFamily="18" charset="0"/>
                          </a:rPr>
                          <m:t>𝑐𝑜𝑙𝑙𝑖𝑠𝑖𝑜𝑛</m:t>
                        </m:r>
                      </m:sub>
                    </m:sSub>
                    <m:r>
                      <a:rPr lang="it-IT" sz="2400" b="0" i="1" smtClean="0">
                        <a:latin typeface="Cambria Math" panose="02040503050406030204" pitchFamily="18" charset="0"/>
                      </a:rPr>
                      <m:t>=30</m:t>
                    </m:r>
                  </m:oMath>
                </a14:m>
                <a:r>
                  <a:rPr lang="en-GB" sz="2400" dirty="0"/>
                  <a:t>                     saturated case</a:t>
                </a:r>
              </a:p>
            </p:txBody>
          </p:sp>
        </mc:Choice>
        <mc:Fallback>
          <p:sp>
            <p:nvSpPr>
              <p:cNvPr id="83" name="CasellaDiTesto 8">
                <a:extLst>
                  <a:ext uri="{FF2B5EF4-FFF2-40B4-BE49-F238E27FC236}">
                    <a16:creationId xmlns:a16="http://schemas.microsoft.com/office/drawing/2014/main" id="{BAA5E34D-E38D-4841-8D00-6237DFB197B9}"/>
                  </a:ext>
                </a:extLst>
              </p:cNvPr>
              <p:cNvSpPr txBox="1">
                <a:spLocks noRot="1" noChangeAspect="1" noMove="1" noResize="1" noEditPoints="1" noAdjustHandles="1" noChangeArrowheads="1" noChangeShapeType="1" noTextEdit="1"/>
              </p:cNvSpPr>
              <p:nvPr/>
            </p:nvSpPr>
            <p:spPr>
              <a:xfrm>
                <a:off x="25663295" y="18694238"/>
                <a:ext cx="8745412" cy="1938992"/>
              </a:xfrm>
              <a:prstGeom prst="rect">
                <a:avLst/>
              </a:prstGeom>
              <a:blipFill>
                <a:blip r:embed="rId24"/>
                <a:stretch>
                  <a:fillRect l="-1016" t="-1948" b="-584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2" name="Text Placeholder 13">
                <a:extLst>
                  <a:ext uri="{FF2B5EF4-FFF2-40B4-BE49-F238E27FC236}">
                    <a16:creationId xmlns:a16="http://schemas.microsoft.com/office/drawing/2014/main" id="{FA5B1336-3BFE-4090-817B-10F9E24117ED}"/>
                  </a:ext>
                </a:extLst>
              </p:cNvPr>
              <p:cNvSpPr>
                <a:spLocks noGrp="1"/>
              </p:cNvSpPr>
              <p:nvPr>
                <p:ph type="body" sz="quarter" idx="21"/>
              </p:nvPr>
            </p:nvSpPr>
            <p:spPr>
              <a:xfrm>
                <a:off x="13342251" y="7366360"/>
                <a:ext cx="11988800" cy="34727790"/>
              </a:xfrm>
              <a:solidFill>
                <a:schemeClr val="tx2">
                  <a:lumMod val="20000"/>
                  <a:lumOff val="80000"/>
                </a:schemeClr>
              </a:solidFill>
            </p:spPr>
            <p:txBody>
              <a:bodyPr/>
              <a:lstStyle/>
              <a:p>
                <a:pPr marL="457200" indent="-457200">
                  <a:buFont typeface="Arial" panose="020B0604020202020204" pitchFamily="34" charset="0"/>
                  <a:buChar char="•"/>
                </a:pPr>
                <a:r>
                  <a:rPr lang="it-IT" sz="2800" b="1" dirty="0">
                    <a:solidFill>
                      <a:srgbClr val="FF0000"/>
                    </a:solidFill>
                    <a:latin typeface="Calibri" panose="020F0502020204030204" pitchFamily="34" charset="0"/>
                    <a:cs typeface="Calibri" panose="020F0502020204030204" pitchFamily="34" charset="0"/>
                  </a:rPr>
                  <a:t>Water </a:t>
                </a:r>
                <a:r>
                  <a:rPr lang="it-IT" sz="2800" b="1" dirty="0" err="1">
                    <a:solidFill>
                      <a:srgbClr val="FF0000"/>
                    </a:solidFill>
                    <a:latin typeface="Calibri" panose="020F0502020204030204" pitchFamily="34" charset="0"/>
                    <a:cs typeface="Calibri" panose="020F0502020204030204" pitchFamily="34" charset="0"/>
                  </a:rPr>
                  <a:t>droplets</a:t>
                </a:r>
                <a:r>
                  <a:rPr lang="it-IT" sz="2800" b="1" dirty="0">
                    <a:solidFill>
                      <a:srgbClr val="FF0000"/>
                    </a:solidFill>
                    <a:latin typeface="Calibri" panose="020F0502020204030204" pitchFamily="34" charset="0"/>
                    <a:cs typeface="Calibri" panose="020F0502020204030204" pitchFamily="34" charset="0"/>
                  </a:rPr>
                  <a:t> </a:t>
                </a:r>
                <a:r>
                  <a:rPr lang="it-IT" sz="2800" b="1" dirty="0" err="1">
                    <a:solidFill>
                      <a:srgbClr val="FF0000"/>
                    </a:solidFill>
                    <a:latin typeface="Calibri" panose="020F0502020204030204" pitchFamily="34" charset="0"/>
                    <a:cs typeface="Calibri" panose="020F0502020204030204" pitchFamily="34" charset="0"/>
                  </a:rPr>
                  <a:t>clustering</a:t>
                </a:r>
                <a:r>
                  <a:rPr lang="it-IT" sz="2800" b="1" dirty="0">
                    <a:solidFill>
                      <a:srgbClr val="FF0000"/>
                    </a:solidFill>
                    <a:latin typeface="Calibri" panose="020F0502020204030204" pitchFamily="34" charset="0"/>
                    <a:cs typeface="Calibri" panose="020F0502020204030204" pitchFamily="34" charset="0"/>
                  </a:rPr>
                  <a:t> </a:t>
                </a:r>
                <a:endParaRPr lang="en-GB" sz="2800" b="1" dirty="0">
                  <a:solidFill>
                    <a:srgbClr val="FF0000"/>
                  </a:solidFill>
                  <a:latin typeface="Calibri" panose="020F0502020204030204" pitchFamily="34" charset="0"/>
                  <a:cs typeface="Calibri" panose="020F0502020204030204" pitchFamily="34" charset="0"/>
                </a:endParaRPr>
              </a:p>
              <a:p>
                <a:r>
                  <a:rPr lang="it-IT" sz="2800" dirty="0" err="1">
                    <a:latin typeface="Calibri" panose="020F0502020204030204" pitchFamily="34" charset="0"/>
                    <a:cs typeface="Calibri" panose="020F0502020204030204" pitchFamily="34" charset="0"/>
                  </a:rPr>
                  <a:t>Preferential</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drops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concentration</a:t>
                </a:r>
                <a:r>
                  <a:rPr lang="it-IT" sz="2800" dirty="0">
                    <a:latin typeface="Calibri" panose="020F0502020204030204" pitchFamily="34" charset="0"/>
                    <a:cs typeface="Calibri" panose="020F0502020204030204" pitchFamily="34" charset="0"/>
                  </a:rPr>
                  <a:t> due to the </a:t>
                </a:r>
                <a:r>
                  <a:rPr lang="it-IT" sz="2800" dirty="0" err="1">
                    <a:latin typeface="Calibri" panose="020F0502020204030204" pitchFamily="34" charset="0"/>
                    <a:cs typeface="Calibri" panose="020F0502020204030204" pitchFamily="34" charset="0"/>
                  </a:rPr>
                  <a:t>turbulent</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transport</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was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observed</a:t>
                </a:r>
                <a:r>
                  <a:rPr lang="it-IT" sz="2800" dirty="0">
                    <a:latin typeface="Calibri" panose="020F0502020204030204" pitchFamily="34" charset="0"/>
                    <a:cs typeface="Calibri" panose="020F0502020204030204" pitchFamily="34" charset="0"/>
                  </a:rPr>
                  <a:t> in </a:t>
                </a:r>
                <a:r>
                  <a:rPr lang="it-IT" sz="2800" dirty="0" err="1">
                    <a:latin typeface="Calibri" panose="020F0502020204030204" pitchFamily="34" charset="0"/>
                    <a:cs typeface="Calibri" panose="020F0502020204030204" pitchFamily="34" charset="0"/>
                  </a:rPr>
                  <a:t>both</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cases</a:t>
                </a:r>
                <a:r>
                  <a:rPr lang="it-IT" sz="2800" dirty="0">
                    <a:latin typeface="Calibri" panose="020F0502020204030204" pitchFamily="34" charset="0"/>
                    <a:cs typeface="Calibri" panose="020F0502020204030204" pitchFamily="34" charset="0"/>
                  </a:rPr>
                  <a:t>. In the </a:t>
                </a:r>
                <a:r>
                  <a:rPr lang="it-IT" sz="2800" dirty="0" err="1">
                    <a:latin typeface="Calibri" panose="020F0502020204030204" pitchFamily="34" charset="0"/>
                    <a:cs typeface="Calibri" panose="020F0502020204030204" pitchFamily="34" charset="0"/>
                  </a:rPr>
                  <a:t>supersaturated</a:t>
                </a:r>
                <a:r>
                  <a:rPr lang="it-IT" sz="2800" dirty="0">
                    <a:latin typeface="Calibri" panose="020F0502020204030204" pitchFamily="34" charset="0"/>
                    <a:cs typeface="Calibri" panose="020F0502020204030204" pitchFamily="34" charset="0"/>
                  </a:rPr>
                  <a:t> case an </a:t>
                </a:r>
                <a:r>
                  <a:rPr lang="it-IT" sz="2800" dirty="0" err="1">
                    <a:latin typeface="Calibri" panose="020F0502020204030204" pitchFamily="34" charset="0"/>
                    <a:cs typeface="Calibri" panose="020F0502020204030204" pitchFamily="34" charset="0"/>
                  </a:rPr>
                  <a:t>increase</a:t>
                </a:r>
                <a:r>
                  <a:rPr lang="it-IT" sz="2800" dirty="0">
                    <a:latin typeface="Calibri" panose="020F0502020204030204" pitchFamily="34" charset="0"/>
                    <a:cs typeface="Calibri" panose="020F0502020204030204" pitchFamily="34" charset="0"/>
                  </a:rPr>
                  <a:t> in the </a:t>
                </a:r>
                <a:r>
                  <a:rPr lang="it-IT" sz="2800" dirty="0" err="1">
                    <a:latin typeface="Calibri" panose="020F0502020204030204" pitchFamily="34" charset="0"/>
                    <a:cs typeface="Calibri" panose="020F0502020204030204" pitchFamily="34" charset="0"/>
                  </a:rPr>
                  <a:t>droplets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radius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was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observed</a:t>
                </a:r>
                <a:endParaRPr lang="it-IT" sz="2800" dirty="0">
                  <a:latin typeface="Calibri" panose="020F0502020204030204" pitchFamily="34" charset="0"/>
                  <a:cs typeface="Calibri" panose="020F0502020204030204" pitchFamily="34" charset="0"/>
                </a:endParaRPr>
              </a:p>
              <a:p>
                <a:r>
                  <a:rPr lang="it-IT" sz="2800" dirty="0">
                    <a:latin typeface="Calibri" panose="020F0502020204030204" pitchFamily="34" charset="0"/>
                    <a:cs typeface="Calibri" panose="020F0502020204030204" pitchFamily="34" charset="0"/>
                  </a:rPr>
                  <a:t> </a:t>
                </a: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r>
                  <a:rPr lang="it-IT" sz="2800" dirty="0" err="1">
                    <a:latin typeface="Calibri" panose="020F0502020204030204" pitchFamily="34" charset="0"/>
                    <a:cs typeface="Calibri" panose="020F0502020204030204" pitchFamily="34" charset="0"/>
                  </a:rPr>
                  <a:t>while</a:t>
                </a:r>
                <a:r>
                  <a:rPr lang="it-IT" sz="2800" dirty="0">
                    <a:latin typeface="Calibri" panose="020F0502020204030204" pitchFamily="34" charset="0"/>
                    <a:cs typeface="Calibri" panose="020F0502020204030204" pitchFamily="34" charset="0"/>
                  </a:rPr>
                  <a:t> the opposite trend </a:t>
                </a:r>
                <a:r>
                  <a:rPr lang="it-IT" sz="2800" dirty="0" err="1">
                    <a:latin typeface="Calibri" panose="020F0502020204030204" pitchFamily="34" charset="0"/>
                    <a:cs typeface="Calibri" panose="020F0502020204030204" pitchFamily="34" charset="0"/>
                  </a:rPr>
                  <a:t>was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observed</a:t>
                </a:r>
                <a:r>
                  <a:rPr lang="it-IT" sz="2800" dirty="0">
                    <a:latin typeface="Calibri" panose="020F0502020204030204" pitchFamily="34" charset="0"/>
                    <a:cs typeface="Calibri" panose="020F0502020204030204" pitchFamily="34" charset="0"/>
                  </a:rPr>
                  <a:t> in the </a:t>
                </a:r>
                <a:r>
                  <a:rPr lang="it-IT" sz="2800" dirty="0" err="1">
                    <a:latin typeface="Calibri" panose="020F0502020204030204" pitchFamily="34" charset="0"/>
                    <a:cs typeface="Calibri" panose="020F0502020204030204" pitchFamily="34" charset="0"/>
                  </a:rPr>
                  <a:t>saturated</a:t>
                </a:r>
                <a:r>
                  <a:rPr lang="it-IT" sz="2800" dirty="0">
                    <a:latin typeface="Calibri" panose="020F0502020204030204" pitchFamily="34" charset="0"/>
                    <a:cs typeface="Calibri" panose="020F0502020204030204" pitchFamily="34" charset="0"/>
                  </a:rPr>
                  <a:t> case </a:t>
                </a:r>
                <a:r>
                  <a:rPr lang="it-IT" sz="2800" dirty="0" err="1">
                    <a:latin typeface="Calibri" panose="020F0502020204030204" pitchFamily="34" charset="0"/>
                    <a:cs typeface="Calibri" panose="020F0502020204030204" pitchFamily="34" charset="0"/>
                  </a:rPr>
                  <a:t>where</a:t>
                </a:r>
                <a:r>
                  <a:rPr lang="it-IT" sz="2800" dirty="0">
                    <a:latin typeface="Calibri" panose="020F0502020204030204" pitchFamily="34" charset="0"/>
                    <a:cs typeface="Calibri" panose="020F0502020204030204" pitchFamily="34" charset="0"/>
                  </a:rPr>
                  <a:t> a strong </a:t>
                </a:r>
                <a:r>
                  <a:rPr lang="it-IT" sz="2800" dirty="0" err="1">
                    <a:latin typeface="Calibri" panose="020F0502020204030204" pitchFamily="34" charset="0"/>
                    <a:cs typeface="Calibri" panose="020F0502020204030204" pitchFamily="34" charset="0"/>
                  </a:rPr>
                  <a:t>drops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radius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reduction</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is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shown</a:t>
                </a:r>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r>
                  <a:rPr lang="it-IT" sz="2800" dirty="0">
                    <a:latin typeface="Calibri" panose="020F0502020204030204" pitchFamily="34" charset="0"/>
                    <a:cs typeface="Calibri" panose="020F0502020204030204" pitchFamily="34" charset="0"/>
                  </a:rPr>
                  <a:t>In </a:t>
                </a:r>
                <a:r>
                  <a:rPr lang="it-IT" sz="2800" dirty="0" err="1">
                    <a:latin typeface="Calibri" panose="020F0502020204030204" pitchFamily="34" charset="0"/>
                    <a:cs typeface="Calibri" panose="020F0502020204030204" pitchFamily="34" charset="0"/>
                  </a:rPr>
                  <a:t>both</a:t>
                </a:r>
                <a:r>
                  <a:rPr lang="it-IT" sz="2800" dirty="0">
                    <a:latin typeface="Calibri" panose="020F0502020204030204" pitchFamily="34" charset="0"/>
                    <a:cs typeface="Calibri" panose="020F0502020204030204" pitchFamily="34" charset="0"/>
                  </a:rPr>
                  <a:t> case an </a:t>
                </a:r>
                <a:r>
                  <a:rPr lang="it-IT" sz="2800" dirty="0" err="1">
                    <a:latin typeface="Calibri" panose="020F0502020204030204" pitchFamily="34" charset="0"/>
                    <a:cs typeface="Calibri" panose="020F0502020204030204" pitchFamily="34" charset="0"/>
                  </a:rPr>
                  <a:t>initial</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homogeneous</a:t>
                </a:r>
                <a:r>
                  <a:rPr lang="it-IT" sz="2800" dirty="0">
                    <a:latin typeface="Calibri" panose="020F0502020204030204" pitchFamily="34" charset="0"/>
                    <a:cs typeface="Calibri" panose="020F0502020204030204" pitchFamily="34" charset="0"/>
                  </a:rPr>
                  <a:t> and </a:t>
                </a:r>
                <a:r>
                  <a:rPr lang="it-IT" sz="2800" dirty="0" err="1">
                    <a:latin typeface="Calibri" panose="020F0502020204030204" pitchFamily="34" charset="0"/>
                    <a:cs typeface="Calibri" panose="020F0502020204030204" pitchFamily="34" charset="0"/>
                  </a:rPr>
                  <a:t>monodisperse</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droplets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distribution</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is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considered</a:t>
                </a:r>
                <a:r>
                  <a:rPr lang="it-IT" sz="2800" dirty="0">
                    <a:latin typeface="Calibri" panose="020F0502020204030204" pitchFamily="34" charset="0"/>
                    <a:cs typeface="Calibri" panose="020F0502020204030204" pitchFamily="34" charset="0"/>
                  </a:rPr>
                  <a:t> with an </a:t>
                </a:r>
                <a:r>
                  <a:rPr lang="it-IT" sz="2800" dirty="0" err="1">
                    <a:latin typeface="Calibri" panose="020F0502020204030204" pitchFamily="34" charset="0"/>
                    <a:cs typeface="Calibri" panose="020F0502020204030204" pitchFamily="34" charset="0"/>
                  </a:rPr>
                  <a:t>intial</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radius</a:t>
                </a:r>
                <a:r>
                  <a:rPr lang="it-IT" sz="2800" dirty="0">
                    <a:latin typeface="Calibri" panose="020F0502020204030204" pitchFamily="34" charset="0"/>
                    <a:cs typeface="Calibri" panose="020F0502020204030204" pitchFamily="34" charset="0"/>
                  </a:rPr>
                  <a:t> of </a:t>
                </a:r>
                <a14:m>
                  <m:oMath xmlns:m="http://schemas.openxmlformats.org/officeDocument/2006/math">
                    <m:r>
                      <a:rPr lang="it-IT" sz="2800" b="0" i="1" smtClean="0">
                        <a:latin typeface="Cambria Math" panose="02040503050406030204" pitchFamily="18" charset="0"/>
                        <a:cs typeface="Calibri" panose="020F0502020204030204" pitchFamily="34" charset="0"/>
                      </a:rPr>
                      <m:t>2.5 </m:t>
                    </m:r>
                    <m:r>
                      <a:rPr lang="it-IT" sz="2800" b="0" i="1" smtClean="0">
                        <a:latin typeface="Cambria Math" panose="02040503050406030204" pitchFamily="18" charset="0"/>
                        <a:cs typeface="Calibri" panose="020F0502020204030204" pitchFamily="34" charset="0"/>
                      </a:rPr>
                      <m:t>𝜇</m:t>
                    </m:r>
                    <m:r>
                      <a:rPr lang="it-IT" sz="2800" b="0" i="1" smtClean="0">
                        <a:latin typeface="Cambria Math" panose="02040503050406030204" pitchFamily="18" charset="0"/>
                        <a:cs typeface="Calibri" panose="020F0502020204030204" pitchFamily="34" charset="0"/>
                      </a:rPr>
                      <m:t>𝑚</m:t>
                    </m:r>
                  </m:oMath>
                </a14:m>
                <a:r>
                  <a:rPr lang="it-IT" sz="2800" dirty="0">
                    <a:latin typeface="Calibri" panose="020F0502020204030204" pitchFamily="34" charset="0"/>
                    <a:cs typeface="Calibri" panose="020F0502020204030204" pitchFamily="34" charset="0"/>
                  </a:rPr>
                  <a:t>.</a:t>
                </a:r>
              </a:p>
              <a:p>
                <a:pPr marL="457200" indent="-457200">
                  <a:buFont typeface="Arial" panose="020B0604020202020204" pitchFamily="34" charset="0"/>
                  <a:buChar char="•"/>
                </a:pPr>
                <a:r>
                  <a:rPr lang="it-IT" sz="2800" b="1" dirty="0">
                    <a:solidFill>
                      <a:srgbClr val="FF0000"/>
                    </a:solidFill>
                    <a:latin typeface="Calibri" panose="020F0502020204030204" pitchFamily="34" charset="0"/>
                    <a:cs typeface="Calibri" panose="020F0502020204030204" pitchFamily="34" charset="0"/>
                  </a:rPr>
                  <a:t>Water </a:t>
                </a:r>
                <a:r>
                  <a:rPr lang="it-IT" sz="2800" b="1" dirty="0" err="1">
                    <a:solidFill>
                      <a:srgbClr val="FF0000"/>
                    </a:solidFill>
                    <a:latin typeface="Calibri" panose="020F0502020204030204" pitchFamily="34" charset="0"/>
                    <a:cs typeface="Calibri" panose="020F0502020204030204" pitchFamily="34" charset="0"/>
                  </a:rPr>
                  <a:t>droplets</a:t>
                </a:r>
                <a:r>
                  <a:rPr lang="it-IT" sz="2800" b="1" dirty="0">
                    <a:solidFill>
                      <a:srgbClr val="FF0000"/>
                    </a:solidFill>
                    <a:latin typeface="Calibri" panose="020F0502020204030204" pitchFamily="34" charset="0"/>
                    <a:cs typeface="Calibri" panose="020F0502020204030204" pitchFamily="34" charset="0"/>
                  </a:rPr>
                  <a:t> </a:t>
                </a:r>
                <a:r>
                  <a:rPr lang="it-IT" sz="2800" b="1" dirty="0" err="1">
                    <a:solidFill>
                      <a:srgbClr val="FF0000"/>
                    </a:solidFill>
                    <a:latin typeface="Calibri" panose="020F0502020204030204" pitchFamily="34" charset="0"/>
                    <a:cs typeface="Calibri" panose="020F0502020204030204" pitchFamily="34" charset="0"/>
                  </a:rPr>
                  <a:t>size</a:t>
                </a:r>
                <a:r>
                  <a:rPr lang="it-IT" sz="2800" b="1" dirty="0">
                    <a:solidFill>
                      <a:srgbClr val="FF0000"/>
                    </a:solidFill>
                    <a:latin typeface="Calibri" panose="020F0502020204030204" pitchFamily="34" charset="0"/>
                    <a:cs typeface="Calibri" panose="020F0502020204030204" pitchFamily="34" charset="0"/>
                  </a:rPr>
                  <a:t> </a:t>
                </a:r>
                <a:r>
                  <a:rPr lang="it-IT" sz="2800" b="1" dirty="0" err="1">
                    <a:solidFill>
                      <a:srgbClr val="FF0000"/>
                    </a:solidFill>
                    <a:latin typeface="Calibri" panose="020F0502020204030204" pitchFamily="34" charset="0"/>
                    <a:cs typeface="Calibri" panose="020F0502020204030204" pitchFamily="34" charset="0"/>
                  </a:rPr>
                  <a:t>distribution</a:t>
                </a:r>
                <a:endParaRPr lang="it-IT" sz="2800" b="1" dirty="0">
                  <a:solidFill>
                    <a:srgbClr val="FF0000"/>
                  </a:solidFill>
                  <a:latin typeface="Calibri" panose="020F0502020204030204" pitchFamily="34" charset="0"/>
                  <a:cs typeface="Calibri" panose="020F0502020204030204" pitchFamily="34" charset="0"/>
                </a:endParaRPr>
              </a:p>
              <a:p>
                <a:r>
                  <a:rPr lang="it-IT" sz="2800" dirty="0">
                    <a:latin typeface="Calibri" panose="020F0502020204030204" pitchFamily="34" charset="0"/>
                    <a:cs typeface="Calibri" panose="020F0502020204030204" pitchFamily="34" charset="0"/>
                  </a:rPr>
                  <a:t>The </a:t>
                </a:r>
                <a:r>
                  <a:rPr lang="it-IT" sz="2800" dirty="0" err="1">
                    <a:latin typeface="Calibri" panose="020F0502020204030204" pitchFamily="34" charset="0"/>
                    <a:cs typeface="Calibri" panose="020F0502020204030204" pitchFamily="34" charset="0"/>
                  </a:rPr>
                  <a:t>figures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representing</a:t>
                </a:r>
                <a:r>
                  <a:rPr lang="it-IT" sz="2800" dirty="0">
                    <a:latin typeface="Calibri" panose="020F0502020204030204" pitchFamily="34" charset="0"/>
                    <a:cs typeface="Calibri" panose="020F0502020204030204" pitchFamily="34" charset="0"/>
                  </a:rPr>
                  <a:t> the </a:t>
                </a:r>
                <a:r>
                  <a:rPr lang="it-IT" sz="2800" dirty="0" err="1">
                    <a:latin typeface="Calibri" panose="020F0502020204030204" pitchFamily="34" charset="0"/>
                    <a:cs typeface="Calibri" panose="020F0502020204030204" pitchFamily="34" charset="0"/>
                  </a:rPr>
                  <a:t>droplets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size</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distribution</a:t>
                </a:r>
                <a:r>
                  <a:rPr lang="it-IT" sz="2800" dirty="0">
                    <a:latin typeface="Calibri" panose="020F0502020204030204" pitchFamily="34" charset="0"/>
                    <a:cs typeface="Calibri" panose="020F0502020204030204" pitchFamily="34" charset="0"/>
                  </a:rPr>
                  <a:t> for the </a:t>
                </a:r>
                <a:r>
                  <a:rPr lang="it-IT" sz="2800" dirty="0" err="1">
                    <a:latin typeface="Calibri" panose="020F0502020204030204" pitchFamily="34" charset="0"/>
                    <a:cs typeface="Calibri" panose="020F0502020204030204" pitchFamily="34" charset="0"/>
                  </a:rPr>
                  <a:t>supersaturated</a:t>
                </a:r>
                <a:r>
                  <a:rPr lang="it-IT" sz="2800" dirty="0">
                    <a:latin typeface="Calibri" panose="020F0502020204030204" pitchFamily="34" charset="0"/>
                    <a:cs typeface="Calibri" panose="020F0502020204030204" pitchFamily="34" charset="0"/>
                  </a:rPr>
                  <a:t> case (</a:t>
                </a:r>
                <a:r>
                  <a:rPr lang="it-IT" sz="2800" dirty="0" err="1">
                    <a:latin typeface="Calibri" panose="020F0502020204030204" pitchFamily="34" charset="0"/>
                    <a:cs typeface="Calibri" panose="020F0502020204030204" pitchFamily="34" charset="0"/>
                  </a:rPr>
                  <a:t>left</a:t>
                </a:r>
                <a:r>
                  <a:rPr lang="it-IT" sz="2800" dirty="0">
                    <a:latin typeface="Calibri" panose="020F0502020204030204" pitchFamily="34" charset="0"/>
                    <a:cs typeface="Calibri" panose="020F0502020204030204" pitchFamily="34" charset="0"/>
                  </a:rPr>
                  <a:t> panel) and for the </a:t>
                </a:r>
                <a:r>
                  <a:rPr lang="it-IT" sz="2800" dirty="0" err="1">
                    <a:latin typeface="Calibri" panose="020F0502020204030204" pitchFamily="34" charset="0"/>
                    <a:cs typeface="Calibri" panose="020F0502020204030204" pitchFamily="34" charset="0"/>
                  </a:rPr>
                  <a:t>saturated</a:t>
                </a:r>
                <a:r>
                  <a:rPr lang="it-IT" sz="2800" dirty="0">
                    <a:latin typeface="Calibri" panose="020F0502020204030204" pitchFamily="34" charset="0"/>
                    <a:cs typeface="Calibri" panose="020F0502020204030204" pitchFamily="34" charset="0"/>
                  </a:rPr>
                  <a:t> case (right panel) show a </a:t>
                </a:r>
                <a:r>
                  <a:rPr lang="it-IT" sz="2800" dirty="0" err="1">
                    <a:latin typeface="Calibri" panose="020F0502020204030204" pitchFamily="34" charset="0"/>
                    <a:cs typeface="Calibri" panose="020F0502020204030204" pitchFamily="34" charset="0"/>
                  </a:rPr>
                  <a:t>slight</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broadening</a:t>
                </a:r>
                <a:r>
                  <a:rPr lang="it-IT" sz="2800" dirty="0">
                    <a:latin typeface="Calibri" panose="020F0502020204030204" pitchFamily="34" charset="0"/>
                    <a:cs typeface="Calibri" panose="020F0502020204030204" pitchFamily="34" charset="0"/>
                  </a:rPr>
                  <a:t> of the </a:t>
                </a:r>
                <a:r>
                  <a:rPr lang="it-IT" sz="2800" dirty="0" err="1">
                    <a:latin typeface="Calibri" panose="020F0502020204030204" pitchFamily="34" charset="0"/>
                    <a:cs typeface="Calibri" panose="020F0502020204030204" pitchFamily="34" charset="0"/>
                  </a:rPr>
                  <a:t>drops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radius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distribution</a:t>
                </a:r>
                <a:r>
                  <a:rPr lang="it-IT" sz="2800" dirty="0">
                    <a:latin typeface="Calibri" panose="020F0502020204030204" pitchFamily="34" charset="0"/>
                    <a:cs typeface="Calibri" panose="020F0502020204030204" pitchFamily="34" charset="0"/>
                  </a:rPr>
                  <a:t>.</a:t>
                </a: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it-IT" sz="2800" b="1" dirty="0">
                    <a:solidFill>
                      <a:srgbClr val="FF0000"/>
                    </a:solidFill>
                    <a:latin typeface="Calibri" panose="020F0502020204030204" pitchFamily="34" charset="0"/>
                    <a:cs typeface="Calibri" panose="020F0502020204030204" pitchFamily="34" charset="0"/>
                  </a:rPr>
                  <a:t>Total </a:t>
                </a:r>
                <a:r>
                  <a:rPr lang="it-IT" sz="2800" b="1" dirty="0" err="1">
                    <a:solidFill>
                      <a:srgbClr val="FF0000"/>
                    </a:solidFill>
                    <a:latin typeface="Calibri" panose="020F0502020204030204" pitchFamily="34" charset="0"/>
                    <a:cs typeface="Calibri" panose="020F0502020204030204" pitchFamily="34" charset="0"/>
                  </a:rPr>
                  <a:t>liquid</a:t>
                </a:r>
                <a:r>
                  <a:rPr lang="it-IT" sz="2800" b="1" dirty="0">
                    <a:solidFill>
                      <a:srgbClr val="FF0000"/>
                    </a:solidFill>
                    <a:latin typeface="Calibri" panose="020F0502020204030204" pitchFamily="34" charset="0"/>
                    <a:cs typeface="Calibri" panose="020F0502020204030204" pitchFamily="34" charset="0"/>
                  </a:rPr>
                  <a:t> water volume </a:t>
                </a:r>
                <a:r>
                  <a:rPr lang="it-IT" sz="2800" b="1" dirty="0" err="1">
                    <a:solidFill>
                      <a:srgbClr val="FF0000"/>
                    </a:solidFill>
                    <a:latin typeface="Calibri" panose="020F0502020204030204" pitchFamily="34" charset="0"/>
                    <a:cs typeface="Calibri" panose="020F0502020204030204" pitchFamily="34" charset="0"/>
                  </a:rPr>
                  <a:t>distribution</a:t>
                </a:r>
                <a:endParaRPr lang="it-IT" sz="2800" b="1" dirty="0">
                  <a:solidFill>
                    <a:srgbClr val="FF0000"/>
                  </a:solidFill>
                  <a:latin typeface="Calibri" panose="020F0502020204030204" pitchFamily="34" charset="0"/>
                  <a:cs typeface="Calibri" panose="020F0502020204030204" pitchFamily="34" charset="0"/>
                </a:endParaRPr>
              </a:p>
              <a:p>
                <a:r>
                  <a:rPr lang="it-IT" sz="2800" dirty="0">
                    <a:latin typeface="Calibri" panose="020F0502020204030204" pitchFamily="34" charset="0"/>
                    <a:cs typeface="Calibri" panose="020F0502020204030204" pitchFamily="34" charset="0"/>
                  </a:rPr>
                  <a:t>The strong </a:t>
                </a:r>
                <a:r>
                  <a:rPr lang="it-IT" sz="2800" dirty="0" err="1">
                    <a:latin typeface="Calibri" panose="020F0502020204030204" pitchFamily="34" charset="0"/>
                    <a:cs typeface="Calibri" panose="020F0502020204030204" pitchFamily="34" charset="0"/>
                  </a:rPr>
                  <a:t>evaporation</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observed</a:t>
                </a:r>
                <a:r>
                  <a:rPr lang="it-IT" sz="2800" dirty="0">
                    <a:latin typeface="Calibri" panose="020F0502020204030204" pitchFamily="34" charset="0"/>
                    <a:cs typeface="Calibri" panose="020F0502020204030204" pitchFamily="34" charset="0"/>
                  </a:rPr>
                  <a:t> in the </a:t>
                </a:r>
                <a:r>
                  <a:rPr lang="it-IT" sz="2800" dirty="0" err="1">
                    <a:latin typeface="Calibri" panose="020F0502020204030204" pitchFamily="34" charset="0"/>
                    <a:cs typeface="Calibri" panose="020F0502020204030204" pitchFamily="34" charset="0"/>
                  </a:rPr>
                  <a:t>saturated</a:t>
                </a:r>
                <a:r>
                  <a:rPr lang="it-IT" sz="2800" dirty="0">
                    <a:latin typeface="Calibri" panose="020F0502020204030204" pitchFamily="34" charset="0"/>
                    <a:cs typeface="Calibri" panose="020F0502020204030204" pitchFamily="34" charset="0"/>
                  </a:rPr>
                  <a:t> case (right panel) shows an </a:t>
                </a:r>
                <a:r>
                  <a:rPr lang="it-IT" sz="2800" dirty="0" err="1">
                    <a:latin typeface="Calibri" panose="020F0502020204030204" pitchFamily="34" charset="0"/>
                    <a:cs typeface="Calibri" panose="020F0502020204030204" pitchFamily="34" charset="0"/>
                  </a:rPr>
                  <a:t>almost</a:t>
                </a:r>
                <a:r>
                  <a:rPr lang="it-IT" sz="2800" dirty="0">
                    <a:latin typeface="Calibri" panose="020F0502020204030204" pitchFamily="34" charset="0"/>
                    <a:cs typeface="Calibri" panose="020F0502020204030204" pitchFamily="34" charset="0"/>
                  </a:rPr>
                  <a:t> complete </a:t>
                </a:r>
                <a:r>
                  <a:rPr lang="it-IT" sz="2800" dirty="0" err="1">
                    <a:latin typeface="Calibri" panose="020F0502020204030204" pitchFamily="34" charset="0"/>
                    <a:cs typeface="Calibri" panose="020F0502020204030204" pitchFamily="34" charset="0"/>
                  </a:rPr>
                  <a:t>dissolution</a:t>
                </a:r>
                <a:r>
                  <a:rPr lang="it-IT" sz="2800" dirty="0">
                    <a:latin typeface="Calibri" panose="020F0502020204030204" pitchFamily="34" charset="0"/>
                    <a:cs typeface="Calibri" panose="020F0502020204030204" pitchFamily="34" charset="0"/>
                  </a:rPr>
                  <a:t> of the cloud. The figure on the </a:t>
                </a:r>
                <a:r>
                  <a:rPr lang="it-IT" sz="2800" dirty="0" err="1">
                    <a:latin typeface="Calibri" panose="020F0502020204030204" pitchFamily="34" charset="0"/>
                    <a:cs typeface="Calibri" panose="020F0502020204030204" pitchFamily="34" charset="0"/>
                  </a:rPr>
                  <a:t>left</a:t>
                </a:r>
                <a:r>
                  <a:rPr lang="it-IT" sz="2800" dirty="0">
                    <a:latin typeface="Calibri" panose="020F0502020204030204" pitchFamily="34" charset="0"/>
                    <a:cs typeface="Calibri" panose="020F0502020204030204" pitchFamily="34" charset="0"/>
                  </a:rPr>
                  <a:t> panel shows </a:t>
                </a:r>
                <a:r>
                  <a:rPr lang="it-IT" sz="2800" dirty="0" err="1">
                    <a:latin typeface="Calibri" panose="020F0502020204030204" pitchFamily="34" charset="0"/>
                    <a:cs typeface="Calibri" panose="020F0502020204030204" pitchFamily="34" charset="0"/>
                  </a:rPr>
                  <a:t>instead</a:t>
                </a:r>
                <a:r>
                  <a:rPr lang="it-IT" sz="2800" dirty="0">
                    <a:latin typeface="Calibri" panose="020F0502020204030204" pitchFamily="34" charset="0"/>
                    <a:cs typeface="Calibri" panose="020F0502020204030204" pitchFamily="34" charset="0"/>
                  </a:rPr>
                  <a:t> an </a:t>
                </a:r>
                <a:r>
                  <a:rPr lang="it-IT" sz="2800" dirty="0" err="1">
                    <a:latin typeface="Calibri" panose="020F0502020204030204" pitchFamily="34" charset="0"/>
                    <a:cs typeface="Calibri" panose="020F0502020204030204" pitchFamily="34" charset="0"/>
                  </a:rPr>
                  <a:t>important</a:t>
                </a:r>
                <a:r>
                  <a:rPr lang="it-IT" sz="2800" dirty="0">
                    <a:latin typeface="Calibri" panose="020F0502020204030204" pitchFamily="34" charset="0"/>
                    <a:cs typeface="Calibri" panose="020F0502020204030204" pitchFamily="34" charset="0"/>
                  </a:rPr>
                  <a:t> water </a:t>
                </a:r>
                <a:r>
                  <a:rPr lang="it-IT" sz="2800" dirty="0" err="1">
                    <a:latin typeface="Calibri" panose="020F0502020204030204" pitchFamily="34" charset="0"/>
                    <a:cs typeface="Calibri" panose="020F0502020204030204" pitchFamily="34" charset="0"/>
                  </a:rPr>
                  <a:t>vapour</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condensation</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which</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increases</a:t>
                </a:r>
                <a:r>
                  <a:rPr lang="it-IT" sz="2800" dirty="0">
                    <a:latin typeface="Calibri" panose="020F0502020204030204" pitchFamily="34" charset="0"/>
                    <a:cs typeface="Calibri" panose="020F0502020204030204" pitchFamily="34" charset="0"/>
                  </a:rPr>
                  <a:t> the </a:t>
                </a:r>
                <a:r>
                  <a:rPr lang="it-IT" sz="2800" dirty="0" err="1">
                    <a:latin typeface="Calibri" panose="020F0502020204030204" pitchFamily="34" charset="0"/>
                    <a:cs typeface="Calibri" panose="020F0502020204030204" pitchFamily="34" charset="0"/>
                  </a:rPr>
                  <a:t>liquid</a:t>
                </a:r>
                <a:r>
                  <a:rPr lang="it-IT" sz="2800" dirty="0">
                    <a:latin typeface="Calibri" panose="020F0502020204030204" pitchFamily="34" charset="0"/>
                    <a:cs typeface="Calibri" panose="020F0502020204030204" pitchFamily="34" charset="0"/>
                  </a:rPr>
                  <a:t> water </a:t>
                </a:r>
                <a:r>
                  <a:rPr lang="it-IT" sz="2800" dirty="0" err="1">
                    <a:latin typeface="Calibri" panose="020F0502020204030204" pitchFamily="34" charset="0"/>
                    <a:cs typeface="Calibri" panose="020F0502020204030204" pitchFamily="34" charset="0"/>
                  </a:rPr>
                  <a:t>content</a:t>
                </a:r>
                <a:r>
                  <a:rPr lang="it-IT" sz="2800" dirty="0">
                    <a:latin typeface="Calibri" panose="020F0502020204030204" pitchFamily="34" charset="0"/>
                    <a:cs typeface="Calibri" panose="020F0502020204030204" pitchFamily="34" charset="0"/>
                  </a:rPr>
                  <a:t>  </a:t>
                </a:r>
              </a:p>
              <a:p>
                <a:endParaRPr lang="it-IT" sz="2800" dirty="0">
                  <a:solidFill>
                    <a:srgbClr val="FF0000"/>
                  </a:solidFill>
                  <a:latin typeface="Calibri" panose="020F0502020204030204" pitchFamily="34" charset="0"/>
                  <a:cs typeface="Calibri" panose="020F0502020204030204" pitchFamily="34" charset="0"/>
                </a:endParaRPr>
              </a:p>
              <a:p>
                <a:endParaRPr lang="it-IT" sz="2800" dirty="0">
                  <a:solidFill>
                    <a:srgbClr val="FF0000"/>
                  </a:solidFill>
                  <a:latin typeface="Calibri" panose="020F0502020204030204" pitchFamily="34" charset="0"/>
                  <a:cs typeface="Calibri" panose="020F0502020204030204" pitchFamily="34" charset="0"/>
                </a:endParaRPr>
              </a:p>
              <a:p>
                <a:endParaRPr lang="it-IT" sz="2800" dirty="0">
                  <a:solidFill>
                    <a:srgbClr val="FF0000"/>
                  </a:solidFill>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dirty="0">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it-IT" sz="2800" b="1" dirty="0" err="1">
                    <a:solidFill>
                      <a:srgbClr val="FF0000"/>
                    </a:solidFill>
                    <a:latin typeface="Calibri" panose="020F0502020204030204" pitchFamily="34" charset="0"/>
                    <a:cs typeface="Calibri" panose="020F0502020204030204" pitchFamily="34" charset="0"/>
                  </a:rPr>
                  <a:t>Enstrophy</a:t>
                </a:r>
                <a:r>
                  <a:rPr lang="it-IT" sz="2800" b="1" dirty="0">
                    <a:solidFill>
                      <a:srgbClr val="FF0000"/>
                    </a:solidFill>
                    <a:latin typeface="Calibri" panose="020F0502020204030204" pitchFamily="34" charset="0"/>
                    <a:cs typeface="Calibri" panose="020F0502020204030204" pitchFamily="34" charset="0"/>
                  </a:rPr>
                  <a:t> and water </a:t>
                </a:r>
                <a:r>
                  <a:rPr lang="it-IT" sz="2800" b="1" dirty="0" err="1">
                    <a:solidFill>
                      <a:srgbClr val="FF0000"/>
                    </a:solidFill>
                    <a:latin typeface="Calibri" panose="020F0502020204030204" pitchFamily="34" charset="0"/>
                    <a:cs typeface="Calibri" panose="020F0502020204030204" pitchFamily="34" charset="0"/>
                  </a:rPr>
                  <a:t>droplets</a:t>
                </a:r>
                <a:r>
                  <a:rPr lang="it-IT" sz="2800" b="1" dirty="0">
                    <a:solidFill>
                      <a:srgbClr val="FF0000"/>
                    </a:solidFill>
                    <a:latin typeface="Calibri" panose="020F0502020204030204" pitchFamily="34" charset="0"/>
                    <a:cs typeface="Calibri" panose="020F0502020204030204" pitchFamily="34" charset="0"/>
                  </a:rPr>
                  <a:t> </a:t>
                </a:r>
                <a:r>
                  <a:rPr lang="it-IT" sz="2800" b="1" dirty="0" err="1">
                    <a:solidFill>
                      <a:srgbClr val="FF0000"/>
                    </a:solidFill>
                    <a:latin typeface="Calibri" panose="020F0502020204030204" pitchFamily="34" charset="0"/>
                    <a:cs typeface="Calibri" panose="020F0502020204030204" pitchFamily="34" charset="0"/>
                  </a:rPr>
                  <a:t>concentration</a:t>
                </a:r>
                <a:endParaRPr lang="it-IT" sz="2800" b="1" dirty="0">
                  <a:solidFill>
                    <a:srgbClr val="FF0000"/>
                  </a:solidFill>
                  <a:latin typeface="Calibri" panose="020F0502020204030204" pitchFamily="34" charset="0"/>
                  <a:cs typeface="Calibri" panose="020F0502020204030204" pitchFamily="34" charset="0"/>
                </a:endParaRPr>
              </a:p>
              <a:p>
                <a:r>
                  <a:rPr lang="it-IT" sz="2800" dirty="0" err="1">
                    <a:latin typeface="Calibri" panose="020F0502020204030204" pitchFamily="34" charset="0"/>
                    <a:cs typeface="Calibri" panose="020F0502020204030204" pitchFamily="34" charset="0"/>
                  </a:rPr>
                  <a:t>It</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has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been</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observed</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that</a:t>
                </a:r>
                <a:r>
                  <a:rPr lang="it-IT" sz="2800" dirty="0">
                    <a:latin typeface="Calibri" panose="020F0502020204030204" pitchFamily="34" charset="0"/>
                    <a:cs typeface="Calibri" panose="020F0502020204030204" pitchFamily="34" charset="0"/>
                  </a:rPr>
                  <a:t> the due to </a:t>
                </a:r>
                <a:r>
                  <a:rPr lang="it-IT" sz="2800" dirty="0" err="1">
                    <a:latin typeface="Calibri" panose="020F0502020204030204" pitchFamily="34" charset="0"/>
                    <a:cs typeface="Calibri" panose="020F0502020204030204" pitchFamily="34" charset="0"/>
                  </a:rPr>
                  <a:t>their</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iniertia</a:t>
                </a:r>
                <a:r>
                  <a:rPr lang="it-IT" sz="2800" dirty="0">
                    <a:latin typeface="Calibri" panose="020F0502020204030204" pitchFamily="34" charset="0"/>
                    <a:cs typeface="Calibri" panose="020F0502020204030204" pitchFamily="34" charset="0"/>
                  </a:rPr>
                  <a:t>, the water </a:t>
                </a:r>
                <a:r>
                  <a:rPr lang="it-IT" sz="2800" dirty="0" err="1">
                    <a:latin typeface="Calibri" panose="020F0502020204030204" pitchFamily="34" charset="0"/>
                    <a:cs typeface="Calibri" panose="020F0502020204030204" pitchFamily="34" charset="0"/>
                  </a:rPr>
                  <a:t>particles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move</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towards</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regions</a:t>
                </a:r>
                <a:r>
                  <a:rPr lang="it-IT" sz="2800" dirty="0">
                    <a:latin typeface="Calibri" panose="020F0502020204030204" pitchFamily="34" charset="0"/>
                    <a:cs typeface="Calibri" panose="020F0502020204030204" pitchFamily="34" charset="0"/>
                  </a:rPr>
                  <a:t> with </a:t>
                </a:r>
                <a:r>
                  <a:rPr lang="it-IT" sz="2800" dirty="0" err="1">
                    <a:latin typeface="Calibri" panose="020F0502020204030204" pitchFamily="34" charset="0"/>
                    <a:cs typeface="Calibri" panose="020F0502020204030204" pitchFamily="34" charset="0"/>
                  </a:rPr>
                  <a:t>lower</a:t>
                </a:r>
                <a:r>
                  <a:rPr lang="it-IT" sz="2800" dirty="0">
                    <a:latin typeface="Calibri" panose="020F0502020204030204" pitchFamily="34" charset="0"/>
                    <a:cs typeface="Calibri" panose="020F0502020204030204" pitchFamily="34" charset="0"/>
                  </a:rPr>
                  <a:t> </a:t>
                </a:r>
                <a:r>
                  <a:rPr lang="it-IT" sz="2800" dirty="0" err="1">
                    <a:latin typeface="Calibri" panose="020F0502020204030204" pitchFamily="34" charset="0"/>
                    <a:cs typeface="Calibri" panose="020F0502020204030204" pitchFamily="34" charset="0"/>
                  </a:rPr>
                  <a:t>enstrophy</a:t>
                </a:r>
                <a:r>
                  <a:rPr lang="it-IT" sz="2800" dirty="0">
                    <a:latin typeface="Calibri" panose="020F0502020204030204" pitchFamily="34" charset="0"/>
                    <a:cs typeface="Calibri" panose="020F0502020204030204" pitchFamily="34" charset="0"/>
                  </a:rPr>
                  <a:t>.</a:t>
                </a:r>
              </a:p>
              <a:p>
                <a:endParaRPr lang="it-IT" sz="2800" dirty="0">
                  <a:latin typeface="Calibri" panose="020F0502020204030204" pitchFamily="34" charset="0"/>
                  <a:cs typeface="Calibri" panose="020F0502020204030204" pitchFamily="34" charset="0"/>
                </a:endParaRPr>
              </a:p>
              <a:p>
                <a:r>
                  <a:rPr lang="it-IT" sz="2800" b="1" dirty="0">
                    <a:solidFill>
                      <a:srgbClr val="FF0000"/>
                    </a:solidFill>
                    <a:latin typeface="Calibri" panose="020F0502020204030204" pitchFamily="34" charset="0"/>
                    <a:cs typeface="Calibri" panose="020F0502020204030204" pitchFamily="34" charset="0"/>
                  </a:rPr>
                  <a:t> </a:t>
                </a:r>
              </a:p>
              <a:p>
                <a:endParaRPr lang="en-US" sz="3200" b="1" dirty="0">
                  <a:solidFill>
                    <a:srgbClr val="FF0000"/>
                  </a:solidFill>
                  <a:latin typeface="Calibri" panose="020F0502020204030204" pitchFamily="34" charset="0"/>
                  <a:cs typeface="Calibri" panose="020F0502020204030204" pitchFamily="34" charset="0"/>
                </a:endParaRPr>
              </a:p>
              <a:p>
                <a:endParaRPr lang="it-IT" sz="2800" b="1" dirty="0">
                  <a:solidFill>
                    <a:srgbClr val="FF0000"/>
                  </a:solidFill>
                  <a:latin typeface="Calibri" panose="020F0502020204030204" pitchFamily="34" charset="0"/>
                  <a:cs typeface="Calibri" panose="020F0502020204030204" pitchFamily="34" charset="0"/>
                </a:endParaRPr>
              </a:p>
            </p:txBody>
          </p:sp>
        </mc:Choice>
        <mc:Fallback>
          <p:sp>
            <p:nvSpPr>
              <p:cNvPr id="82" name="Text Placeholder 13">
                <a:extLst>
                  <a:ext uri="{FF2B5EF4-FFF2-40B4-BE49-F238E27FC236}">
                    <a16:creationId xmlns:a16="http://schemas.microsoft.com/office/drawing/2014/main" id="{FA5B1336-3BFE-4090-817B-10F9E24117ED}"/>
                  </a:ext>
                </a:extLst>
              </p:cNvPr>
              <p:cNvSpPr>
                <a:spLocks noGrp="1" noRot="1" noChangeAspect="1" noMove="1" noResize="1" noEditPoints="1" noAdjustHandles="1" noChangeArrowheads="1" noChangeShapeType="1" noTextEdit="1"/>
              </p:cNvSpPr>
              <p:nvPr>
                <p:ph type="body" sz="quarter" idx="21"/>
              </p:nvPr>
            </p:nvSpPr>
            <p:spPr>
              <a:xfrm>
                <a:off x="13342251" y="7366360"/>
                <a:ext cx="11988800" cy="34727790"/>
              </a:xfrm>
              <a:blipFill>
                <a:blip r:embed="rId25"/>
                <a:stretch>
                  <a:fillRect l="-1058" t="-183" r="-1481"/>
                </a:stretch>
              </a:blipFill>
            </p:spPr>
            <p:txBody>
              <a:bodyPr/>
              <a:lstStyle/>
              <a:p>
                <a:r>
                  <a:rPr lang="en-US">
                    <a:noFill/>
                  </a:rPr>
                  <a:t> </a:t>
                </a:r>
              </a:p>
            </p:txBody>
          </p:sp>
        </mc:Fallback>
      </mc:AlternateContent>
      <p:grpSp>
        <p:nvGrpSpPr>
          <p:cNvPr id="103" name="Gruppo 102">
            <a:extLst>
              <a:ext uri="{FF2B5EF4-FFF2-40B4-BE49-F238E27FC236}">
                <a16:creationId xmlns:a16="http://schemas.microsoft.com/office/drawing/2014/main" id="{9252FCBB-5FD5-4AB1-8EF0-CEF4AB435D15}"/>
              </a:ext>
            </a:extLst>
          </p:cNvPr>
          <p:cNvGrpSpPr/>
          <p:nvPr/>
        </p:nvGrpSpPr>
        <p:grpSpPr>
          <a:xfrm>
            <a:off x="13434557" y="8800317"/>
            <a:ext cx="11719131" cy="3466877"/>
            <a:chOff x="13390411" y="16237519"/>
            <a:chExt cx="10019913" cy="2823452"/>
          </a:xfrm>
        </p:grpSpPr>
        <p:grpSp>
          <p:nvGrpSpPr>
            <p:cNvPr id="105" name="Gruppo 104">
              <a:extLst>
                <a:ext uri="{FF2B5EF4-FFF2-40B4-BE49-F238E27FC236}">
                  <a16:creationId xmlns:a16="http://schemas.microsoft.com/office/drawing/2014/main" id="{00CFF5F6-AF9C-4BA2-A9C6-25261B11A592}"/>
                </a:ext>
              </a:extLst>
            </p:cNvPr>
            <p:cNvGrpSpPr/>
            <p:nvPr/>
          </p:nvGrpSpPr>
          <p:grpSpPr>
            <a:xfrm>
              <a:off x="13390411" y="16645709"/>
              <a:ext cx="10019913" cy="2415262"/>
              <a:chOff x="13390411" y="16645709"/>
              <a:chExt cx="10019913" cy="2415262"/>
            </a:xfrm>
          </p:grpSpPr>
          <p:grpSp>
            <p:nvGrpSpPr>
              <p:cNvPr id="109" name="Gruppo 108">
                <a:extLst>
                  <a:ext uri="{FF2B5EF4-FFF2-40B4-BE49-F238E27FC236}">
                    <a16:creationId xmlns:a16="http://schemas.microsoft.com/office/drawing/2014/main" id="{5EEA7178-C691-4513-8DCB-73418DECB914}"/>
                  </a:ext>
                </a:extLst>
              </p:cNvPr>
              <p:cNvGrpSpPr/>
              <p:nvPr/>
            </p:nvGrpSpPr>
            <p:grpSpPr>
              <a:xfrm>
                <a:off x="15231544" y="16645709"/>
                <a:ext cx="8178780" cy="2415262"/>
                <a:chOff x="13811628" y="16470221"/>
                <a:chExt cx="8178780" cy="2415262"/>
              </a:xfrm>
            </p:grpSpPr>
            <p:pic>
              <p:nvPicPr>
                <p:cNvPr id="111" name="Immagine 110" descr="Ritaglio schermata">
                  <a:extLst>
                    <a:ext uri="{FF2B5EF4-FFF2-40B4-BE49-F238E27FC236}">
                      <a16:creationId xmlns:a16="http://schemas.microsoft.com/office/drawing/2014/main" id="{A67E109E-8D88-430E-A990-CA6F00609CD3}"/>
                    </a:ext>
                  </a:extLst>
                </p:cNvPr>
                <p:cNvPicPr>
                  <a:picLocks noChangeAspect="1"/>
                </p:cNvPicPr>
                <p:nvPr/>
              </p:nvPicPr>
              <p:blipFill rotWithShape="1">
                <a:blip r:embed="rId26" cstate="print">
                  <a:extLst>
                    <a:ext uri="{28A0092B-C50C-407E-A947-70E740481C1C}">
                      <a14:useLocalDpi xmlns:a14="http://schemas.microsoft.com/office/drawing/2010/main" val="0"/>
                    </a:ext>
                  </a:extLst>
                </a:blip>
                <a:srcRect t="1147" r="945"/>
                <a:stretch/>
              </p:blipFill>
              <p:spPr>
                <a:xfrm>
                  <a:off x="13811628" y="16470221"/>
                  <a:ext cx="2418296" cy="2405019"/>
                </a:xfrm>
                <a:prstGeom prst="rect">
                  <a:avLst/>
                </a:prstGeom>
              </p:spPr>
            </p:pic>
            <p:pic>
              <p:nvPicPr>
                <p:cNvPr id="112" name="Immagine 111" descr="Ritaglio schermata">
                  <a:extLst>
                    <a:ext uri="{FF2B5EF4-FFF2-40B4-BE49-F238E27FC236}">
                      <a16:creationId xmlns:a16="http://schemas.microsoft.com/office/drawing/2014/main" id="{56FDF254-1B26-4216-9607-3930D08D4AF6}"/>
                    </a:ext>
                  </a:extLst>
                </p:cNvPr>
                <p:cNvPicPr>
                  <a:picLocks noChangeAspect="1"/>
                </p:cNvPicPr>
                <p:nvPr/>
              </p:nvPicPr>
              <p:blipFill rotWithShape="1">
                <a:blip r:embed="rId27" cstate="print">
                  <a:extLst>
                    <a:ext uri="{28A0092B-C50C-407E-A947-70E740481C1C}">
                      <a14:useLocalDpi xmlns:a14="http://schemas.microsoft.com/office/drawing/2010/main" val="0"/>
                    </a:ext>
                  </a:extLst>
                </a:blip>
                <a:srcRect l="1" t="1898" r="987"/>
                <a:stretch/>
              </p:blipFill>
              <p:spPr>
                <a:xfrm>
                  <a:off x="16612901" y="16480465"/>
                  <a:ext cx="2418296" cy="2405018"/>
                </a:xfrm>
                <a:prstGeom prst="rect">
                  <a:avLst/>
                </a:prstGeom>
              </p:spPr>
            </p:pic>
            <p:pic>
              <p:nvPicPr>
                <p:cNvPr id="113" name="Immagine 112" descr="Ritaglio schermata">
                  <a:extLst>
                    <a:ext uri="{FF2B5EF4-FFF2-40B4-BE49-F238E27FC236}">
                      <a16:creationId xmlns:a16="http://schemas.microsoft.com/office/drawing/2014/main" id="{A4F56A19-BE49-431A-8868-DD357D80CFDF}"/>
                    </a:ext>
                  </a:extLst>
                </p:cNvPr>
                <p:cNvPicPr>
                  <a:picLocks noChangeAspect="1"/>
                </p:cNvPicPr>
                <p:nvPr/>
              </p:nvPicPr>
              <p:blipFill rotWithShape="1">
                <a:blip r:embed="rId28" cstate="print">
                  <a:extLst>
                    <a:ext uri="{28A0092B-C50C-407E-A947-70E740481C1C}">
                      <a14:useLocalDpi xmlns:a14="http://schemas.microsoft.com/office/drawing/2010/main" val="0"/>
                    </a:ext>
                  </a:extLst>
                </a:blip>
                <a:srcRect t="1315" r="794"/>
                <a:stretch/>
              </p:blipFill>
              <p:spPr>
                <a:xfrm>
                  <a:off x="19572111" y="16470222"/>
                  <a:ext cx="2418297" cy="2405018"/>
                </a:xfrm>
                <a:prstGeom prst="rect">
                  <a:avLst/>
                </a:prstGeom>
              </p:spPr>
            </p:pic>
          </p:grpSp>
          <p:pic>
            <p:nvPicPr>
              <p:cNvPr id="110" name="Immagine 109" descr="Ritaglio schermata">
                <a:extLst>
                  <a:ext uri="{FF2B5EF4-FFF2-40B4-BE49-F238E27FC236}">
                    <a16:creationId xmlns:a16="http://schemas.microsoft.com/office/drawing/2014/main" id="{C539EB80-7B56-478A-AE75-D3121A5E9AE1}"/>
                  </a:ext>
                </a:extLst>
              </p:cNvPr>
              <p:cNvPicPr>
                <a:picLocks noChangeAspect="1"/>
              </p:cNvPicPr>
              <p:nvPr/>
            </p:nvPicPr>
            <p:blipFill rotWithShape="1">
              <a:blip r:embed="rId29">
                <a:extLst>
                  <a:ext uri="{28A0092B-C50C-407E-A947-70E740481C1C}">
                    <a14:useLocalDpi xmlns:a14="http://schemas.microsoft.com/office/drawing/2010/main" val="0"/>
                  </a:ext>
                </a:extLst>
              </a:blip>
              <a:srcRect t="1264" b="1"/>
              <a:stretch/>
            </p:blipFill>
            <p:spPr>
              <a:xfrm>
                <a:off x="13390411" y="17029909"/>
                <a:ext cx="1143160" cy="1636618"/>
              </a:xfrm>
              <a:prstGeom prst="rect">
                <a:avLst/>
              </a:prstGeom>
            </p:spPr>
          </p:pic>
        </p:grpSp>
        <mc:AlternateContent xmlns:mc="http://schemas.openxmlformats.org/markup-compatibility/2006" xmlns:a14="http://schemas.microsoft.com/office/drawing/2010/main">
          <mc:Choice Requires="a14">
            <p:sp>
              <p:nvSpPr>
                <p:cNvPr id="106" name="CasellaDiTesto 105">
                  <a:extLst>
                    <a:ext uri="{FF2B5EF4-FFF2-40B4-BE49-F238E27FC236}">
                      <a16:creationId xmlns:a16="http://schemas.microsoft.com/office/drawing/2014/main" id="{1D3E6A72-4EDC-4E43-BE21-71A69FAA41CF}"/>
                    </a:ext>
                  </a:extLst>
                </p:cNvPr>
                <p:cNvSpPr txBox="1"/>
                <p:nvPr/>
              </p:nvSpPr>
              <p:spPr>
                <a:xfrm>
                  <a:off x="15546334" y="16237519"/>
                  <a:ext cx="16521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𝑡</m:t>
                        </m:r>
                        <m:r>
                          <a:rPr lang="it-IT" sz="2000" b="0" i="1" smtClean="0">
                            <a:latin typeface="Cambria Math" panose="02040503050406030204" pitchFamily="18" charset="0"/>
                          </a:rPr>
                          <m:t>/</m:t>
                        </m:r>
                        <m:r>
                          <a:rPr lang="it-IT" sz="2000" b="0" i="1" smtClean="0">
                            <a:latin typeface="Cambria Math" panose="02040503050406030204" pitchFamily="18" charset="0"/>
                          </a:rPr>
                          <m:t>𝜏</m:t>
                        </m:r>
                        <m:r>
                          <a:rPr lang="it-IT" sz="2000" b="0" i="1" smtClean="0">
                            <a:latin typeface="Cambria Math" panose="02040503050406030204" pitchFamily="18" charset="0"/>
                          </a:rPr>
                          <m:t>=0</m:t>
                        </m:r>
                      </m:oMath>
                    </m:oMathPara>
                  </a14:m>
                  <a:endParaRPr lang="en-GB" sz="2000" dirty="0"/>
                </a:p>
              </p:txBody>
            </p:sp>
          </mc:Choice>
          <mc:Fallback xmlns="">
            <p:sp>
              <p:nvSpPr>
                <p:cNvPr id="90" name="CasellaDiTesto 89">
                  <a:extLst>
                    <a:ext uri="{FF2B5EF4-FFF2-40B4-BE49-F238E27FC236}">
                      <a16:creationId xmlns:a16="http://schemas.microsoft.com/office/drawing/2014/main" id="{F16E6CCE-6E42-4EDD-B4EA-95452F51058C}"/>
                    </a:ext>
                  </a:extLst>
                </p:cNvPr>
                <p:cNvSpPr txBox="1">
                  <a:spLocks noRot="1" noChangeAspect="1" noMove="1" noResize="1" noEditPoints="1" noAdjustHandles="1" noChangeArrowheads="1" noChangeShapeType="1" noTextEdit="1"/>
                </p:cNvSpPr>
                <p:nvPr/>
              </p:nvSpPr>
              <p:spPr>
                <a:xfrm>
                  <a:off x="15546334" y="16237519"/>
                  <a:ext cx="1652105" cy="400110"/>
                </a:xfrm>
                <a:prstGeom prst="rect">
                  <a:avLst/>
                </a:prstGeom>
                <a:blipFill>
                  <a:blip r:embed="rId46"/>
                  <a:stretch>
                    <a:fillRect b="-1515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7" name="CasellaDiTesto 106">
                  <a:extLst>
                    <a:ext uri="{FF2B5EF4-FFF2-40B4-BE49-F238E27FC236}">
                      <a16:creationId xmlns:a16="http://schemas.microsoft.com/office/drawing/2014/main" id="{38292DE1-0E24-4CEE-840C-D806DB1C6B6E}"/>
                    </a:ext>
                  </a:extLst>
                </p:cNvPr>
                <p:cNvSpPr txBox="1"/>
                <p:nvPr/>
              </p:nvSpPr>
              <p:spPr>
                <a:xfrm>
                  <a:off x="18490447" y="16244692"/>
                  <a:ext cx="16521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𝑡</m:t>
                        </m:r>
                        <m:r>
                          <a:rPr lang="it-IT" sz="2000" b="0" i="1" smtClean="0">
                            <a:latin typeface="Cambria Math" panose="02040503050406030204" pitchFamily="18" charset="0"/>
                          </a:rPr>
                          <m:t>/</m:t>
                        </m:r>
                        <m:r>
                          <a:rPr lang="it-IT" sz="2000" b="0" i="1" smtClean="0">
                            <a:latin typeface="Cambria Math" panose="02040503050406030204" pitchFamily="18" charset="0"/>
                          </a:rPr>
                          <m:t>𝜏</m:t>
                        </m:r>
                        <m:r>
                          <a:rPr lang="it-IT" sz="2000" b="0" i="1" smtClean="0">
                            <a:latin typeface="Cambria Math" panose="02040503050406030204" pitchFamily="18" charset="0"/>
                          </a:rPr>
                          <m:t>=0.8</m:t>
                        </m:r>
                      </m:oMath>
                    </m:oMathPara>
                  </a14:m>
                  <a:endParaRPr lang="en-GB" sz="2000" dirty="0"/>
                </a:p>
              </p:txBody>
            </p:sp>
          </mc:Choice>
          <mc:Fallback xmlns="">
            <p:sp>
              <p:nvSpPr>
                <p:cNvPr id="91" name="CasellaDiTesto 90">
                  <a:extLst>
                    <a:ext uri="{FF2B5EF4-FFF2-40B4-BE49-F238E27FC236}">
                      <a16:creationId xmlns:a16="http://schemas.microsoft.com/office/drawing/2014/main" id="{797CD6D8-7A71-4323-9F30-19BDC4A35902}"/>
                    </a:ext>
                  </a:extLst>
                </p:cNvPr>
                <p:cNvSpPr txBox="1">
                  <a:spLocks noRot="1" noChangeAspect="1" noMove="1" noResize="1" noEditPoints="1" noAdjustHandles="1" noChangeArrowheads="1" noChangeShapeType="1" noTextEdit="1"/>
                </p:cNvSpPr>
                <p:nvPr/>
              </p:nvSpPr>
              <p:spPr>
                <a:xfrm>
                  <a:off x="18490447" y="16244692"/>
                  <a:ext cx="1652105" cy="400110"/>
                </a:xfrm>
                <a:prstGeom prst="rect">
                  <a:avLst/>
                </a:prstGeom>
                <a:blipFill>
                  <a:blip r:embed="rId47"/>
                  <a:stretch>
                    <a:fillRect b="-1692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8" name="CasellaDiTesto 107">
                  <a:extLst>
                    <a:ext uri="{FF2B5EF4-FFF2-40B4-BE49-F238E27FC236}">
                      <a16:creationId xmlns:a16="http://schemas.microsoft.com/office/drawing/2014/main" id="{F92F9BAB-0F69-4660-A888-9A2649DA3451}"/>
                    </a:ext>
                  </a:extLst>
                </p:cNvPr>
                <p:cNvSpPr txBox="1"/>
                <p:nvPr/>
              </p:nvSpPr>
              <p:spPr>
                <a:xfrm>
                  <a:off x="21622720" y="16244692"/>
                  <a:ext cx="16521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𝑡</m:t>
                        </m:r>
                        <m:r>
                          <a:rPr lang="it-IT" sz="2000" b="0" i="1" smtClean="0">
                            <a:latin typeface="Cambria Math" panose="02040503050406030204" pitchFamily="18" charset="0"/>
                          </a:rPr>
                          <m:t>/</m:t>
                        </m:r>
                        <m:r>
                          <a:rPr lang="it-IT" sz="2000" b="0" i="1" smtClean="0">
                            <a:latin typeface="Cambria Math" panose="02040503050406030204" pitchFamily="18" charset="0"/>
                          </a:rPr>
                          <m:t>𝜏</m:t>
                        </m:r>
                        <m:r>
                          <a:rPr lang="it-IT" sz="2000" b="0" i="1" smtClean="0">
                            <a:latin typeface="Cambria Math" panose="02040503050406030204" pitchFamily="18" charset="0"/>
                          </a:rPr>
                          <m:t>=1.7</m:t>
                        </m:r>
                      </m:oMath>
                    </m:oMathPara>
                  </a14:m>
                  <a:endParaRPr lang="en-GB" sz="2000" dirty="0"/>
                </a:p>
              </p:txBody>
            </p:sp>
          </mc:Choice>
          <mc:Fallback xmlns="">
            <p:sp>
              <p:nvSpPr>
                <p:cNvPr id="92" name="CasellaDiTesto 91">
                  <a:extLst>
                    <a:ext uri="{FF2B5EF4-FFF2-40B4-BE49-F238E27FC236}">
                      <a16:creationId xmlns:a16="http://schemas.microsoft.com/office/drawing/2014/main" id="{1024180E-4D5C-4648-92F2-C293E69877EF}"/>
                    </a:ext>
                  </a:extLst>
                </p:cNvPr>
                <p:cNvSpPr txBox="1">
                  <a:spLocks noRot="1" noChangeAspect="1" noMove="1" noResize="1" noEditPoints="1" noAdjustHandles="1" noChangeArrowheads="1" noChangeShapeType="1" noTextEdit="1"/>
                </p:cNvSpPr>
                <p:nvPr/>
              </p:nvSpPr>
              <p:spPr>
                <a:xfrm>
                  <a:off x="21622720" y="16244692"/>
                  <a:ext cx="1652105" cy="400110"/>
                </a:xfrm>
                <a:prstGeom prst="rect">
                  <a:avLst/>
                </a:prstGeom>
                <a:blipFill>
                  <a:blip r:embed="rId48"/>
                  <a:stretch>
                    <a:fillRect b="-16923"/>
                  </a:stretch>
                </a:blipFill>
              </p:spPr>
              <p:txBody>
                <a:bodyPr/>
                <a:lstStyle/>
                <a:p>
                  <a:r>
                    <a:rPr lang="en-GB">
                      <a:noFill/>
                    </a:rPr>
                    <a:t> </a:t>
                  </a:r>
                </a:p>
              </p:txBody>
            </p:sp>
          </mc:Fallback>
        </mc:AlternateContent>
      </p:grpSp>
      <p:grpSp>
        <p:nvGrpSpPr>
          <p:cNvPr id="114" name="Gruppo 113">
            <a:extLst>
              <a:ext uri="{FF2B5EF4-FFF2-40B4-BE49-F238E27FC236}">
                <a16:creationId xmlns:a16="http://schemas.microsoft.com/office/drawing/2014/main" id="{936379A8-D7C7-49B4-9705-57C04134D558}"/>
              </a:ext>
            </a:extLst>
          </p:cNvPr>
          <p:cNvGrpSpPr/>
          <p:nvPr/>
        </p:nvGrpSpPr>
        <p:grpSpPr>
          <a:xfrm>
            <a:off x="13475822" y="13352049"/>
            <a:ext cx="11677866" cy="3403744"/>
            <a:chOff x="13390411" y="20180814"/>
            <a:chExt cx="9940439" cy="2832689"/>
          </a:xfrm>
        </p:grpSpPr>
        <p:grpSp>
          <p:nvGrpSpPr>
            <p:cNvPr id="115" name="Gruppo 114">
              <a:extLst>
                <a:ext uri="{FF2B5EF4-FFF2-40B4-BE49-F238E27FC236}">
                  <a16:creationId xmlns:a16="http://schemas.microsoft.com/office/drawing/2014/main" id="{941B9490-A0EE-408B-8998-33A566A69946}"/>
                </a:ext>
              </a:extLst>
            </p:cNvPr>
            <p:cNvGrpSpPr/>
            <p:nvPr/>
          </p:nvGrpSpPr>
          <p:grpSpPr>
            <a:xfrm>
              <a:off x="13390411" y="20578909"/>
              <a:ext cx="9940439" cy="2434594"/>
              <a:chOff x="13390411" y="20241439"/>
              <a:chExt cx="9940439" cy="2434594"/>
            </a:xfrm>
          </p:grpSpPr>
          <p:pic>
            <p:nvPicPr>
              <p:cNvPr id="120" name="Immagine 119" descr="Ritaglio schermata">
                <a:extLst>
                  <a:ext uri="{FF2B5EF4-FFF2-40B4-BE49-F238E27FC236}">
                    <a16:creationId xmlns:a16="http://schemas.microsoft.com/office/drawing/2014/main" id="{259A682C-1045-4290-BDAF-DA153E4C5560}"/>
                  </a:ext>
                </a:extLst>
              </p:cNvPr>
              <p:cNvPicPr>
                <a:picLocks noChangeAspect="1"/>
              </p:cNvPicPr>
              <p:nvPr/>
            </p:nvPicPr>
            <p:blipFill rotWithShape="1">
              <a:blip r:embed="rId49" cstate="print">
                <a:extLst>
                  <a:ext uri="{28A0092B-C50C-407E-A947-70E740481C1C}">
                    <a14:useLocalDpi xmlns:a14="http://schemas.microsoft.com/office/drawing/2010/main" val="0"/>
                  </a:ext>
                </a:extLst>
              </a:blip>
              <a:srcRect l="1" t="1709" r="1380"/>
              <a:stretch/>
            </p:blipFill>
            <p:spPr>
              <a:xfrm>
                <a:off x="15231544" y="20241440"/>
                <a:ext cx="2418296" cy="2405019"/>
              </a:xfrm>
              <a:prstGeom prst="rect">
                <a:avLst/>
              </a:prstGeom>
            </p:spPr>
          </p:pic>
          <p:pic>
            <p:nvPicPr>
              <p:cNvPr id="121" name="Immagine 120" descr="Ritaglio schermata">
                <a:extLst>
                  <a:ext uri="{FF2B5EF4-FFF2-40B4-BE49-F238E27FC236}">
                    <a16:creationId xmlns:a16="http://schemas.microsoft.com/office/drawing/2014/main" id="{57209316-2E58-4DE0-8E59-9639F61AD7B3}"/>
                  </a:ext>
                </a:extLst>
              </p:cNvPr>
              <p:cNvPicPr>
                <a:picLocks noChangeAspect="1"/>
              </p:cNvPicPr>
              <p:nvPr/>
            </p:nvPicPr>
            <p:blipFill rotWithShape="1">
              <a:blip r:embed="rId50" cstate="print">
                <a:extLst>
                  <a:ext uri="{28A0092B-C50C-407E-A947-70E740481C1C}">
                    <a14:useLocalDpi xmlns:a14="http://schemas.microsoft.com/office/drawing/2010/main" val="0"/>
                  </a:ext>
                </a:extLst>
              </a:blip>
              <a:srcRect t="1083" r="596"/>
              <a:stretch/>
            </p:blipFill>
            <p:spPr>
              <a:xfrm>
                <a:off x="18112290" y="20241439"/>
                <a:ext cx="2338823" cy="2405020"/>
              </a:xfrm>
              <a:prstGeom prst="rect">
                <a:avLst/>
              </a:prstGeom>
            </p:spPr>
          </p:pic>
          <p:pic>
            <p:nvPicPr>
              <p:cNvPr id="123" name="Immagine 122" descr="Ritaglio schermata">
                <a:extLst>
                  <a:ext uri="{FF2B5EF4-FFF2-40B4-BE49-F238E27FC236}">
                    <a16:creationId xmlns:a16="http://schemas.microsoft.com/office/drawing/2014/main" id="{79355788-22E9-4422-BDEF-7535E7B71F0E}"/>
                  </a:ext>
                </a:extLst>
              </p:cNvPr>
              <p:cNvPicPr>
                <a:picLocks noChangeAspect="1"/>
              </p:cNvPicPr>
              <p:nvPr/>
            </p:nvPicPr>
            <p:blipFill rotWithShape="1">
              <a:blip r:embed="rId51" cstate="print">
                <a:extLst>
                  <a:ext uri="{28A0092B-C50C-407E-A947-70E740481C1C}">
                    <a14:useLocalDpi xmlns:a14="http://schemas.microsoft.com/office/drawing/2010/main" val="0"/>
                  </a:ext>
                </a:extLst>
              </a:blip>
              <a:srcRect t="1064" r="1650"/>
              <a:stretch/>
            </p:blipFill>
            <p:spPr>
              <a:xfrm>
                <a:off x="20992027" y="20271012"/>
                <a:ext cx="2338823" cy="2405021"/>
              </a:xfrm>
              <a:prstGeom prst="rect">
                <a:avLst/>
              </a:prstGeom>
            </p:spPr>
          </p:pic>
          <p:pic>
            <p:nvPicPr>
              <p:cNvPr id="124" name="Immagine 123" descr="Ritaglio schermata">
                <a:extLst>
                  <a:ext uri="{FF2B5EF4-FFF2-40B4-BE49-F238E27FC236}">
                    <a16:creationId xmlns:a16="http://schemas.microsoft.com/office/drawing/2014/main" id="{40B8A104-0961-4337-95EB-10B6F29266CA}"/>
                  </a:ext>
                </a:extLst>
              </p:cNvPr>
              <p:cNvPicPr>
                <a:picLocks noChangeAspect="1"/>
              </p:cNvPicPr>
              <p:nvPr/>
            </p:nvPicPr>
            <p:blipFill rotWithShape="1">
              <a:blip r:embed="rId29">
                <a:extLst>
                  <a:ext uri="{28A0092B-C50C-407E-A947-70E740481C1C}">
                    <a14:useLocalDpi xmlns:a14="http://schemas.microsoft.com/office/drawing/2010/main" val="0"/>
                  </a:ext>
                </a:extLst>
              </a:blip>
              <a:srcRect t="1264" b="1"/>
              <a:stretch/>
            </p:blipFill>
            <p:spPr>
              <a:xfrm>
                <a:off x="13390411" y="20583449"/>
                <a:ext cx="1143160" cy="1636618"/>
              </a:xfrm>
              <a:prstGeom prst="rect">
                <a:avLst/>
              </a:prstGeom>
            </p:spPr>
          </p:pic>
        </p:grpSp>
        <p:grpSp>
          <p:nvGrpSpPr>
            <p:cNvPr id="116" name="Gruppo 115">
              <a:extLst>
                <a:ext uri="{FF2B5EF4-FFF2-40B4-BE49-F238E27FC236}">
                  <a16:creationId xmlns:a16="http://schemas.microsoft.com/office/drawing/2014/main" id="{8B6016CD-ED13-4676-BF5C-CB43CDD357D7}"/>
                </a:ext>
              </a:extLst>
            </p:cNvPr>
            <p:cNvGrpSpPr/>
            <p:nvPr/>
          </p:nvGrpSpPr>
          <p:grpSpPr>
            <a:xfrm>
              <a:off x="15366882" y="20180814"/>
              <a:ext cx="7728491" cy="407283"/>
              <a:chOff x="15698734" y="16389919"/>
              <a:chExt cx="7728491" cy="407283"/>
            </a:xfrm>
          </p:grpSpPr>
          <mc:AlternateContent xmlns:mc="http://schemas.openxmlformats.org/markup-compatibility/2006" xmlns:a14="http://schemas.microsoft.com/office/drawing/2010/main">
            <mc:Choice Requires="a14">
              <p:sp>
                <p:nvSpPr>
                  <p:cNvPr id="117" name="CasellaDiTesto 116">
                    <a:extLst>
                      <a:ext uri="{FF2B5EF4-FFF2-40B4-BE49-F238E27FC236}">
                        <a16:creationId xmlns:a16="http://schemas.microsoft.com/office/drawing/2014/main" id="{DF3B7866-AF58-42BC-9B55-325E174C9666}"/>
                      </a:ext>
                    </a:extLst>
                  </p:cNvPr>
                  <p:cNvSpPr txBox="1"/>
                  <p:nvPr/>
                </p:nvSpPr>
                <p:spPr>
                  <a:xfrm>
                    <a:off x="15698734" y="16389919"/>
                    <a:ext cx="16521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𝑡</m:t>
                          </m:r>
                          <m:r>
                            <a:rPr lang="it-IT" sz="2000" b="0" i="1" smtClean="0">
                              <a:latin typeface="Cambria Math" panose="02040503050406030204" pitchFamily="18" charset="0"/>
                            </a:rPr>
                            <m:t>/</m:t>
                          </m:r>
                          <m:r>
                            <a:rPr lang="it-IT" sz="2000" b="0" i="1" smtClean="0">
                              <a:latin typeface="Cambria Math" panose="02040503050406030204" pitchFamily="18" charset="0"/>
                            </a:rPr>
                            <m:t>𝜏</m:t>
                          </m:r>
                          <m:r>
                            <a:rPr lang="it-IT" sz="2000" b="0" i="1" smtClean="0">
                              <a:latin typeface="Cambria Math" panose="02040503050406030204" pitchFamily="18" charset="0"/>
                            </a:rPr>
                            <m:t>=0</m:t>
                          </m:r>
                        </m:oMath>
                      </m:oMathPara>
                    </a14:m>
                    <a:endParaRPr lang="en-GB" sz="2000" dirty="0"/>
                  </a:p>
                </p:txBody>
              </p:sp>
            </mc:Choice>
            <mc:Fallback xmlns="">
              <p:sp>
                <p:nvSpPr>
                  <p:cNvPr id="93" name="CasellaDiTesto 92">
                    <a:extLst>
                      <a:ext uri="{FF2B5EF4-FFF2-40B4-BE49-F238E27FC236}">
                        <a16:creationId xmlns:a16="http://schemas.microsoft.com/office/drawing/2014/main" id="{1D4C62C8-54EF-4207-9751-96E320D5E51F}"/>
                      </a:ext>
                    </a:extLst>
                  </p:cNvPr>
                  <p:cNvSpPr txBox="1">
                    <a:spLocks noRot="1" noChangeAspect="1" noMove="1" noResize="1" noEditPoints="1" noAdjustHandles="1" noChangeArrowheads="1" noChangeShapeType="1" noTextEdit="1"/>
                  </p:cNvSpPr>
                  <p:nvPr/>
                </p:nvSpPr>
                <p:spPr>
                  <a:xfrm>
                    <a:off x="15698734" y="16389919"/>
                    <a:ext cx="1652105" cy="400110"/>
                  </a:xfrm>
                  <a:prstGeom prst="rect">
                    <a:avLst/>
                  </a:prstGeom>
                  <a:blipFill>
                    <a:blip r:embed="rId52"/>
                    <a:stretch>
                      <a:fillRect b="-1515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8" name="CasellaDiTesto 117">
                    <a:extLst>
                      <a:ext uri="{FF2B5EF4-FFF2-40B4-BE49-F238E27FC236}">
                        <a16:creationId xmlns:a16="http://schemas.microsoft.com/office/drawing/2014/main" id="{1558F8A5-ECA5-4721-918B-9948B35BB5C2}"/>
                      </a:ext>
                    </a:extLst>
                  </p:cNvPr>
                  <p:cNvSpPr txBox="1"/>
                  <p:nvPr/>
                </p:nvSpPr>
                <p:spPr>
                  <a:xfrm>
                    <a:off x="18642847" y="16397092"/>
                    <a:ext cx="16521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𝑡</m:t>
                          </m:r>
                          <m:r>
                            <a:rPr lang="it-IT" sz="2000" b="0" i="1" smtClean="0">
                              <a:latin typeface="Cambria Math" panose="02040503050406030204" pitchFamily="18" charset="0"/>
                            </a:rPr>
                            <m:t>/</m:t>
                          </m:r>
                          <m:r>
                            <a:rPr lang="it-IT" sz="2000" b="0" i="1" smtClean="0">
                              <a:latin typeface="Cambria Math" panose="02040503050406030204" pitchFamily="18" charset="0"/>
                            </a:rPr>
                            <m:t>𝜏</m:t>
                          </m:r>
                          <m:r>
                            <a:rPr lang="it-IT" sz="2000" b="0" i="1" smtClean="0">
                              <a:latin typeface="Cambria Math" panose="02040503050406030204" pitchFamily="18" charset="0"/>
                            </a:rPr>
                            <m:t>=0.8</m:t>
                          </m:r>
                        </m:oMath>
                      </m:oMathPara>
                    </a14:m>
                    <a:endParaRPr lang="en-GB" sz="2000" dirty="0"/>
                  </a:p>
                </p:txBody>
              </p:sp>
            </mc:Choice>
            <mc:Fallback xmlns="">
              <p:sp>
                <p:nvSpPr>
                  <p:cNvPr id="94" name="CasellaDiTesto 93">
                    <a:extLst>
                      <a:ext uri="{FF2B5EF4-FFF2-40B4-BE49-F238E27FC236}">
                        <a16:creationId xmlns:a16="http://schemas.microsoft.com/office/drawing/2014/main" id="{359F2765-F114-43F3-B7B1-06162C2A093A}"/>
                      </a:ext>
                    </a:extLst>
                  </p:cNvPr>
                  <p:cNvSpPr txBox="1">
                    <a:spLocks noRot="1" noChangeAspect="1" noMove="1" noResize="1" noEditPoints="1" noAdjustHandles="1" noChangeArrowheads="1" noChangeShapeType="1" noTextEdit="1"/>
                  </p:cNvSpPr>
                  <p:nvPr/>
                </p:nvSpPr>
                <p:spPr>
                  <a:xfrm>
                    <a:off x="18642847" y="16397092"/>
                    <a:ext cx="1652105" cy="400110"/>
                  </a:xfrm>
                  <a:prstGeom prst="rect">
                    <a:avLst/>
                  </a:prstGeom>
                  <a:blipFill>
                    <a:blip r:embed="rId53"/>
                    <a:stretch>
                      <a:fillRect b="-1515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9" name="CasellaDiTesto 118">
                    <a:extLst>
                      <a:ext uri="{FF2B5EF4-FFF2-40B4-BE49-F238E27FC236}">
                        <a16:creationId xmlns:a16="http://schemas.microsoft.com/office/drawing/2014/main" id="{99E0CF3F-BC0C-45A4-86E1-107DCE5DB743}"/>
                      </a:ext>
                    </a:extLst>
                  </p:cNvPr>
                  <p:cNvSpPr txBox="1"/>
                  <p:nvPr/>
                </p:nvSpPr>
                <p:spPr>
                  <a:xfrm>
                    <a:off x="21775120" y="16397092"/>
                    <a:ext cx="16521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𝑡</m:t>
                          </m:r>
                          <m:r>
                            <a:rPr lang="it-IT" sz="2000" b="0" i="1" smtClean="0">
                              <a:latin typeface="Cambria Math" panose="02040503050406030204" pitchFamily="18" charset="0"/>
                            </a:rPr>
                            <m:t>/</m:t>
                          </m:r>
                          <m:r>
                            <a:rPr lang="it-IT" sz="2000" b="0" i="1" smtClean="0">
                              <a:latin typeface="Cambria Math" panose="02040503050406030204" pitchFamily="18" charset="0"/>
                            </a:rPr>
                            <m:t>𝜏</m:t>
                          </m:r>
                          <m:r>
                            <a:rPr lang="it-IT" sz="2000" b="0" i="1" smtClean="0">
                              <a:latin typeface="Cambria Math" panose="02040503050406030204" pitchFamily="18" charset="0"/>
                            </a:rPr>
                            <m:t>=1.7</m:t>
                          </m:r>
                        </m:oMath>
                      </m:oMathPara>
                    </a14:m>
                    <a:endParaRPr lang="en-GB" sz="2000" dirty="0"/>
                  </a:p>
                </p:txBody>
              </p:sp>
            </mc:Choice>
            <mc:Fallback xmlns="">
              <p:sp>
                <p:nvSpPr>
                  <p:cNvPr id="95" name="CasellaDiTesto 94">
                    <a:extLst>
                      <a:ext uri="{FF2B5EF4-FFF2-40B4-BE49-F238E27FC236}">
                        <a16:creationId xmlns:a16="http://schemas.microsoft.com/office/drawing/2014/main" id="{A115925A-B4ED-4D4C-8A3A-C9CE76731F85}"/>
                      </a:ext>
                    </a:extLst>
                  </p:cNvPr>
                  <p:cNvSpPr txBox="1">
                    <a:spLocks noRot="1" noChangeAspect="1" noMove="1" noResize="1" noEditPoints="1" noAdjustHandles="1" noChangeArrowheads="1" noChangeShapeType="1" noTextEdit="1"/>
                  </p:cNvSpPr>
                  <p:nvPr/>
                </p:nvSpPr>
                <p:spPr>
                  <a:xfrm>
                    <a:off x="21775120" y="16397092"/>
                    <a:ext cx="1652105" cy="400110"/>
                  </a:xfrm>
                  <a:prstGeom prst="rect">
                    <a:avLst/>
                  </a:prstGeom>
                  <a:blipFill>
                    <a:blip r:embed="rId54"/>
                    <a:stretch>
                      <a:fillRect b="-15152"/>
                    </a:stretch>
                  </a:blipFill>
                </p:spPr>
                <p:txBody>
                  <a:bodyPr/>
                  <a:lstStyle/>
                  <a:p>
                    <a:r>
                      <a:rPr lang="en-GB">
                        <a:noFill/>
                      </a:rPr>
                      <a:t> </a:t>
                    </a:r>
                  </a:p>
                </p:txBody>
              </p:sp>
            </mc:Fallback>
          </mc:AlternateContent>
        </p:grpSp>
      </p:grpSp>
      <p:grpSp>
        <p:nvGrpSpPr>
          <p:cNvPr id="125" name="Gruppo 124">
            <a:extLst>
              <a:ext uri="{FF2B5EF4-FFF2-40B4-BE49-F238E27FC236}">
                <a16:creationId xmlns:a16="http://schemas.microsoft.com/office/drawing/2014/main" id="{1F0FC223-9C07-4C1D-BD34-5228FCA5E09E}"/>
              </a:ext>
            </a:extLst>
          </p:cNvPr>
          <p:cNvGrpSpPr/>
          <p:nvPr/>
        </p:nvGrpSpPr>
        <p:grpSpPr>
          <a:xfrm>
            <a:off x="13737208" y="20382649"/>
            <a:ext cx="11349798" cy="4760710"/>
            <a:chOff x="14373203" y="26710324"/>
            <a:chExt cx="9478744" cy="3424540"/>
          </a:xfrm>
        </p:grpSpPr>
        <p:grpSp>
          <p:nvGrpSpPr>
            <p:cNvPr id="126" name="Gruppo 125">
              <a:extLst>
                <a:ext uri="{FF2B5EF4-FFF2-40B4-BE49-F238E27FC236}">
                  <a16:creationId xmlns:a16="http://schemas.microsoft.com/office/drawing/2014/main" id="{B96785DD-54B3-4247-89AB-93CE668CE322}"/>
                </a:ext>
              </a:extLst>
            </p:cNvPr>
            <p:cNvGrpSpPr/>
            <p:nvPr/>
          </p:nvGrpSpPr>
          <p:grpSpPr>
            <a:xfrm>
              <a:off x="14373203" y="26710324"/>
              <a:ext cx="4084774" cy="3424540"/>
              <a:chOff x="3686776" y="1242428"/>
              <a:chExt cx="3178641" cy="2701085"/>
            </a:xfrm>
          </p:grpSpPr>
          <p:pic>
            <p:nvPicPr>
              <p:cNvPr id="131" name="Immagine 130" descr="Ritaglio schermata">
                <a:extLst>
                  <a:ext uri="{FF2B5EF4-FFF2-40B4-BE49-F238E27FC236}">
                    <a16:creationId xmlns:a16="http://schemas.microsoft.com/office/drawing/2014/main" id="{9BEF12AA-588D-4E10-82C2-7210151ADE27}"/>
                  </a:ext>
                </a:extLst>
              </p:cNvPr>
              <p:cNvPicPr>
                <a:picLocks noChangeAspect="1"/>
              </p:cNvPicPr>
              <p:nvPr/>
            </p:nvPicPr>
            <p:blipFill>
              <a:blip r:embed="rId55" cstate="print">
                <a:extLst>
                  <a:ext uri="{28A0092B-C50C-407E-A947-70E740481C1C}">
                    <a14:useLocalDpi xmlns:a14="http://schemas.microsoft.com/office/drawing/2010/main" val="0"/>
                  </a:ext>
                </a:extLst>
              </a:blip>
              <a:stretch>
                <a:fillRect/>
              </a:stretch>
            </p:blipFill>
            <p:spPr>
              <a:xfrm>
                <a:off x="3686776" y="1242428"/>
                <a:ext cx="3178641" cy="2701085"/>
              </a:xfrm>
              <a:prstGeom prst="rect">
                <a:avLst/>
              </a:prstGeom>
            </p:spPr>
          </p:pic>
          <p:cxnSp>
            <p:nvCxnSpPr>
              <p:cNvPr id="132" name="Connettore 2 131">
                <a:extLst>
                  <a:ext uri="{FF2B5EF4-FFF2-40B4-BE49-F238E27FC236}">
                    <a16:creationId xmlns:a16="http://schemas.microsoft.com/office/drawing/2014/main" id="{A4C8968F-6525-4104-B782-BC214D20BA9C}"/>
                  </a:ext>
                </a:extLst>
              </p:cNvPr>
              <p:cNvCxnSpPr>
                <a:cxnSpLocks/>
              </p:cNvCxnSpPr>
              <p:nvPr/>
            </p:nvCxnSpPr>
            <p:spPr>
              <a:xfrm>
                <a:off x="5160686" y="1917379"/>
                <a:ext cx="1151337" cy="8787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3" name="CasellaDiTesto 132">
                <a:extLst>
                  <a:ext uri="{FF2B5EF4-FFF2-40B4-BE49-F238E27FC236}">
                    <a16:creationId xmlns:a16="http://schemas.microsoft.com/office/drawing/2014/main" id="{A8903C7D-44B8-499B-ACD7-57E8DF58DFA9}"/>
                  </a:ext>
                </a:extLst>
              </p:cNvPr>
              <p:cNvSpPr txBox="1"/>
              <p:nvPr/>
            </p:nvSpPr>
            <p:spPr>
              <a:xfrm rot="2220800">
                <a:off x="5487608" y="2163246"/>
                <a:ext cx="1102944" cy="400110"/>
              </a:xfrm>
              <a:prstGeom prst="rect">
                <a:avLst/>
              </a:prstGeom>
              <a:noFill/>
              <a:ln>
                <a:noFill/>
              </a:ln>
            </p:spPr>
            <p:txBody>
              <a:bodyPr wrap="square" rtlCol="0">
                <a:spAutoFit/>
              </a:bodyPr>
              <a:lstStyle/>
              <a:p>
                <a:r>
                  <a:rPr lang="it-IT" sz="2000" dirty="0">
                    <a:solidFill>
                      <a:srgbClr val="FF0000"/>
                    </a:solidFill>
                  </a:rPr>
                  <a:t>time</a:t>
                </a:r>
                <a:endParaRPr lang="en-GB" sz="2000" dirty="0">
                  <a:solidFill>
                    <a:srgbClr val="FF0000"/>
                  </a:solidFill>
                </a:endParaRPr>
              </a:p>
            </p:txBody>
          </p:sp>
        </p:grpSp>
        <p:grpSp>
          <p:nvGrpSpPr>
            <p:cNvPr id="127" name="Gruppo 126">
              <a:extLst>
                <a:ext uri="{FF2B5EF4-FFF2-40B4-BE49-F238E27FC236}">
                  <a16:creationId xmlns:a16="http://schemas.microsoft.com/office/drawing/2014/main" id="{4280AF04-4DAC-4B66-9B53-242C4292A395}"/>
                </a:ext>
              </a:extLst>
            </p:cNvPr>
            <p:cNvGrpSpPr/>
            <p:nvPr/>
          </p:nvGrpSpPr>
          <p:grpSpPr>
            <a:xfrm>
              <a:off x="19492011" y="26711597"/>
              <a:ext cx="4359936" cy="3342953"/>
              <a:chOff x="179231" y="4039340"/>
              <a:chExt cx="3178641" cy="2751521"/>
            </a:xfrm>
          </p:grpSpPr>
          <p:pic>
            <p:nvPicPr>
              <p:cNvPr id="128" name="Immagine 127" descr="Ritaglio schermata">
                <a:extLst>
                  <a:ext uri="{FF2B5EF4-FFF2-40B4-BE49-F238E27FC236}">
                    <a16:creationId xmlns:a16="http://schemas.microsoft.com/office/drawing/2014/main" id="{C842A6F1-B93E-40F3-90F1-E9F2459C1A67}"/>
                  </a:ext>
                </a:extLst>
              </p:cNvPr>
              <p:cNvPicPr>
                <a:picLocks noChangeAspect="1"/>
              </p:cNvPicPr>
              <p:nvPr/>
            </p:nvPicPr>
            <p:blipFill>
              <a:blip r:embed="rId56" cstate="print">
                <a:extLst>
                  <a:ext uri="{28A0092B-C50C-407E-A947-70E740481C1C}">
                    <a14:useLocalDpi xmlns:a14="http://schemas.microsoft.com/office/drawing/2010/main" val="0"/>
                  </a:ext>
                </a:extLst>
              </a:blip>
              <a:stretch>
                <a:fillRect/>
              </a:stretch>
            </p:blipFill>
            <p:spPr>
              <a:xfrm>
                <a:off x="179231" y="4039340"/>
                <a:ext cx="3178641" cy="2751521"/>
              </a:xfrm>
              <a:prstGeom prst="rect">
                <a:avLst/>
              </a:prstGeom>
            </p:spPr>
          </p:pic>
          <p:sp>
            <p:nvSpPr>
              <p:cNvPr id="129" name="CasellaDiTesto 128">
                <a:extLst>
                  <a:ext uri="{FF2B5EF4-FFF2-40B4-BE49-F238E27FC236}">
                    <a16:creationId xmlns:a16="http://schemas.microsoft.com/office/drawing/2014/main" id="{C94A538E-EC57-4FE0-944E-D2830B18E00E}"/>
                  </a:ext>
                </a:extLst>
              </p:cNvPr>
              <p:cNvSpPr txBox="1"/>
              <p:nvPr/>
            </p:nvSpPr>
            <p:spPr>
              <a:xfrm rot="19059688">
                <a:off x="1422562" y="4797478"/>
                <a:ext cx="1102944" cy="400110"/>
              </a:xfrm>
              <a:prstGeom prst="rect">
                <a:avLst/>
              </a:prstGeom>
              <a:noFill/>
              <a:ln>
                <a:noFill/>
              </a:ln>
            </p:spPr>
            <p:txBody>
              <a:bodyPr wrap="square" rtlCol="0">
                <a:spAutoFit/>
              </a:bodyPr>
              <a:lstStyle/>
              <a:p>
                <a:r>
                  <a:rPr lang="it-IT" sz="2000" dirty="0">
                    <a:solidFill>
                      <a:srgbClr val="FF0000"/>
                    </a:solidFill>
                  </a:rPr>
                  <a:t>time</a:t>
                </a:r>
                <a:endParaRPr lang="en-GB" sz="2000" dirty="0">
                  <a:solidFill>
                    <a:srgbClr val="FF0000"/>
                  </a:solidFill>
                </a:endParaRPr>
              </a:p>
            </p:txBody>
          </p:sp>
          <p:cxnSp>
            <p:nvCxnSpPr>
              <p:cNvPr id="130" name="Connettore 2 129">
                <a:extLst>
                  <a:ext uri="{FF2B5EF4-FFF2-40B4-BE49-F238E27FC236}">
                    <a16:creationId xmlns:a16="http://schemas.microsoft.com/office/drawing/2014/main" id="{C19CD22B-32A8-4855-A435-36C2C4C851BB}"/>
                  </a:ext>
                </a:extLst>
              </p:cNvPr>
              <p:cNvCxnSpPr/>
              <p:nvPr/>
            </p:nvCxnSpPr>
            <p:spPr>
              <a:xfrm flipH="1">
                <a:off x="1378581" y="4773642"/>
                <a:ext cx="1127464" cy="10031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34" name="Gruppo 133">
            <a:extLst>
              <a:ext uri="{FF2B5EF4-FFF2-40B4-BE49-F238E27FC236}">
                <a16:creationId xmlns:a16="http://schemas.microsoft.com/office/drawing/2014/main" id="{4E04E2D3-C522-4419-8A05-6C2A41AFDABF}"/>
              </a:ext>
            </a:extLst>
          </p:cNvPr>
          <p:cNvGrpSpPr/>
          <p:nvPr/>
        </p:nvGrpSpPr>
        <p:grpSpPr>
          <a:xfrm>
            <a:off x="13875896" y="28447842"/>
            <a:ext cx="10921510" cy="4720842"/>
            <a:chOff x="14403900" y="31108950"/>
            <a:chExt cx="9414100" cy="3560606"/>
          </a:xfrm>
        </p:grpSpPr>
        <p:pic>
          <p:nvPicPr>
            <p:cNvPr id="135" name="Immagine 134" descr="Ritaglio schermata">
              <a:extLst>
                <a:ext uri="{FF2B5EF4-FFF2-40B4-BE49-F238E27FC236}">
                  <a16:creationId xmlns:a16="http://schemas.microsoft.com/office/drawing/2014/main" id="{C9F2BC2A-A0D4-4B04-9132-7C43E2BF7C1E}"/>
                </a:ext>
              </a:extLst>
            </p:cNvPr>
            <p:cNvPicPr>
              <a:picLocks noChangeAspect="1"/>
            </p:cNvPicPr>
            <p:nvPr/>
          </p:nvPicPr>
          <p:blipFill>
            <a:blip r:embed="rId57" cstate="print">
              <a:extLst>
                <a:ext uri="{28A0092B-C50C-407E-A947-70E740481C1C}">
                  <a14:useLocalDpi xmlns:a14="http://schemas.microsoft.com/office/drawing/2010/main" val="0"/>
                </a:ext>
              </a:extLst>
            </a:blip>
            <a:stretch>
              <a:fillRect/>
            </a:stretch>
          </p:blipFill>
          <p:spPr>
            <a:xfrm>
              <a:off x="14403900" y="31108950"/>
              <a:ext cx="4178098" cy="3554382"/>
            </a:xfrm>
            <a:prstGeom prst="rect">
              <a:avLst/>
            </a:prstGeom>
          </p:spPr>
        </p:pic>
        <p:pic>
          <p:nvPicPr>
            <p:cNvPr id="136" name="Immagine 135" descr="Ritaglio schermata">
              <a:extLst>
                <a:ext uri="{FF2B5EF4-FFF2-40B4-BE49-F238E27FC236}">
                  <a16:creationId xmlns:a16="http://schemas.microsoft.com/office/drawing/2014/main" id="{2B8E65FA-FFBC-454F-99B6-FE533BB3815E}"/>
                </a:ext>
              </a:extLst>
            </p:cNvPr>
            <p:cNvPicPr>
              <a:picLocks noChangeAspect="1"/>
            </p:cNvPicPr>
            <p:nvPr/>
          </p:nvPicPr>
          <p:blipFill>
            <a:blip r:embed="rId58" cstate="print">
              <a:extLst>
                <a:ext uri="{28A0092B-C50C-407E-A947-70E740481C1C}">
                  <a14:useLocalDpi xmlns:a14="http://schemas.microsoft.com/office/drawing/2010/main" val="0"/>
                </a:ext>
              </a:extLst>
            </a:blip>
            <a:stretch>
              <a:fillRect/>
            </a:stretch>
          </p:blipFill>
          <p:spPr>
            <a:xfrm>
              <a:off x="19639902" y="31108950"/>
              <a:ext cx="4178098" cy="3560606"/>
            </a:xfrm>
            <a:prstGeom prst="rect">
              <a:avLst/>
            </a:prstGeom>
          </p:spPr>
        </p:pic>
      </p:grpSp>
      <p:grpSp>
        <p:nvGrpSpPr>
          <p:cNvPr id="160" name="Gruppo 159">
            <a:extLst>
              <a:ext uri="{FF2B5EF4-FFF2-40B4-BE49-F238E27FC236}">
                <a16:creationId xmlns:a16="http://schemas.microsoft.com/office/drawing/2014/main" id="{E40FDF3A-9426-4491-B0BF-9E35C768E331}"/>
              </a:ext>
            </a:extLst>
          </p:cNvPr>
          <p:cNvGrpSpPr/>
          <p:nvPr/>
        </p:nvGrpSpPr>
        <p:grpSpPr>
          <a:xfrm>
            <a:off x="13735180" y="35677552"/>
            <a:ext cx="11418509" cy="5163270"/>
            <a:chOff x="14151377" y="36579444"/>
            <a:chExt cx="10132022" cy="4264355"/>
          </a:xfrm>
        </p:grpSpPr>
        <p:grpSp>
          <p:nvGrpSpPr>
            <p:cNvPr id="137" name="Gruppo 136">
              <a:extLst>
                <a:ext uri="{FF2B5EF4-FFF2-40B4-BE49-F238E27FC236}">
                  <a16:creationId xmlns:a16="http://schemas.microsoft.com/office/drawing/2014/main" id="{B1A36587-7DEA-425C-AB1B-4EBFD8C1AB92}"/>
                </a:ext>
              </a:extLst>
            </p:cNvPr>
            <p:cNvGrpSpPr/>
            <p:nvPr/>
          </p:nvGrpSpPr>
          <p:grpSpPr>
            <a:xfrm>
              <a:off x="19569307" y="36579444"/>
              <a:ext cx="4714092" cy="3031689"/>
              <a:chOff x="5543336" y="1150065"/>
              <a:chExt cx="6439648" cy="4152406"/>
            </a:xfrm>
          </p:grpSpPr>
          <p:pic>
            <p:nvPicPr>
              <p:cNvPr id="138" name="Immagine 137">
                <a:extLst>
                  <a:ext uri="{FF2B5EF4-FFF2-40B4-BE49-F238E27FC236}">
                    <a16:creationId xmlns:a16="http://schemas.microsoft.com/office/drawing/2014/main" id="{41D709F9-E07F-4746-B8AE-BB348FAE6D51}"/>
                  </a:ext>
                </a:extLst>
              </p:cNvPr>
              <p:cNvPicPr>
                <a:picLocks noChangeAspect="1"/>
              </p:cNvPicPr>
              <p:nvPr/>
            </p:nvPicPr>
            <p:blipFill rotWithShape="1">
              <a:blip r:embed="rId59" cstate="print">
                <a:extLst>
                  <a:ext uri="{28A0092B-C50C-407E-A947-70E740481C1C}">
                    <a14:useLocalDpi xmlns:a14="http://schemas.microsoft.com/office/drawing/2010/main" val="0"/>
                  </a:ext>
                </a:extLst>
              </a:blip>
              <a:srcRect l="600"/>
              <a:stretch/>
            </p:blipFill>
            <p:spPr>
              <a:xfrm>
                <a:off x="5543336" y="1150065"/>
                <a:ext cx="5289216" cy="2376000"/>
              </a:xfrm>
              <a:prstGeom prst="rect">
                <a:avLst/>
              </a:prstGeom>
            </p:spPr>
          </p:pic>
          <p:pic>
            <p:nvPicPr>
              <p:cNvPr id="139" name="Immagine 138" descr="Ritaglio schermata">
                <a:extLst>
                  <a:ext uri="{FF2B5EF4-FFF2-40B4-BE49-F238E27FC236}">
                    <a16:creationId xmlns:a16="http://schemas.microsoft.com/office/drawing/2014/main" id="{069D4828-AED7-4D9D-98A8-6AD508E518A8}"/>
                  </a:ext>
                </a:extLst>
              </p:cNvPr>
              <p:cNvPicPr>
                <a:picLocks noChangeAspect="1"/>
              </p:cNvPicPr>
              <p:nvPr/>
            </p:nvPicPr>
            <p:blipFill>
              <a:blip r:embed="rId60" cstate="print">
                <a:extLst>
                  <a:ext uri="{28A0092B-C50C-407E-A947-70E740481C1C}">
                    <a14:useLocalDpi xmlns:a14="http://schemas.microsoft.com/office/drawing/2010/main" val="0"/>
                  </a:ext>
                </a:extLst>
              </a:blip>
              <a:stretch>
                <a:fillRect/>
              </a:stretch>
            </p:blipFill>
            <p:spPr>
              <a:xfrm>
                <a:off x="8925297" y="3145795"/>
                <a:ext cx="3057687" cy="2156676"/>
              </a:xfrm>
              <a:prstGeom prst="rect">
                <a:avLst/>
              </a:prstGeom>
              <a:ln w="28575">
                <a:solidFill>
                  <a:srgbClr val="FF0000"/>
                </a:solidFill>
              </a:ln>
            </p:spPr>
          </p:pic>
          <p:sp>
            <p:nvSpPr>
              <p:cNvPr id="140" name="Rettangolo 139">
                <a:extLst>
                  <a:ext uri="{FF2B5EF4-FFF2-40B4-BE49-F238E27FC236}">
                    <a16:creationId xmlns:a16="http://schemas.microsoft.com/office/drawing/2014/main" id="{E2C9B71B-0BCD-4B1D-958A-DA24FA7F8AF6}"/>
                  </a:ext>
                </a:extLst>
              </p:cNvPr>
              <p:cNvSpPr/>
              <p:nvPr/>
            </p:nvSpPr>
            <p:spPr>
              <a:xfrm>
                <a:off x="7898860" y="2101174"/>
                <a:ext cx="836578" cy="6031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1" name="Connettore 2 140">
                <a:extLst>
                  <a:ext uri="{FF2B5EF4-FFF2-40B4-BE49-F238E27FC236}">
                    <a16:creationId xmlns:a16="http://schemas.microsoft.com/office/drawing/2014/main" id="{2C994FB9-3F56-4156-9A85-1A9974568FA0}"/>
                  </a:ext>
                </a:extLst>
              </p:cNvPr>
              <p:cNvCxnSpPr>
                <a:cxnSpLocks/>
              </p:cNvCxnSpPr>
              <p:nvPr/>
            </p:nvCxnSpPr>
            <p:spPr>
              <a:xfrm>
                <a:off x="8735438" y="2704289"/>
                <a:ext cx="189859" cy="4415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2" name="Gruppo 141">
              <a:extLst>
                <a:ext uri="{FF2B5EF4-FFF2-40B4-BE49-F238E27FC236}">
                  <a16:creationId xmlns:a16="http://schemas.microsoft.com/office/drawing/2014/main" id="{BE5A4257-915B-42A2-BCF6-84AF18C8D835}"/>
                </a:ext>
              </a:extLst>
            </p:cNvPr>
            <p:cNvGrpSpPr/>
            <p:nvPr/>
          </p:nvGrpSpPr>
          <p:grpSpPr>
            <a:xfrm>
              <a:off x="14173181" y="38838199"/>
              <a:ext cx="5740509" cy="2005600"/>
              <a:chOff x="209016" y="3848429"/>
              <a:chExt cx="7962969" cy="2760997"/>
            </a:xfrm>
          </p:grpSpPr>
          <p:pic>
            <p:nvPicPr>
              <p:cNvPr id="143" name="Immagine 142">
                <a:extLst>
                  <a:ext uri="{FF2B5EF4-FFF2-40B4-BE49-F238E27FC236}">
                    <a16:creationId xmlns:a16="http://schemas.microsoft.com/office/drawing/2014/main" id="{19E0474F-0C12-4EFE-BA8A-617B2A61B072}"/>
                  </a:ext>
                </a:extLst>
              </p:cNvPr>
              <p:cNvPicPr>
                <a:picLocks noChangeAspect="1"/>
              </p:cNvPicPr>
              <p:nvPr/>
            </p:nvPicPr>
            <p:blipFill>
              <a:blip r:embed="rId61" cstate="print">
                <a:extLst>
                  <a:ext uri="{28A0092B-C50C-407E-A947-70E740481C1C}">
                    <a14:useLocalDpi xmlns:a14="http://schemas.microsoft.com/office/drawing/2010/main" val="0"/>
                  </a:ext>
                </a:extLst>
              </a:blip>
              <a:stretch>
                <a:fillRect/>
              </a:stretch>
            </p:blipFill>
            <p:spPr>
              <a:xfrm>
                <a:off x="209016" y="3848429"/>
                <a:ext cx="5334320" cy="2340000"/>
              </a:xfrm>
              <a:prstGeom prst="rect">
                <a:avLst/>
              </a:prstGeom>
            </p:spPr>
          </p:pic>
          <p:pic>
            <p:nvPicPr>
              <p:cNvPr id="144" name="Immagine 143" descr="Ritaglio schermata">
                <a:extLst>
                  <a:ext uri="{FF2B5EF4-FFF2-40B4-BE49-F238E27FC236}">
                    <a16:creationId xmlns:a16="http://schemas.microsoft.com/office/drawing/2014/main" id="{737BBC67-7072-447A-B383-2072CFD02E89}"/>
                  </a:ext>
                </a:extLst>
              </p:cNvPr>
              <p:cNvPicPr>
                <a:picLocks noChangeAspect="1"/>
              </p:cNvPicPr>
              <p:nvPr/>
            </p:nvPicPr>
            <p:blipFill>
              <a:blip r:embed="rId62" cstate="print">
                <a:extLst>
                  <a:ext uri="{28A0092B-C50C-407E-A947-70E740481C1C}">
                    <a14:useLocalDpi xmlns:a14="http://schemas.microsoft.com/office/drawing/2010/main" val="0"/>
                  </a:ext>
                </a:extLst>
              </a:blip>
              <a:stretch>
                <a:fillRect/>
              </a:stretch>
            </p:blipFill>
            <p:spPr>
              <a:xfrm>
                <a:off x="5114298" y="4470481"/>
                <a:ext cx="3057687" cy="2138945"/>
              </a:xfrm>
              <a:prstGeom prst="rect">
                <a:avLst/>
              </a:prstGeom>
              <a:ln w="28575">
                <a:solidFill>
                  <a:srgbClr val="FF0000"/>
                </a:solidFill>
              </a:ln>
            </p:spPr>
          </p:pic>
          <p:sp>
            <p:nvSpPr>
              <p:cNvPr id="145" name="Rettangolo 144">
                <a:extLst>
                  <a:ext uri="{FF2B5EF4-FFF2-40B4-BE49-F238E27FC236}">
                    <a16:creationId xmlns:a16="http://schemas.microsoft.com/office/drawing/2014/main" id="{84B81312-84C2-4A58-8F85-96541338AC46}"/>
                  </a:ext>
                </a:extLst>
              </p:cNvPr>
              <p:cNvSpPr/>
              <p:nvPr/>
            </p:nvSpPr>
            <p:spPr>
              <a:xfrm>
                <a:off x="2586740" y="4716871"/>
                <a:ext cx="836578" cy="6031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6" name="Connettore 2 145">
                <a:extLst>
                  <a:ext uri="{FF2B5EF4-FFF2-40B4-BE49-F238E27FC236}">
                    <a16:creationId xmlns:a16="http://schemas.microsoft.com/office/drawing/2014/main" id="{EACB1B3F-06F3-4A3B-9FF2-AE8ECD40F428}"/>
                  </a:ext>
                </a:extLst>
              </p:cNvPr>
              <p:cNvCxnSpPr/>
              <p:nvPr/>
            </p:nvCxnSpPr>
            <p:spPr>
              <a:xfrm flipV="1">
                <a:off x="3424136" y="4470481"/>
                <a:ext cx="1690162" cy="2474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47" name="Segnaposto contenuto 4">
              <a:extLst>
                <a:ext uri="{FF2B5EF4-FFF2-40B4-BE49-F238E27FC236}">
                  <a16:creationId xmlns:a16="http://schemas.microsoft.com/office/drawing/2014/main" id="{11943552-0EB6-469D-A4CE-67C19A6EE699}"/>
                </a:ext>
              </a:extLst>
            </p:cNvPr>
            <p:cNvPicPr>
              <a:picLocks noChangeAspect="1"/>
            </p:cNvPicPr>
            <p:nvPr/>
          </p:nvPicPr>
          <p:blipFill rotWithShape="1">
            <a:blip r:embed="rId63" cstate="print">
              <a:extLst>
                <a:ext uri="{28A0092B-C50C-407E-A947-70E740481C1C}">
                  <a14:useLocalDpi xmlns:a14="http://schemas.microsoft.com/office/drawing/2010/main" val="0"/>
                </a:ext>
              </a:extLst>
            </a:blip>
            <a:srcRect r="1550"/>
            <a:stretch/>
          </p:blipFill>
          <p:spPr>
            <a:xfrm>
              <a:off x="14151377" y="36582444"/>
              <a:ext cx="3845514" cy="1750293"/>
            </a:xfrm>
            <a:prstGeom prst="rect">
              <a:avLst/>
            </a:prstGeom>
          </p:spPr>
        </p:pic>
      </p:grpSp>
      <p:sp>
        <p:nvSpPr>
          <p:cNvPr id="148" name="Text Placeholder 7">
            <a:extLst>
              <a:ext uri="{FF2B5EF4-FFF2-40B4-BE49-F238E27FC236}">
                <a16:creationId xmlns:a16="http://schemas.microsoft.com/office/drawing/2014/main" id="{D155631A-4A77-47B3-9769-29742414BD1E}"/>
              </a:ext>
            </a:extLst>
          </p:cNvPr>
          <p:cNvSpPr>
            <a:spLocks noGrp="1"/>
          </p:cNvSpPr>
          <p:nvPr>
            <p:ph type="body" sz="quarter" idx="15"/>
          </p:nvPr>
        </p:nvSpPr>
        <p:spPr>
          <a:xfrm>
            <a:off x="768892" y="37445949"/>
            <a:ext cx="12162472" cy="4648201"/>
          </a:xfrm>
          <a:solidFill>
            <a:schemeClr val="tx2">
              <a:lumMod val="20000"/>
              <a:lumOff val="80000"/>
            </a:schemeClr>
          </a:solidFill>
        </p:spPr>
        <p:txBody>
          <a:bodyPr/>
          <a:lstStyle/>
          <a:p>
            <a:endParaRPr lang="en-US" sz="2800" dirty="0">
              <a:latin typeface="Calibri" panose="020F0502020204030204" pitchFamily="34" charset="0"/>
              <a:cs typeface="Calibri" panose="020F0502020204030204" pitchFamily="34" charset="0"/>
            </a:endParaRPr>
          </a:p>
          <a:p>
            <a:pPr marL="514350" indent="-514350">
              <a:buFont typeface="+mj-lt"/>
              <a:buAutoNum type="arabicPeriod"/>
            </a:pPr>
            <a:r>
              <a:rPr lang="en-US" sz="2800" dirty="0">
                <a:latin typeface="Calibri" panose="020F0502020204030204" pitchFamily="34" charset="0"/>
                <a:cs typeface="Calibri" panose="020F0502020204030204" pitchFamily="34" charset="0"/>
              </a:rPr>
              <a:t>Introduce a feedback from the statistical models describing the droplets population dynamics (PBE population balance equations, see third column in this poster, that depends on two parameters: the initial conditions on the droplets concentration rate at the nanoscale droplet size and the boundary condition on the minimum drop size which our code can simulate.</a:t>
            </a:r>
          </a:p>
          <a:p>
            <a:pPr marL="514350" indent="-514350">
              <a:buFont typeface="+mj-lt"/>
              <a:buAutoNum type="arabicPeriod"/>
            </a:pPr>
            <a:r>
              <a:rPr lang="en-US" sz="2800" dirty="0">
                <a:latin typeface="Calibri" panose="020F0502020204030204" pitchFamily="34" charset="0"/>
                <a:cs typeface="Calibri" panose="020F0502020204030204" pitchFamily="34" charset="0"/>
              </a:rPr>
              <a:t>Study of the microphysics at the cloud edge which includes condensation/evaporation, collision and coalescence</a:t>
            </a:r>
          </a:p>
          <a:p>
            <a:pPr marL="514350" indent="-514350">
              <a:buFont typeface="+mj-lt"/>
              <a:buAutoNum type="arabicPeriod"/>
            </a:pPr>
            <a:r>
              <a:rPr lang="en-US" sz="2800" dirty="0">
                <a:latin typeface="Calibri" panose="020F0502020204030204" pitchFamily="34" charset="0"/>
                <a:cs typeface="Calibri" panose="020F0502020204030204" pitchFamily="34" charset="0"/>
              </a:rPr>
              <a:t>Check the role of turbulence in droplets dynamics and </a:t>
            </a:r>
            <a:r>
              <a:rPr lang="en-US" sz="2800" dirty="0" err="1">
                <a:latin typeface="Calibri" panose="020F0502020204030204" pitchFamily="34" charset="0"/>
                <a:cs typeface="Calibri" panose="020F0502020204030204" pitchFamily="34" charset="0"/>
              </a:rPr>
              <a:t>viceversa</a:t>
            </a:r>
            <a:r>
              <a:rPr lang="en-US" sz="2800" dirty="0">
                <a:latin typeface="Calibri" panose="020F0502020204030204" pitchFamily="34" charset="0"/>
                <a:cs typeface="Calibri" panose="020F0502020204030204" pitchFamily="34" charset="0"/>
              </a:rPr>
              <a:t>.</a:t>
            </a:r>
          </a:p>
        </p:txBody>
      </p:sp>
      <p:grpSp>
        <p:nvGrpSpPr>
          <p:cNvPr id="28" name="Gruppo 27">
            <a:extLst>
              <a:ext uri="{FF2B5EF4-FFF2-40B4-BE49-F238E27FC236}">
                <a16:creationId xmlns:a16="http://schemas.microsoft.com/office/drawing/2014/main" id="{D16A484E-B953-4B63-8DFB-EB363F1FD7CF}"/>
              </a:ext>
            </a:extLst>
          </p:cNvPr>
          <p:cNvGrpSpPr/>
          <p:nvPr/>
        </p:nvGrpSpPr>
        <p:grpSpPr>
          <a:xfrm>
            <a:off x="1219200" y="24482885"/>
            <a:ext cx="10454507" cy="4228366"/>
            <a:chOff x="1036986" y="19116869"/>
            <a:chExt cx="11096865" cy="4550772"/>
          </a:xfrm>
        </p:grpSpPr>
        <p:grpSp>
          <p:nvGrpSpPr>
            <p:cNvPr id="26" name="Gruppo 25">
              <a:extLst>
                <a:ext uri="{FF2B5EF4-FFF2-40B4-BE49-F238E27FC236}">
                  <a16:creationId xmlns:a16="http://schemas.microsoft.com/office/drawing/2014/main" id="{FEA1E41B-CF13-45A2-8FFE-792CCBE93F04}"/>
                </a:ext>
              </a:extLst>
            </p:cNvPr>
            <p:cNvGrpSpPr/>
            <p:nvPr/>
          </p:nvGrpSpPr>
          <p:grpSpPr>
            <a:xfrm>
              <a:off x="6340418" y="19116869"/>
              <a:ext cx="5793433" cy="4031781"/>
              <a:chOff x="18906415" y="8299166"/>
              <a:chExt cx="5793433" cy="4031781"/>
            </a:xfrm>
          </p:grpSpPr>
          <p:pic>
            <p:nvPicPr>
              <p:cNvPr id="95" name="Immagine 94">
                <a:extLst>
                  <a:ext uri="{FF2B5EF4-FFF2-40B4-BE49-F238E27FC236}">
                    <a16:creationId xmlns:a16="http://schemas.microsoft.com/office/drawing/2014/main" id="{AABBE3CD-A76D-4F6E-9665-BABD0449425E}"/>
                  </a:ext>
                </a:extLst>
              </p:cNvPr>
              <p:cNvPicPr>
                <a:picLocks noChangeAspect="1"/>
              </p:cNvPicPr>
              <p:nvPr/>
            </p:nvPicPr>
            <p:blipFill>
              <a:blip r:embed="rId64">
                <a:extLst>
                  <a:ext uri="{28A0092B-C50C-407E-A947-70E740481C1C}">
                    <a14:useLocalDpi xmlns:a14="http://schemas.microsoft.com/office/drawing/2010/main" val="0"/>
                  </a:ext>
                </a:extLst>
              </a:blip>
              <a:stretch>
                <a:fillRect/>
              </a:stretch>
            </p:blipFill>
            <p:spPr>
              <a:xfrm>
                <a:off x="18999100" y="9502158"/>
                <a:ext cx="1914310" cy="2828789"/>
              </a:xfrm>
              <a:prstGeom prst="rect">
                <a:avLst/>
              </a:prstGeom>
            </p:spPr>
          </p:pic>
          <p:pic>
            <p:nvPicPr>
              <p:cNvPr id="96" name="Immagine 95">
                <a:extLst>
                  <a:ext uri="{FF2B5EF4-FFF2-40B4-BE49-F238E27FC236}">
                    <a16:creationId xmlns:a16="http://schemas.microsoft.com/office/drawing/2014/main" id="{D563A6CA-D579-45A9-81CC-701BD9402EFB}"/>
                  </a:ext>
                </a:extLst>
              </p:cNvPr>
              <p:cNvPicPr>
                <a:picLocks noChangeAspect="1"/>
              </p:cNvPicPr>
              <p:nvPr/>
            </p:nvPicPr>
            <p:blipFill>
              <a:blip r:embed="rId65">
                <a:extLst>
                  <a:ext uri="{28A0092B-C50C-407E-A947-70E740481C1C}">
                    <a14:useLocalDpi xmlns:a14="http://schemas.microsoft.com/office/drawing/2010/main" val="0"/>
                  </a:ext>
                </a:extLst>
              </a:blip>
              <a:stretch>
                <a:fillRect/>
              </a:stretch>
            </p:blipFill>
            <p:spPr>
              <a:xfrm>
                <a:off x="22181629" y="9471617"/>
                <a:ext cx="1877731" cy="2828789"/>
              </a:xfrm>
              <a:prstGeom prst="rect">
                <a:avLst/>
              </a:prstGeom>
            </p:spPr>
          </p:pic>
          <mc:AlternateContent xmlns:mc="http://schemas.openxmlformats.org/markup-compatibility/2006" xmlns:a14="http://schemas.microsoft.com/office/drawing/2010/main">
            <mc:Choice Requires="a14">
              <p:sp>
                <p:nvSpPr>
                  <p:cNvPr id="97" name="CasellaDiTesto 96">
                    <a:extLst>
                      <a:ext uri="{FF2B5EF4-FFF2-40B4-BE49-F238E27FC236}">
                        <a16:creationId xmlns:a16="http://schemas.microsoft.com/office/drawing/2014/main" id="{78AAF913-8834-4BB7-90F3-06ED63D93E9B}"/>
                      </a:ext>
                    </a:extLst>
                  </p:cNvPr>
                  <p:cNvSpPr txBox="1"/>
                  <p:nvPr/>
                </p:nvSpPr>
                <p:spPr>
                  <a:xfrm>
                    <a:off x="18906415" y="8315345"/>
                    <a:ext cx="3127048" cy="1209562"/>
                  </a:xfrm>
                  <a:prstGeom prst="rect">
                    <a:avLst/>
                  </a:prstGeom>
                  <a:noFill/>
                </p:spPr>
                <p:txBody>
                  <a:bodyPr wrap="square" rtlCol="0">
                    <a:spAutoFit/>
                  </a:bodyPr>
                  <a:lstStyle/>
                  <a:p>
                    <a:r>
                      <a:rPr lang="it-IT" sz="2800" b="1" dirty="0"/>
                      <a:t>Vapour </a:t>
                    </a:r>
                    <a:r>
                      <a:rPr lang="it-IT" sz="2800" b="1" dirty="0" err="1"/>
                      <a:t>density</a:t>
                    </a:r>
                    <a:r>
                      <a:rPr lang="it-IT" sz="2800" b="1" dirty="0"/>
                      <a:t> </a:t>
                    </a:r>
                    <a:r>
                      <a:rPr lang="it-IT" sz="2800" b="1" dirty="0" err="1"/>
                      <a:t>profile</a:t>
                    </a:r>
                    <a:r>
                      <a:rPr lang="it-IT" sz="2800" b="1" dirty="0"/>
                      <a:t>, </a:t>
                    </a:r>
                    <a14:m>
                      <m:oMath xmlns:m="http://schemas.openxmlformats.org/officeDocument/2006/math">
                        <m:r>
                          <a:rPr lang="it-IT" sz="2800" b="1" i="1" smtClean="0">
                            <a:latin typeface="Cambria Math" panose="02040503050406030204" pitchFamily="18" charset="0"/>
                          </a:rPr>
                          <m:t>𝝓</m:t>
                        </m:r>
                        <m:r>
                          <a:rPr lang="it-IT" sz="2800" b="1" i="1" smtClean="0">
                            <a:latin typeface="Cambria Math" panose="02040503050406030204" pitchFamily="18" charset="0"/>
                          </a:rPr>
                          <m:t>=</m:t>
                        </m:r>
                        <m:f>
                          <m:fPr>
                            <m:ctrlPr>
                              <a:rPr lang="it-IT" sz="2800" b="1" i="1" smtClean="0">
                                <a:latin typeface="Cambria Math" panose="02040503050406030204" pitchFamily="18" charset="0"/>
                              </a:rPr>
                            </m:ctrlPr>
                          </m:fPr>
                          <m:num>
                            <m:sSub>
                              <m:sSubPr>
                                <m:ctrlPr>
                                  <a:rPr lang="it-IT" sz="2800" b="1" i="1" smtClean="0">
                                    <a:latin typeface="Cambria Math" panose="02040503050406030204" pitchFamily="18" charset="0"/>
                                  </a:rPr>
                                </m:ctrlPr>
                              </m:sSubPr>
                              <m:e>
                                <m:r>
                                  <a:rPr lang="it-IT" sz="2800" b="1" i="1" smtClean="0">
                                    <a:latin typeface="Cambria Math" panose="02040503050406030204" pitchFamily="18" charset="0"/>
                                  </a:rPr>
                                  <m:t>𝝆</m:t>
                                </m:r>
                              </m:e>
                              <m:sub>
                                <m:r>
                                  <a:rPr lang="it-IT" sz="2800" b="1" i="1" smtClean="0">
                                    <a:latin typeface="Cambria Math" panose="02040503050406030204" pitchFamily="18" charset="0"/>
                                  </a:rPr>
                                  <m:t>𝒗</m:t>
                                </m:r>
                              </m:sub>
                            </m:sSub>
                            <m:r>
                              <a:rPr lang="it-IT" sz="2800" b="1" i="1" smtClean="0">
                                <a:latin typeface="Cambria Math" panose="02040503050406030204" pitchFamily="18" charset="0"/>
                              </a:rPr>
                              <m:t>(</m:t>
                            </m:r>
                            <m:r>
                              <a:rPr lang="it-IT" sz="2800" b="1" i="1" smtClean="0">
                                <a:latin typeface="Cambria Math" panose="02040503050406030204" pitchFamily="18" charset="0"/>
                              </a:rPr>
                              <m:t>𝑻</m:t>
                            </m:r>
                            <m:r>
                              <a:rPr lang="it-IT" sz="2800" b="1" i="1" smtClean="0">
                                <a:latin typeface="Cambria Math" panose="02040503050406030204" pitchFamily="18" charset="0"/>
                              </a:rPr>
                              <m:t>)</m:t>
                            </m:r>
                          </m:num>
                          <m:den>
                            <m:sSub>
                              <m:sSubPr>
                                <m:ctrlPr>
                                  <a:rPr lang="it-IT" sz="2800" b="1" i="1" smtClean="0">
                                    <a:latin typeface="Cambria Math" panose="02040503050406030204" pitchFamily="18" charset="0"/>
                                  </a:rPr>
                                </m:ctrlPr>
                              </m:sSubPr>
                              <m:e>
                                <m:r>
                                  <a:rPr lang="it-IT" sz="2800" b="1" i="1" smtClean="0">
                                    <a:latin typeface="Cambria Math" panose="02040503050406030204" pitchFamily="18" charset="0"/>
                                  </a:rPr>
                                  <m:t>𝝆</m:t>
                                </m:r>
                              </m:e>
                              <m:sub>
                                <m:r>
                                  <a:rPr lang="it-IT" sz="2800" b="1" i="1" smtClean="0">
                                    <a:latin typeface="Cambria Math" panose="02040503050406030204" pitchFamily="18" charset="0"/>
                                  </a:rPr>
                                  <m:t>𝒗𝒔</m:t>
                                </m:r>
                              </m:sub>
                            </m:sSub>
                            <m:r>
                              <a:rPr lang="it-IT" sz="2800" b="1" i="1" smtClean="0">
                                <a:latin typeface="Cambria Math" panose="02040503050406030204" pitchFamily="18" charset="0"/>
                              </a:rPr>
                              <m:t>(</m:t>
                            </m:r>
                            <m:r>
                              <a:rPr lang="it-IT" sz="2800" b="1" i="1" smtClean="0">
                                <a:latin typeface="Cambria Math" panose="02040503050406030204" pitchFamily="18" charset="0"/>
                              </a:rPr>
                              <m:t>𝑻</m:t>
                            </m:r>
                            <m:r>
                              <a:rPr lang="it-IT" sz="2800" b="1" i="1" smtClean="0">
                                <a:latin typeface="Cambria Math" panose="02040503050406030204" pitchFamily="18" charset="0"/>
                              </a:rPr>
                              <m:t>)</m:t>
                            </m:r>
                          </m:den>
                        </m:f>
                      </m:oMath>
                    </a14:m>
                    <a:endParaRPr lang="en-GB" sz="2800" b="1" dirty="0"/>
                  </a:p>
                </p:txBody>
              </p:sp>
            </mc:Choice>
            <mc:Fallback xmlns="">
              <p:sp>
                <p:nvSpPr>
                  <p:cNvPr id="97" name="CasellaDiTesto 96">
                    <a:extLst>
                      <a:ext uri="{FF2B5EF4-FFF2-40B4-BE49-F238E27FC236}">
                        <a16:creationId xmlns:a16="http://schemas.microsoft.com/office/drawing/2014/main" id="{78AAF913-8834-4BB7-90F3-06ED63D93E9B}"/>
                      </a:ext>
                    </a:extLst>
                  </p:cNvPr>
                  <p:cNvSpPr txBox="1">
                    <a:spLocks noRot="1" noChangeAspect="1" noMove="1" noResize="1" noEditPoints="1" noAdjustHandles="1" noChangeArrowheads="1" noChangeShapeType="1" noTextEdit="1"/>
                  </p:cNvSpPr>
                  <p:nvPr/>
                </p:nvSpPr>
                <p:spPr>
                  <a:xfrm>
                    <a:off x="18906415" y="8315345"/>
                    <a:ext cx="3127048" cy="1209562"/>
                  </a:xfrm>
                  <a:prstGeom prst="rect">
                    <a:avLst/>
                  </a:prstGeom>
                  <a:blipFill>
                    <a:blip r:embed="rId66"/>
                    <a:stretch>
                      <a:fillRect l="-4132" t="-5405" b="-8108"/>
                    </a:stretch>
                  </a:blipFill>
                </p:spPr>
                <p:txBody>
                  <a:bodyPr/>
                  <a:lstStyle/>
                  <a:p>
                    <a:r>
                      <a:rPr lang="en-GB">
                        <a:noFill/>
                      </a:rPr>
                      <a:t> </a:t>
                    </a:r>
                  </a:p>
                </p:txBody>
              </p:sp>
            </mc:Fallback>
          </mc:AlternateContent>
          <p:sp>
            <p:nvSpPr>
              <p:cNvPr id="98" name="CasellaDiTesto 97">
                <a:extLst>
                  <a:ext uri="{FF2B5EF4-FFF2-40B4-BE49-F238E27FC236}">
                    <a16:creationId xmlns:a16="http://schemas.microsoft.com/office/drawing/2014/main" id="{973B81EA-36EE-4B4A-9CBF-081023F23371}"/>
                  </a:ext>
                </a:extLst>
              </p:cNvPr>
              <p:cNvSpPr txBox="1"/>
              <p:nvPr/>
            </p:nvSpPr>
            <p:spPr>
              <a:xfrm>
                <a:off x="22181629" y="8299166"/>
                <a:ext cx="2518219" cy="954107"/>
              </a:xfrm>
              <a:prstGeom prst="rect">
                <a:avLst/>
              </a:prstGeom>
              <a:noFill/>
            </p:spPr>
            <p:txBody>
              <a:bodyPr wrap="square" rtlCol="0">
                <a:spAutoFit/>
              </a:bodyPr>
              <a:lstStyle/>
              <a:p>
                <a:r>
                  <a:rPr lang="it-IT" sz="2800" b="1" dirty="0"/>
                  <a:t>Temperature </a:t>
                </a:r>
                <a:r>
                  <a:rPr lang="it-IT" sz="2800" b="1" dirty="0" err="1"/>
                  <a:t>profile</a:t>
                </a:r>
                <a:endParaRPr lang="en-GB" sz="2800" b="1" dirty="0"/>
              </a:p>
            </p:txBody>
          </p:sp>
        </p:grpSp>
        <p:grpSp>
          <p:nvGrpSpPr>
            <p:cNvPr id="149" name="Gruppo 148">
              <a:extLst>
                <a:ext uri="{FF2B5EF4-FFF2-40B4-BE49-F238E27FC236}">
                  <a16:creationId xmlns:a16="http://schemas.microsoft.com/office/drawing/2014/main" id="{89B16F3C-06E9-4750-BD6A-53CE6BC6670E}"/>
                </a:ext>
              </a:extLst>
            </p:cNvPr>
            <p:cNvGrpSpPr/>
            <p:nvPr/>
          </p:nvGrpSpPr>
          <p:grpSpPr>
            <a:xfrm>
              <a:off x="1036986" y="19260944"/>
              <a:ext cx="5004001" cy="4406697"/>
              <a:chOff x="13666992" y="8878761"/>
              <a:chExt cx="5004001" cy="4406697"/>
            </a:xfrm>
          </p:grpSpPr>
          <p:pic>
            <p:nvPicPr>
              <p:cNvPr id="150" name="Segnaposto contenuto 4">
                <a:extLst>
                  <a:ext uri="{FF2B5EF4-FFF2-40B4-BE49-F238E27FC236}">
                    <a16:creationId xmlns:a16="http://schemas.microsoft.com/office/drawing/2014/main" id="{392CA59B-B751-4CAA-B6DB-191C63371051}"/>
                  </a:ext>
                </a:extLst>
              </p:cNvPr>
              <p:cNvPicPr>
                <a:picLocks noChangeAspect="1"/>
              </p:cNvPicPr>
              <p:nvPr/>
            </p:nvPicPr>
            <p:blipFill>
              <a:blip r:embed="rId67">
                <a:extLst>
                  <a:ext uri="{28A0092B-C50C-407E-A947-70E740481C1C}">
                    <a14:useLocalDpi xmlns:a14="http://schemas.microsoft.com/office/drawing/2010/main" val="0"/>
                  </a:ext>
                </a:extLst>
              </a:blip>
              <a:stretch>
                <a:fillRect/>
              </a:stretch>
            </p:blipFill>
            <p:spPr>
              <a:xfrm>
                <a:off x="13666992" y="8878761"/>
                <a:ext cx="5004001" cy="4406697"/>
              </a:xfrm>
              <a:prstGeom prst="ellipse">
                <a:avLst/>
              </a:prstGeom>
              <a:ln>
                <a:noFill/>
              </a:ln>
              <a:effectLst>
                <a:softEdge rad="112500"/>
              </a:effectLst>
            </p:spPr>
          </p:pic>
          <p:pic>
            <p:nvPicPr>
              <p:cNvPr id="151" name="Immagine 150">
                <a:extLst>
                  <a:ext uri="{FF2B5EF4-FFF2-40B4-BE49-F238E27FC236}">
                    <a16:creationId xmlns:a16="http://schemas.microsoft.com/office/drawing/2014/main" id="{4DFCDBC0-8E64-4469-9F56-63975A8760E4}"/>
                  </a:ext>
                </a:extLst>
              </p:cNvPr>
              <p:cNvPicPr>
                <a:picLocks noChangeAspect="1"/>
              </p:cNvPicPr>
              <p:nvPr/>
            </p:nvPicPr>
            <p:blipFill>
              <a:blip r:embed="rId68">
                <a:extLst>
                  <a:ext uri="{28A0092B-C50C-407E-A947-70E740481C1C}">
                    <a14:useLocalDpi xmlns:a14="http://schemas.microsoft.com/office/drawing/2010/main" val="0"/>
                  </a:ext>
                </a:extLst>
              </a:blip>
              <a:stretch>
                <a:fillRect/>
              </a:stretch>
            </p:blipFill>
            <p:spPr>
              <a:xfrm>
                <a:off x="14587866" y="8993097"/>
                <a:ext cx="3529890" cy="3846909"/>
              </a:xfrm>
              <a:prstGeom prst="rect">
                <a:avLst/>
              </a:prstGeom>
            </p:spPr>
          </p:pic>
          <p:cxnSp>
            <p:nvCxnSpPr>
              <p:cNvPr id="152" name="Connettore 2 151">
                <a:extLst>
                  <a:ext uri="{FF2B5EF4-FFF2-40B4-BE49-F238E27FC236}">
                    <a16:creationId xmlns:a16="http://schemas.microsoft.com/office/drawing/2014/main" id="{725F062E-0030-45CB-B3D4-AD1275CC630A}"/>
                  </a:ext>
                </a:extLst>
              </p:cNvPr>
              <p:cNvCxnSpPr>
                <a:cxnSpLocks/>
              </p:cNvCxnSpPr>
              <p:nvPr/>
            </p:nvCxnSpPr>
            <p:spPr>
              <a:xfrm>
                <a:off x="14782800" y="10547350"/>
                <a:ext cx="0" cy="9906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3" name="CasellaDiTesto 152">
                <a:extLst>
                  <a:ext uri="{FF2B5EF4-FFF2-40B4-BE49-F238E27FC236}">
                    <a16:creationId xmlns:a16="http://schemas.microsoft.com/office/drawing/2014/main" id="{43FAA49F-5A26-4B51-8686-84F6A1BB6ED6}"/>
                  </a:ext>
                </a:extLst>
              </p:cNvPr>
              <p:cNvSpPr txBox="1"/>
              <p:nvPr/>
            </p:nvSpPr>
            <p:spPr>
              <a:xfrm>
                <a:off x="14418167" y="10654941"/>
                <a:ext cx="436489" cy="523220"/>
              </a:xfrm>
              <a:prstGeom prst="rect">
                <a:avLst/>
              </a:prstGeom>
              <a:noFill/>
            </p:spPr>
            <p:txBody>
              <a:bodyPr wrap="square" rtlCol="0">
                <a:spAutoFit/>
              </a:bodyPr>
              <a:lstStyle/>
              <a:p>
                <a:r>
                  <a:rPr lang="it-IT" sz="2800" dirty="0"/>
                  <a:t>g</a:t>
                </a:r>
                <a:endParaRPr lang="en-GB" sz="2800" dirty="0"/>
              </a:p>
            </p:txBody>
          </p:sp>
        </p:grpSp>
      </p:grpSp>
      <p:grpSp>
        <p:nvGrpSpPr>
          <p:cNvPr id="155" name="Gruppo 154">
            <a:extLst>
              <a:ext uri="{FF2B5EF4-FFF2-40B4-BE49-F238E27FC236}">
                <a16:creationId xmlns:a16="http://schemas.microsoft.com/office/drawing/2014/main" id="{EB17A29C-CF9C-4BCE-8CD1-FFE7A434D852}"/>
              </a:ext>
            </a:extLst>
          </p:cNvPr>
          <p:cNvGrpSpPr/>
          <p:nvPr/>
        </p:nvGrpSpPr>
        <p:grpSpPr>
          <a:xfrm>
            <a:off x="1095103" y="31205980"/>
            <a:ext cx="11411201" cy="3621597"/>
            <a:chOff x="1097716" y="25916550"/>
            <a:chExt cx="11422259" cy="3245604"/>
          </a:xfrm>
        </p:grpSpPr>
        <p:grpSp>
          <p:nvGrpSpPr>
            <p:cNvPr id="41" name="Gruppo 40">
              <a:extLst>
                <a:ext uri="{FF2B5EF4-FFF2-40B4-BE49-F238E27FC236}">
                  <a16:creationId xmlns:a16="http://schemas.microsoft.com/office/drawing/2014/main" id="{6E091E90-1DF2-464E-9FD8-065E0CB87248}"/>
                </a:ext>
              </a:extLst>
            </p:cNvPr>
            <p:cNvGrpSpPr/>
            <p:nvPr/>
          </p:nvGrpSpPr>
          <p:grpSpPr>
            <a:xfrm>
              <a:off x="1097716" y="25916550"/>
              <a:ext cx="11422259" cy="2812272"/>
              <a:chOff x="942564" y="25936237"/>
              <a:chExt cx="11422259" cy="2812272"/>
            </a:xfrm>
          </p:grpSpPr>
          <p:pic>
            <p:nvPicPr>
              <p:cNvPr id="33" name="Immagine 32">
                <a:extLst>
                  <a:ext uri="{FF2B5EF4-FFF2-40B4-BE49-F238E27FC236}">
                    <a16:creationId xmlns:a16="http://schemas.microsoft.com/office/drawing/2014/main" id="{23CC6981-D783-4D19-A520-AD1C110D9747}"/>
                  </a:ext>
                </a:extLst>
              </p:cNvPr>
              <p:cNvPicPr>
                <a:picLocks noChangeAspect="1"/>
              </p:cNvPicPr>
              <p:nvPr/>
            </p:nvPicPr>
            <p:blipFill>
              <a:blip r:embed="rId69" cstate="print">
                <a:extLst>
                  <a:ext uri="{28A0092B-C50C-407E-A947-70E740481C1C}">
                    <a14:useLocalDpi xmlns:a14="http://schemas.microsoft.com/office/drawing/2010/main" val="0"/>
                  </a:ext>
                </a:extLst>
              </a:blip>
              <a:stretch>
                <a:fillRect/>
              </a:stretch>
            </p:blipFill>
            <p:spPr>
              <a:xfrm>
                <a:off x="942564" y="25936237"/>
                <a:ext cx="3388583" cy="2812272"/>
              </a:xfrm>
              <a:prstGeom prst="rect">
                <a:avLst/>
              </a:prstGeom>
            </p:spPr>
          </p:pic>
          <p:pic>
            <p:nvPicPr>
              <p:cNvPr id="35" name="Immagine 34">
                <a:extLst>
                  <a:ext uri="{FF2B5EF4-FFF2-40B4-BE49-F238E27FC236}">
                    <a16:creationId xmlns:a16="http://schemas.microsoft.com/office/drawing/2014/main" id="{E9158E02-D6B1-44A0-9F41-17501301C965}"/>
                  </a:ext>
                </a:extLst>
              </p:cNvPr>
              <p:cNvPicPr>
                <a:picLocks noChangeAspect="1"/>
              </p:cNvPicPr>
              <p:nvPr/>
            </p:nvPicPr>
            <p:blipFill>
              <a:blip r:embed="rId70" cstate="print">
                <a:extLst>
                  <a:ext uri="{28A0092B-C50C-407E-A947-70E740481C1C}">
                    <a14:useLocalDpi xmlns:a14="http://schemas.microsoft.com/office/drawing/2010/main" val="0"/>
                  </a:ext>
                </a:extLst>
              </a:blip>
              <a:stretch>
                <a:fillRect/>
              </a:stretch>
            </p:blipFill>
            <p:spPr>
              <a:xfrm>
                <a:off x="4826135" y="25937168"/>
                <a:ext cx="3479665" cy="2809154"/>
              </a:xfrm>
              <a:prstGeom prst="rect">
                <a:avLst/>
              </a:prstGeom>
            </p:spPr>
          </p:pic>
          <p:pic>
            <p:nvPicPr>
              <p:cNvPr id="40" name="Immagine 39">
                <a:extLst>
                  <a:ext uri="{FF2B5EF4-FFF2-40B4-BE49-F238E27FC236}">
                    <a16:creationId xmlns:a16="http://schemas.microsoft.com/office/drawing/2014/main" id="{58F96A39-AB64-40C6-AD79-5F60C75868B4}"/>
                  </a:ext>
                </a:extLst>
              </p:cNvPr>
              <p:cNvPicPr>
                <a:picLocks noChangeAspect="1"/>
              </p:cNvPicPr>
              <p:nvPr/>
            </p:nvPicPr>
            <p:blipFill>
              <a:blip r:embed="rId71" cstate="print">
                <a:extLst>
                  <a:ext uri="{28A0092B-C50C-407E-A947-70E740481C1C}">
                    <a14:useLocalDpi xmlns:a14="http://schemas.microsoft.com/office/drawing/2010/main" val="0"/>
                  </a:ext>
                </a:extLst>
              </a:blip>
              <a:stretch>
                <a:fillRect/>
              </a:stretch>
            </p:blipFill>
            <p:spPr>
              <a:xfrm>
                <a:off x="8906428" y="25936237"/>
                <a:ext cx="3458395" cy="2809154"/>
              </a:xfrm>
              <a:prstGeom prst="rect">
                <a:avLst/>
              </a:prstGeom>
            </p:spPr>
          </p:pic>
        </p:grpSp>
        <p:sp>
          <p:nvSpPr>
            <p:cNvPr id="42" name="CasellaDiTesto 41">
              <a:extLst>
                <a:ext uri="{FF2B5EF4-FFF2-40B4-BE49-F238E27FC236}">
                  <a16:creationId xmlns:a16="http://schemas.microsoft.com/office/drawing/2014/main" id="{26810446-7D82-47CE-AE72-D804818DF655}"/>
                </a:ext>
              </a:extLst>
            </p:cNvPr>
            <p:cNvSpPr txBox="1"/>
            <p:nvPr/>
          </p:nvSpPr>
          <p:spPr>
            <a:xfrm>
              <a:off x="2419669" y="28756012"/>
              <a:ext cx="1332861" cy="400110"/>
            </a:xfrm>
            <a:prstGeom prst="rect">
              <a:avLst/>
            </a:prstGeom>
            <a:noFill/>
          </p:spPr>
          <p:txBody>
            <a:bodyPr wrap="square" rtlCol="0">
              <a:spAutoFit/>
            </a:bodyPr>
            <a:lstStyle/>
            <a:p>
              <a:r>
                <a:rPr lang="it-IT" sz="2000" dirty="0"/>
                <a:t>Energy </a:t>
              </a:r>
              <a:endParaRPr lang="en-GB" sz="2000" dirty="0"/>
            </a:p>
          </p:txBody>
        </p:sp>
        <p:sp>
          <p:nvSpPr>
            <p:cNvPr id="50" name="CasellaDiTesto 49">
              <a:extLst>
                <a:ext uri="{FF2B5EF4-FFF2-40B4-BE49-F238E27FC236}">
                  <a16:creationId xmlns:a16="http://schemas.microsoft.com/office/drawing/2014/main" id="{CC1B76E2-4196-458C-BF24-7DEA786307A4}"/>
                </a:ext>
              </a:extLst>
            </p:cNvPr>
            <p:cNvSpPr txBox="1"/>
            <p:nvPr/>
          </p:nvSpPr>
          <p:spPr>
            <a:xfrm>
              <a:off x="6158714" y="28762044"/>
              <a:ext cx="1382828" cy="400110"/>
            </a:xfrm>
            <a:prstGeom prst="rect">
              <a:avLst/>
            </a:prstGeom>
            <a:noFill/>
          </p:spPr>
          <p:txBody>
            <a:bodyPr wrap="square" rtlCol="0">
              <a:spAutoFit/>
            </a:bodyPr>
            <a:lstStyle/>
            <a:p>
              <a:r>
                <a:rPr lang="it-IT" sz="2000" dirty="0" err="1"/>
                <a:t>skewness</a:t>
              </a:r>
              <a:endParaRPr lang="en-GB" sz="2000" dirty="0"/>
            </a:p>
          </p:txBody>
        </p:sp>
        <p:sp>
          <p:nvSpPr>
            <p:cNvPr id="154" name="CasellaDiTesto 153">
              <a:extLst>
                <a:ext uri="{FF2B5EF4-FFF2-40B4-BE49-F238E27FC236}">
                  <a16:creationId xmlns:a16="http://schemas.microsoft.com/office/drawing/2014/main" id="{7F209444-EE94-4A51-ABD4-551916398751}"/>
                </a:ext>
              </a:extLst>
            </p:cNvPr>
            <p:cNvSpPr txBox="1"/>
            <p:nvPr/>
          </p:nvSpPr>
          <p:spPr>
            <a:xfrm>
              <a:off x="10558973" y="28762044"/>
              <a:ext cx="1382828" cy="400110"/>
            </a:xfrm>
            <a:prstGeom prst="rect">
              <a:avLst/>
            </a:prstGeom>
            <a:noFill/>
          </p:spPr>
          <p:txBody>
            <a:bodyPr wrap="square" rtlCol="0">
              <a:spAutoFit/>
            </a:bodyPr>
            <a:lstStyle/>
            <a:p>
              <a:r>
                <a:rPr lang="it-IT" sz="2000" dirty="0" err="1"/>
                <a:t>Kurtosis</a:t>
              </a:r>
              <a:endParaRPr lang="en-GB" sz="2000" dirty="0"/>
            </a:p>
          </p:txBody>
        </p:sp>
      </p:grpSp>
      <p:pic>
        <p:nvPicPr>
          <p:cNvPr id="157" name="Immagine 156">
            <a:extLst>
              <a:ext uri="{FF2B5EF4-FFF2-40B4-BE49-F238E27FC236}">
                <a16:creationId xmlns:a16="http://schemas.microsoft.com/office/drawing/2014/main" id="{3E44FFCB-E628-4964-80B2-510E124A38CA}"/>
              </a:ext>
            </a:extLst>
          </p:cNvPr>
          <p:cNvPicPr>
            <a:picLocks noChangeAspect="1"/>
          </p:cNvPicPr>
          <p:nvPr/>
        </p:nvPicPr>
        <p:blipFill>
          <a:blip r:embed="rId72">
            <a:extLst>
              <a:ext uri="{28A0092B-C50C-407E-A947-70E740481C1C}">
                <a14:useLocalDpi xmlns:a14="http://schemas.microsoft.com/office/drawing/2010/main" val="0"/>
              </a:ext>
            </a:extLst>
          </a:blip>
          <a:stretch>
            <a:fillRect/>
          </a:stretch>
        </p:blipFill>
        <p:spPr>
          <a:xfrm>
            <a:off x="25976662" y="32109825"/>
            <a:ext cx="11307426" cy="6360427"/>
          </a:xfrm>
          <a:prstGeom prst="rect">
            <a:avLst/>
          </a:prstGeom>
        </p:spPr>
      </p:pic>
      <p:sp>
        <p:nvSpPr>
          <p:cNvPr id="159" name="Text Placeholder 14">
            <a:extLst>
              <a:ext uri="{FF2B5EF4-FFF2-40B4-BE49-F238E27FC236}">
                <a16:creationId xmlns:a16="http://schemas.microsoft.com/office/drawing/2014/main" id="{C7717F03-40CD-4FB8-8C83-7BCFAA34642C}"/>
              </a:ext>
            </a:extLst>
          </p:cNvPr>
          <p:cNvSpPr>
            <a:spLocks noGrp="1"/>
          </p:cNvSpPr>
          <p:nvPr>
            <p:ph type="body" sz="quarter" idx="17"/>
          </p:nvPr>
        </p:nvSpPr>
        <p:spPr>
          <a:xfrm>
            <a:off x="38404806" y="28326930"/>
            <a:ext cx="11988800" cy="13462419"/>
          </a:xfrm>
          <a:solidFill>
            <a:schemeClr val="tx2">
              <a:lumMod val="20000"/>
              <a:lumOff val="80000"/>
            </a:schemeClr>
          </a:solidFill>
        </p:spPr>
        <p:txBody>
          <a:bodyPr/>
          <a:lstStyle/>
          <a:p>
            <a:pPr marL="0" indent="0">
              <a:buNone/>
            </a:pPr>
            <a:r>
              <a:rPr lang="en-US" sz="2400" dirty="0">
                <a:latin typeface="Calibri" panose="020F0502020204030204" pitchFamily="34" charset="0"/>
                <a:cs typeface="Calibri" panose="020F0502020204030204" pitchFamily="34" charset="0"/>
              </a:rPr>
              <a:t>[1] D. </a:t>
            </a:r>
            <a:r>
              <a:rPr lang="en-US" sz="2400" dirty="0" err="1">
                <a:latin typeface="Calibri" panose="020F0502020204030204" pitchFamily="34" charset="0"/>
                <a:cs typeface="Calibri" panose="020F0502020204030204" pitchFamily="34" charset="0"/>
              </a:rPr>
              <a:t>Tordella</a:t>
            </a:r>
            <a:r>
              <a:rPr lang="en-US" sz="2400" dirty="0">
                <a:latin typeface="Calibri" panose="020F0502020204030204" pitchFamily="34" charset="0"/>
                <a:cs typeface="Calibri" panose="020F0502020204030204" pitchFamily="34" charset="0"/>
              </a:rPr>
              <a:t> and M. </a:t>
            </a:r>
            <a:r>
              <a:rPr lang="en-US" sz="2400" dirty="0" err="1">
                <a:latin typeface="Calibri" panose="020F0502020204030204" pitchFamily="34" charset="0"/>
                <a:cs typeface="Calibri" panose="020F0502020204030204" pitchFamily="34" charset="0"/>
              </a:rPr>
              <a:t>Iovieno</a:t>
            </a:r>
            <a:r>
              <a:rPr lang="en-US" sz="2400" dirty="0">
                <a:latin typeface="Calibri" panose="020F0502020204030204" pitchFamily="34" charset="0"/>
                <a:cs typeface="Calibri" panose="020F0502020204030204" pitchFamily="34" charset="0"/>
              </a:rPr>
              <a:t>, Physical Review Letters, 107, 194501 (2011)</a:t>
            </a:r>
          </a:p>
          <a:p>
            <a:pPr marL="0" indent="0">
              <a:buNone/>
            </a:pPr>
            <a:r>
              <a:rPr lang="en-US" sz="2400" dirty="0">
                <a:latin typeface="Calibri" panose="020F0502020204030204" pitchFamily="34" charset="0"/>
                <a:cs typeface="Calibri" panose="020F0502020204030204" pitchFamily="34" charset="0"/>
              </a:rPr>
              <a:t>[2] </a:t>
            </a:r>
            <a:r>
              <a:rPr lang="en-US" sz="2400" dirty="0" err="1"/>
              <a:t>Iovieno</a:t>
            </a:r>
            <a:r>
              <a:rPr lang="en-US" sz="2400" dirty="0"/>
              <a:t>, M., </a:t>
            </a:r>
            <a:r>
              <a:rPr lang="en-US" sz="2400" dirty="0" err="1"/>
              <a:t>Savino</a:t>
            </a:r>
            <a:r>
              <a:rPr lang="en-US" sz="2400" dirty="0"/>
              <a:t>, S. Di, </a:t>
            </a:r>
            <a:r>
              <a:rPr lang="en-US" sz="2400" dirty="0" err="1"/>
              <a:t>Gallana</a:t>
            </a:r>
            <a:r>
              <a:rPr lang="en-US" sz="2400" dirty="0"/>
              <a:t>, L. &amp; </a:t>
            </a:r>
            <a:r>
              <a:rPr lang="en-US" sz="2400" dirty="0" err="1"/>
              <a:t>Tordella</a:t>
            </a:r>
            <a:r>
              <a:rPr lang="en-US" sz="2400" dirty="0"/>
              <a:t>, D.,  Journal of Turbulence 15 (5), 311–334 (2014)</a:t>
            </a:r>
          </a:p>
          <a:p>
            <a:pPr marL="0" indent="0">
              <a:buNone/>
            </a:pPr>
            <a:r>
              <a:rPr lang="en-US" sz="2400" dirty="0"/>
              <a:t>[3] </a:t>
            </a:r>
            <a:r>
              <a:rPr lang="en-US" sz="2400" dirty="0" err="1"/>
              <a:t>Tordella</a:t>
            </a:r>
            <a:r>
              <a:rPr lang="en-US" sz="2400" dirty="0"/>
              <a:t>, Daniela, </a:t>
            </a:r>
            <a:r>
              <a:rPr lang="en-US" sz="2400" dirty="0" err="1"/>
              <a:t>Iovieno</a:t>
            </a:r>
            <a:r>
              <a:rPr lang="en-US" sz="2400" dirty="0"/>
              <a:t>, Michele &amp; Bailey, Peter Roger , Physical Review E 77, 016309 (2008)</a:t>
            </a:r>
          </a:p>
          <a:p>
            <a:pPr marL="0" indent="0">
              <a:buNone/>
            </a:pPr>
            <a:r>
              <a:rPr lang="en-US" sz="2400" dirty="0"/>
              <a:t>[4] </a:t>
            </a:r>
            <a:r>
              <a:rPr lang="it-IT" sz="2400" dirty="0"/>
              <a:t>K. K. </a:t>
            </a:r>
            <a:r>
              <a:rPr lang="it-IT" sz="2400" dirty="0" err="1"/>
              <a:t>Chandrakar,W</a:t>
            </a:r>
            <a:r>
              <a:rPr lang="it-IT" sz="2400" dirty="0"/>
              <a:t>. </a:t>
            </a:r>
            <a:r>
              <a:rPr lang="it-IT" sz="2400" dirty="0" err="1"/>
              <a:t>Cantrell,K</a:t>
            </a:r>
            <a:r>
              <a:rPr lang="it-IT" sz="2400" dirty="0"/>
              <a:t>. </a:t>
            </a:r>
            <a:r>
              <a:rPr lang="it-IT" sz="2400" dirty="0" err="1"/>
              <a:t>Chang</a:t>
            </a:r>
            <a:r>
              <a:rPr lang="it-IT" sz="2400" dirty="0"/>
              <a:t>, D. </a:t>
            </a:r>
            <a:r>
              <a:rPr lang="it-IT" sz="2400" dirty="0" err="1"/>
              <a:t>Ciochetto</a:t>
            </a:r>
            <a:r>
              <a:rPr lang="it-IT" sz="2400" dirty="0"/>
              <a:t>, D. </a:t>
            </a:r>
            <a:r>
              <a:rPr lang="it-IT" sz="2400" dirty="0" err="1"/>
              <a:t>Niedermeir</a:t>
            </a:r>
            <a:r>
              <a:rPr lang="it-IT" sz="2400" dirty="0"/>
              <a:t>, M. </a:t>
            </a:r>
            <a:r>
              <a:rPr lang="it-IT" sz="2400" dirty="0" err="1"/>
              <a:t>Ovchinnikov</a:t>
            </a:r>
            <a:r>
              <a:rPr lang="it-IT" sz="2400" dirty="0"/>
              <a:t>, </a:t>
            </a:r>
            <a:r>
              <a:rPr lang="it-IT" sz="2400" dirty="0" err="1"/>
              <a:t>R</a:t>
            </a:r>
            <a:r>
              <a:rPr lang="it-IT" sz="2400" dirty="0"/>
              <a:t>. Shaw, </a:t>
            </a:r>
            <a:r>
              <a:rPr lang="it-IT" sz="2400" dirty="0" err="1"/>
              <a:t>F</a:t>
            </a:r>
            <a:r>
              <a:rPr lang="it-IT" sz="2400" dirty="0"/>
              <a:t>. Yang, </a:t>
            </a:r>
            <a:r>
              <a:rPr lang="en-US" sz="2400" dirty="0"/>
              <a:t>PNAS, Vol 113, n 50, 10.1073 (2016)</a:t>
            </a:r>
          </a:p>
          <a:p>
            <a:pPr marL="0" indent="0">
              <a:buNone/>
            </a:pPr>
            <a:r>
              <a:rPr lang="en-GB" sz="2400" dirty="0"/>
              <a:t>[5] S. </a:t>
            </a:r>
            <a:r>
              <a:rPr lang="en-GB" sz="2400" dirty="0" err="1"/>
              <a:t>Ghan</a:t>
            </a:r>
            <a:r>
              <a:rPr lang="en-GB" sz="2400" dirty="0"/>
              <a:t>, H. Abdul </a:t>
            </a:r>
            <a:r>
              <a:rPr lang="en-GB" sz="2400" dirty="0" err="1"/>
              <a:t>Razzak</a:t>
            </a:r>
            <a:r>
              <a:rPr lang="en-GB" sz="2400" dirty="0"/>
              <a:t>, A. </a:t>
            </a:r>
            <a:r>
              <a:rPr lang="en-GB" sz="2400" dirty="0" err="1"/>
              <a:t>Nenes</a:t>
            </a:r>
            <a:r>
              <a:rPr lang="en-GB" sz="2400" dirty="0"/>
              <a:t>, Y. Ming, X. Liu, M. </a:t>
            </a:r>
            <a:r>
              <a:rPr lang="en-GB" sz="2400" dirty="0" err="1"/>
              <a:t>Ovchinnikov</a:t>
            </a:r>
            <a:r>
              <a:rPr lang="en-GB" sz="2400" dirty="0"/>
              <a:t>, B. Shipway, N. </a:t>
            </a:r>
            <a:r>
              <a:rPr lang="en-GB" sz="2400" dirty="0" err="1"/>
              <a:t>Meshidze</a:t>
            </a:r>
            <a:r>
              <a:rPr lang="en-GB" sz="2400" dirty="0"/>
              <a:t>, J. Xu and X. Shi, JAMES, Vol 3, M10001 (2014)</a:t>
            </a:r>
            <a:endParaRPr lang="en-US" sz="2400" dirty="0"/>
          </a:p>
          <a:p>
            <a:pPr marL="0" indent="0">
              <a:buNone/>
            </a:pPr>
            <a:r>
              <a:rPr lang="en-GB" sz="2400" dirty="0"/>
              <a:t>[6] V. </a:t>
            </a:r>
            <a:r>
              <a:rPr lang="en-US" sz="2400" dirty="0"/>
              <a:t>Ruggiero</a:t>
            </a:r>
            <a:r>
              <a:rPr lang="en-GB" sz="2400" dirty="0"/>
              <a:t>, D. </a:t>
            </a:r>
            <a:r>
              <a:rPr lang="en-GB" sz="2400" dirty="0" err="1"/>
              <a:t>Codoni</a:t>
            </a:r>
            <a:r>
              <a:rPr lang="en-GB" sz="2400" dirty="0"/>
              <a:t> and </a:t>
            </a:r>
            <a:r>
              <a:rPr lang="en-GB" sz="2400" dirty="0" err="1"/>
              <a:t>D.Tordella</a:t>
            </a:r>
            <a:r>
              <a:rPr lang="en-GB" sz="2400" dirty="0"/>
              <a:t>, PRACE, white paper, Type C project 2010PA3699 (2018)</a:t>
            </a:r>
            <a:endParaRPr lang="en-US" sz="2400" dirty="0"/>
          </a:p>
          <a:p>
            <a:pPr marL="0" indent="0">
              <a:buNone/>
            </a:pPr>
            <a:r>
              <a:rPr lang="en-GB" sz="2400" dirty="0"/>
              <a:t>[7] J. </a:t>
            </a:r>
            <a:r>
              <a:rPr lang="en-GB" sz="2400" dirty="0" err="1"/>
              <a:t>Curtius</a:t>
            </a:r>
            <a:r>
              <a:rPr lang="en-GB" sz="2400" dirty="0"/>
              <a:t>, The European Physical Journal Conferences, 10.1140 (2009)</a:t>
            </a:r>
            <a:endParaRPr lang="en-US" sz="2400" dirty="0"/>
          </a:p>
          <a:p>
            <a:pPr marL="0" indent="0">
              <a:buNone/>
            </a:pPr>
            <a:r>
              <a:rPr lang="en-GB" sz="2400" dirty="0"/>
              <a:t>[8] B. Kumar and J. Schumacher and R. Shaw, Theory Compute Fluid Dynamic, 10.1007 (2012)</a:t>
            </a:r>
            <a:endParaRPr lang="en-US" sz="2400" dirty="0"/>
          </a:p>
          <a:p>
            <a:pPr marL="0" indent="0">
              <a:buNone/>
            </a:pPr>
            <a:r>
              <a:rPr lang="en-GB" sz="2400" dirty="0"/>
              <a:t>[9] Sh. Qamar and G. </a:t>
            </a:r>
            <a:r>
              <a:rPr lang="en-GB" sz="2400" dirty="0" err="1"/>
              <a:t>Warnecke</a:t>
            </a:r>
            <a:r>
              <a:rPr lang="en-GB" sz="2400" dirty="0"/>
              <a:t>, Computer and Chemical Engineering, 10.1016 (2007)</a:t>
            </a:r>
            <a:endParaRPr lang="en-US" sz="2400" dirty="0"/>
          </a:p>
          <a:p>
            <a:pPr marL="0" indent="0">
              <a:buNone/>
            </a:pPr>
            <a:r>
              <a:rPr lang="en-GB" sz="2400" dirty="0"/>
              <a:t>[10] B. Kumar and J. </a:t>
            </a:r>
            <a:r>
              <a:rPr lang="en-GB" sz="2400" dirty="0" err="1"/>
              <a:t>Ramkrishna</a:t>
            </a:r>
            <a:r>
              <a:rPr lang="en-GB" sz="2400" dirty="0"/>
              <a:t> and R. Shaw, Chemical Engineering Science, 4659-4679, (1997)</a:t>
            </a:r>
            <a:endParaRPr lang="en-US" sz="2400" dirty="0"/>
          </a:p>
          <a:p>
            <a:pPr marL="0" indent="0">
              <a:buNone/>
            </a:pPr>
            <a:r>
              <a:rPr lang="en-GB" sz="2400" dirty="0"/>
              <a:t>[11] </a:t>
            </a:r>
            <a:r>
              <a:rPr lang="en-US" sz="2400" dirty="0"/>
              <a:t>J. Devenish, P. </a:t>
            </a:r>
            <a:r>
              <a:rPr lang="en-US" sz="2400" dirty="0" err="1"/>
              <a:t>Bartello</a:t>
            </a:r>
            <a:r>
              <a:rPr lang="en-US" sz="2400" dirty="0"/>
              <a:t>, J. </a:t>
            </a:r>
            <a:r>
              <a:rPr lang="en-US" sz="2400" dirty="0" err="1"/>
              <a:t>Brenguier</a:t>
            </a:r>
            <a:r>
              <a:rPr lang="en-US" sz="2400" dirty="0"/>
              <a:t>, L.R. Collins, W.W. Grabowski, R.H.A. </a:t>
            </a:r>
            <a:r>
              <a:rPr lang="en-US" sz="2400" dirty="0" err="1"/>
              <a:t>Ijzermans</a:t>
            </a:r>
            <a:r>
              <a:rPr lang="en-US" sz="2400" dirty="0"/>
              <a:t>, S.P. Malinowski, M.W. Reeks, J.C. </a:t>
            </a:r>
            <a:r>
              <a:rPr lang="en-US" sz="2400" dirty="0" err="1"/>
              <a:t>Vassilicos</a:t>
            </a:r>
            <a:r>
              <a:rPr lang="en-US" sz="2400" dirty="0"/>
              <a:t>, L.P. Wang and Z. </a:t>
            </a:r>
            <a:r>
              <a:rPr lang="en-US" sz="2400" dirty="0" err="1"/>
              <a:t>Warhaft</a:t>
            </a:r>
            <a:r>
              <a:rPr lang="en-US" sz="2400" dirty="0"/>
              <a:t>, </a:t>
            </a:r>
            <a:r>
              <a:rPr lang="en-US" sz="2400" dirty="0" err="1"/>
              <a:t>RMetS</a:t>
            </a:r>
            <a:r>
              <a:rPr lang="en-US" sz="2400" dirty="0"/>
              <a:t>, 101002 (2012)</a:t>
            </a:r>
          </a:p>
          <a:p>
            <a:pPr marL="0" indent="0">
              <a:buNone/>
            </a:pPr>
            <a:r>
              <a:rPr lang="en-US" sz="2400" dirty="0"/>
              <a:t>[12] Y. Yin, Z. Levin, T.G </a:t>
            </a:r>
            <a:r>
              <a:rPr lang="en-US" sz="2400" dirty="0" err="1"/>
              <a:t>Reisin</a:t>
            </a:r>
            <a:r>
              <a:rPr lang="en-US" sz="2400" dirty="0"/>
              <a:t>, Sh. </a:t>
            </a:r>
            <a:r>
              <a:rPr lang="en-US" sz="2400" dirty="0" err="1"/>
              <a:t>Tzivion</a:t>
            </a:r>
            <a:r>
              <a:rPr lang="en-US" sz="2400" dirty="0"/>
              <a:t>, Atmospheric Researcher 53 (2000)</a:t>
            </a:r>
          </a:p>
          <a:p>
            <a:pPr marL="0" indent="0">
              <a:buNone/>
            </a:pPr>
            <a:r>
              <a:rPr lang="en-GB" sz="2400" dirty="0"/>
              <a:t>[13] T. </a:t>
            </a:r>
            <a:r>
              <a:rPr lang="en-GB" sz="2400" dirty="0" err="1"/>
              <a:t>Gotoh</a:t>
            </a:r>
            <a:r>
              <a:rPr lang="en-GB" sz="2400" dirty="0"/>
              <a:t>, T. </a:t>
            </a:r>
            <a:r>
              <a:rPr lang="en-GB" sz="2400" dirty="0" err="1"/>
              <a:t>Suehiro</a:t>
            </a:r>
            <a:r>
              <a:rPr lang="en-GB" sz="2400" dirty="0"/>
              <a:t> and I. Saito, New Journal Physics. 18, 043042 (2016)</a:t>
            </a:r>
            <a:endParaRPr lang="en-US" sz="2400" dirty="0"/>
          </a:p>
          <a:p>
            <a:pPr marL="0" indent="0">
              <a:buNone/>
            </a:pPr>
            <a:r>
              <a:rPr lang="en-US" sz="2400" dirty="0"/>
              <a:t>[14] E. Clouet, ASM Handbook, Fundamentals of Modeling for Metals Processing, Vol 22A, pp.203-219 (2009)</a:t>
            </a:r>
          </a:p>
          <a:p>
            <a:pPr marL="0" indent="0">
              <a:buNone/>
            </a:pPr>
            <a:endParaRPr lang="en-US" sz="2400" dirty="0"/>
          </a:p>
          <a:p>
            <a:pPr marL="0" indent="0">
              <a:buNone/>
            </a:pPr>
            <a:r>
              <a:rPr lang="en-US" sz="5400" b="1" dirty="0" err="1">
                <a:solidFill>
                  <a:schemeClr val="accent6">
                    <a:lumMod val="75000"/>
                  </a:schemeClr>
                </a:solidFill>
              </a:rPr>
              <a:t>Aknowledgements</a:t>
            </a:r>
            <a:endParaRPr lang="en-US" sz="5400" b="1" dirty="0">
              <a:solidFill>
                <a:schemeClr val="accent6">
                  <a:lumMod val="75000"/>
                </a:schemeClr>
              </a:solidFill>
            </a:endParaRPr>
          </a:p>
          <a:p>
            <a:pPr marL="0" indent="0">
              <a:buNone/>
            </a:pPr>
            <a:r>
              <a:rPr lang="en-US" sz="2800" dirty="0"/>
              <a:t>This project has received funding from the Marie-</a:t>
            </a:r>
            <a:r>
              <a:rPr lang="en-US" sz="2800" dirty="0" err="1"/>
              <a:t>Sklodowska</a:t>
            </a:r>
            <a:r>
              <a:rPr lang="en-US" sz="2800" dirty="0"/>
              <a:t> Curie Actions (MSCA) under the European Union’s Horizon 2020 research and innovation </a:t>
            </a:r>
            <a:r>
              <a:rPr lang="en-US" sz="2800" dirty="0" err="1"/>
              <a:t>programme</a:t>
            </a:r>
            <a:r>
              <a:rPr lang="en-US" sz="2800" dirty="0"/>
              <a:t> (grant agreement n 675675), PRACE preparatory access 2017-2018 Type C project </a:t>
            </a:r>
            <a:r>
              <a:rPr lang="en-GB" sz="2800" dirty="0"/>
              <a:t>2010PA3699. </a:t>
            </a:r>
            <a:endParaRPr lang="en-US" sz="2800" dirty="0"/>
          </a:p>
        </p:txBody>
      </p:sp>
    </p:spTree>
    <p:extLst>
      <p:ext uri="{BB962C8B-B14F-4D97-AF65-F5344CB8AC3E}">
        <p14:creationId xmlns:p14="http://schemas.microsoft.com/office/powerpoint/2010/main" val="1892359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0" fill="hold"/>
                                        <p:tgtEl>
                                          <p:spTgt spid="60"/>
                                        </p:tgtEl>
                                        <p:attrNameLst>
                                          <p:attrName>ppt_w</p:attrName>
                                        </p:attrNameLst>
                                      </p:cBhvr>
                                      <p:tavLst>
                                        <p:tav tm="0">
                                          <p:val>
                                            <p:fltVal val="0"/>
                                          </p:val>
                                        </p:tav>
                                        <p:tav tm="100000">
                                          <p:val>
                                            <p:strVal val="#ppt_w"/>
                                          </p:val>
                                        </p:tav>
                                      </p:tavLst>
                                    </p:anim>
                                    <p:anim calcmode="lin" valueType="num">
                                      <p:cBhvr>
                                        <p:cTn id="8" dur="1000" fill="hold"/>
                                        <p:tgtEl>
                                          <p:spTgt spid="60"/>
                                        </p:tgtEl>
                                        <p:attrNameLst>
                                          <p:attrName>ppt_h</p:attrName>
                                        </p:attrNameLst>
                                      </p:cBhvr>
                                      <p:tavLst>
                                        <p:tav tm="0">
                                          <p:val>
                                            <p:fltVal val="0"/>
                                          </p:val>
                                        </p:tav>
                                        <p:tav tm="100000">
                                          <p:val>
                                            <p:strVal val="#ppt_h"/>
                                          </p:val>
                                        </p:tav>
                                      </p:tavLst>
                                    </p:anim>
                                    <p:anim calcmode="lin" valueType="num">
                                      <p:cBhvr>
                                        <p:cTn id="9" dur="1000" fill="hold"/>
                                        <p:tgtEl>
                                          <p:spTgt spid="60"/>
                                        </p:tgtEl>
                                        <p:attrNameLst>
                                          <p:attrName>style.rotation</p:attrName>
                                        </p:attrNameLst>
                                      </p:cBhvr>
                                      <p:tavLst>
                                        <p:tav tm="0">
                                          <p:val>
                                            <p:fltVal val="90"/>
                                          </p:val>
                                        </p:tav>
                                        <p:tav tm="100000">
                                          <p:val>
                                            <p:fltVal val="0"/>
                                          </p:val>
                                        </p:tav>
                                      </p:tavLst>
                                    </p:anim>
                                    <p:animEffect transition="in" filter="fade">
                                      <p:cBhvr>
                                        <p:cTn id="10" dur="1000"/>
                                        <p:tgtEl>
                                          <p:spTgt spid="60"/>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22">
                                            <p:bg/>
                                          </p:spTgt>
                                        </p:tgtEl>
                                        <p:attrNameLst>
                                          <p:attrName>style.visibility</p:attrName>
                                        </p:attrNameLst>
                                      </p:cBhvr>
                                      <p:to>
                                        <p:strVal val="visible"/>
                                      </p:to>
                                    </p:set>
                                    <p:animEffect transition="in" filter="circle(in)">
                                      <p:cBhvr>
                                        <p:cTn id="15" dur="2000"/>
                                        <p:tgtEl>
                                          <p:spTgt spid="122">
                                            <p:bg/>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122">
                                            <p:txEl>
                                              <p:pRg st="0" end="0"/>
                                            </p:txEl>
                                          </p:spTgt>
                                        </p:tgtEl>
                                        <p:attrNameLst>
                                          <p:attrName>style.visibility</p:attrName>
                                        </p:attrNameLst>
                                      </p:cBhvr>
                                      <p:to>
                                        <p:strVal val="visible"/>
                                      </p:to>
                                    </p:set>
                                    <p:animEffect transition="in" filter="circle(in)">
                                      <p:cBhvr>
                                        <p:cTn id="20" dur="2000"/>
                                        <p:tgtEl>
                                          <p:spTgt spid="1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2510</TotalTime>
  <Words>2371</Words>
  <Application>Microsoft Macintosh PowerPoint</Application>
  <PresentationFormat>Custom</PresentationFormat>
  <Paragraphs>253</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Rounded MT Bold</vt:lpstr>
      <vt:lpstr>Calibri</vt:lpstr>
      <vt:lpstr>Cambria Math</vt:lpstr>
      <vt:lpstr>Times New Roman</vt:lpstr>
      <vt:lpstr>Wingdings</vt:lpstr>
      <vt:lpstr>Office Theme</vt:lpstr>
      <vt:lpstr>Water droplets simulation in a warm cloud like ambient        David Codoni, Mina Golshan, Vittorio Ruggiero, Marco Vanni, Daniella Tordella       1. Politecnico di Torino, DISAT, 10129 Italy ,2. CINECA, SCAI Rome </vt:lpstr>
    </vt:vector>
  </TitlesOfParts>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Viens</dc:creator>
  <cp:lastModifiedBy>Microsoft Office User</cp:lastModifiedBy>
  <cp:revision>148</cp:revision>
  <dcterms:created xsi:type="dcterms:W3CDTF">2013-01-28T22:40:39Z</dcterms:created>
  <dcterms:modified xsi:type="dcterms:W3CDTF">2018-04-06T13:21:52Z</dcterms:modified>
</cp:coreProperties>
</file>