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296525" cy="17433925"/>
  <p:notesSz cx="29818013" cy="42348150"/>
  <p:defaultTextStyle>
    <a:defPPr>
      <a:defRPr lang="en-US"/>
    </a:defPPr>
    <a:lvl1pPr marL="0" algn="l" defTabSz="2037421" rtl="0" eaLnBrk="1" latinLnBrk="0" hangingPunct="1">
      <a:defRPr sz="4020" kern="1200">
        <a:solidFill>
          <a:schemeClr val="tx1"/>
        </a:solidFill>
        <a:latin typeface="+mn-lt"/>
        <a:ea typeface="+mn-ea"/>
        <a:cs typeface="+mn-cs"/>
      </a:defRPr>
    </a:lvl1pPr>
    <a:lvl2pPr marL="1018711" algn="l" defTabSz="2037421" rtl="0" eaLnBrk="1" latinLnBrk="0" hangingPunct="1">
      <a:defRPr sz="4020" kern="1200">
        <a:solidFill>
          <a:schemeClr val="tx1"/>
        </a:solidFill>
        <a:latin typeface="+mn-lt"/>
        <a:ea typeface="+mn-ea"/>
        <a:cs typeface="+mn-cs"/>
      </a:defRPr>
    </a:lvl2pPr>
    <a:lvl3pPr marL="2037421" algn="l" defTabSz="2037421" rtl="0" eaLnBrk="1" latinLnBrk="0" hangingPunct="1">
      <a:defRPr sz="4020" kern="1200">
        <a:solidFill>
          <a:schemeClr val="tx1"/>
        </a:solidFill>
        <a:latin typeface="+mn-lt"/>
        <a:ea typeface="+mn-ea"/>
        <a:cs typeface="+mn-cs"/>
      </a:defRPr>
    </a:lvl3pPr>
    <a:lvl4pPr marL="3056130" algn="l" defTabSz="2037421" rtl="0" eaLnBrk="1" latinLnBrk="0" hangingPunct="1">
      <a:defRPr sz="4020" kern="1200">
        <a:solidFill>
          <a:schemeClr val="tx1"/>
        </a:solidFill>
        <a:latin typeface="+mn-lt"/>
        <a:ea typeface="+mn-ea"/>
        <a:cs typeface="+mn-cs"/>
      </a:defRPr>
    </a:lvl4pPr>
    <a:lvl5pPr marL="4074841" algn="l" defTabSz="2037421" rtl="0" eaLnBrk="1" latinLnBrk="0" hangingPunct="1">
      <a:defRPr sz="4020" kern="1200">
        <a:solidFill>
          <a:schemeClr val="tx1"/>
        </a:solidFill>
        <a:latin typeface="+mn-lt"/>
        <a:ea typeface="+mn-ea"/>
        <a:cs typeface="+mn-cs"/>
      </a:defRPr>
    </a:lvl5pPr>
    <a:lvl6pPr marL="5093552" algn="l" defTabSz="2037421" rtl="0" eaLnBrk="1" latinLnBrk="0" hangingPunct="1">
      <a:defRPr sz="4020" kern="1200">
        <a:solidFill>
          <a:schemeClr val="tx1"/>
        </a:solidFill>
        <a:latin typeface="+mn-lt"/>
        <a:ea typeface="+mn-ea"/>
        <a:cs typeface="+mn-cs"/>
      </a:defRPr>
    </a:lvl6pPr>
    <a:lvl7pPr marL="6112262" algn="l" defTabSz="2037421" rtl="0" eaLnBrk="1" latinLnBrk="0" hangingPunct="1">
      <a:defRPr sz="4020" kern="1200">
        <a:solidFill>
          <a:schemeClr val="tx1"/>
        </a:solidFill>
        <a:latin typeface="+mn-lt"/>
        <a:ea typeface="+mn-ea"/>
        <a:cs typeface="+mn-cs"/>
      </a:defRPr>
    </a:lvl7pPr>
    <a:lvl8pPr marL="7130972" algn="l" defTabSz="2037421" rtl="0" eaLnBrk="1" latinLnBrk="0" hangingPunct="1">
      <a:defRPr sz="4020" kern="1200">
        <a:solidFill>
          <a:schemeClr val="tx1"/>
        </a:solidFill>
        <a:latin typeface="+mn-lt"/>
        <a:ea typeface="+mn-ea"/>
        <a:cs typeface="+mn-cs"/>
      </a:defRPr>
    </a:lvl8pPr>
    <a:lvl9pPr marL="8149682" algn="l" defTabSz="2037421" rtl="0" eaLnBrk="1" latinLnBrk="0" hangingPunct="1">
      <a:defRPr sz="40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490" userDrawn="1">
          <p15:clr>
            <a:srgbClr val="A4A3A4"/>
          </p15:clr>
        </p15:guide>
        <p15:guide id="2" pos="3243" userDrawn="1">
          <p15:clr>
            <a:srgbClr val="A4A3A4"/>
          </p15:clr>
        </p15:guide>
        <p15:guide id="3" orient="horz" pos="5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71FBCD"/>
    <a:srgbClr val="7EEE99"/>
    <a:srgbClr val="FB7471"/>
    <a:srgbClr val="81E6EB"/>
    <a:srgbClr val="2B0BEB"/>
    <a:srgbClr val="A6A8F8"/>
    <a:srgbClr val="8394E9"/>
    <a:srgbClr val="009900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50000" autoAdjust="0"/>
  </p:normalViewPr>
  <p:slideViewPr>
    <p:cSldViewPr>
      <p:cViewPr>
        <p:scale>
          <a:sx n="90" d="100"/>
          <a:sy n="90" d="100"/>
        </p:scale>
        <p:origin x="-834" y="4968"/>
      </p:cViewPr>
      <p:guideLst>
        <p:guide orient="horz" pos="5490"/>
        <p:guide orient="horz" pos="5491"/>
        <p:guide pos="324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12921139" cy="2117408"/>
          </a:xfrm>
          <a:prstGeom prst="rect">
            <a:avLst/>
          </a:prstGeom>
        </p:spPr>
        <p:txBody>
          <a:bodyPr vert="horz" lIns="412349" tIns="206174" rIns="412349" bIns="206174" rtlCol="0"/>
          <a:lstStyle>
            <a:lvl1pPr algn="l">
              <a:defRPr sz="54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889975" y="0"/>
            <a:ext cx="12921139" cy="2117408"/>
          </a:xfrm>
          <a:prstGeom prst="rect">
            <a:avLst/>
          </a:prstGeom>
        </p:spPr>
        <p:txBody>
          <a:bodyPr vert="horz" lIns="412349" tIns="206174" rIns="412349" bIns="206174" rtlCol="0"/>
          <a:lstStyle>
            <a:lvl1pPr algn="r">
              <a:defRPr sz="5400"/>
            </a:lvl1pPr>
          </a:lstStyle>
          <a:p>
            <a:fld id="{08654457-508B-44C1-AB02-6CBE1A048C8A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18738" y="3175000"/>
            <a:ext cx="9380537" cy="15881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12349" tIns="206174" rIns="412349" bIns="20617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981802" y="20115371"/>
            <a:ext cx="23854410" cy="19056668"/>
          </a:xfrm>
          <a:prstGeom prst="rect">
            <a:avLst/>
          </a:prstGeom>
        </p:spPr>
        <p:txBody>
          <a:bodyPr vert="horz" lIns="412349" tIns="206174" rIns="412349" bIns="20617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40223392"/>
            <a:ext cx="12921139" cy="2117408"/>
          </a:xfrm>
          <a:prstGeom prst="rect">
            <a:avLst/>
          </a:prstGeom>
        </p:spPr>
        <p:txBody>
          <a:bodyPr vert="horz" lIns="412349" tIns="206174" rIns="412349" bIns="206174" rtlCol="0" anchor="b"/>
          <a:lstStyle>
            <a:lvl1pPr algn="l">
              <a:defRPr sz="54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889975" y="40223392"/>
            <a:ext cx="12921139" cy="2117408"/>
          </a:xfrm>
          <a:prstGeom prst="rect">
            <a:avLst/>
          </a:prstGeom>
        </p:spPr>
        <p:txBody>
          <a:bodyPr vert="horz" lIns="412349" tIns="206174" rIns="412349" bIns="206174" rtlCol="0" anchor="b"/>
          <a:lstStyle>
            <a:lvl1pPr algn="r">
              <a:defRPr sz="5400"/>
            </a:lvl1pPr>
          </a:lstStyle>
          <a:p>
            <a:fld id="{A4FD5614-1990-40F7-A8B3-0625FA309487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828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37421" rtl="0" eaLnBrk="1" latinLnBrk="0" hangingPunct="1">
      <a:defRPr sz="2693" kern="1200">
        <a:solidFill>
          <a:schemeClr val="tx1"/>
        </a:solidFill>
        <a:latin typeface="+mn-lt"/>
        <a:ea typeface="+mn-ea"/>
        <a:cs typeface="+mn-cs"/>
      </a:defRPr>
    </a:lvl1pPr>
    <a:lvl2pPr marL="1018711" algn="l" defTabSz="2037421" rtl="0" eaLnBrk="1" latinLnBrk="0" hangingPunct="1">
      <a:defRPr sz="2693" kern="1200">
        <a:solidFill>
          <a:schemeClr val="tx1"/>
        </a:solidFill>
        <a:latin typeface="+mn-lt"/>
        <a:ea typeface="+mn-ea"/>
        <a:cs typeface="+mn-cs"/>
      </a:defRPr>
    </a:lvl2pPr>
    <a:lvl3pPr marL="2037421" algn="l" defTabSz="2037421" rtl="0" eaLnBrk="1" latinLnBrk="0" hangingPunct="1">
      <a:defRPr sz="2693" kern="1200">
        <a:solidFill>
          <a:schemeClr val="tx1"/>
        </a:solidFill>
        <a:latin typeface="+mn-lt"/>
        <a:ea typeface="+mn-ea"/>
        <a:cs typeface="+mn-cs"/>
      </a:defRPr>
    </a:lvl3pPr>
    <a:lvl4pPr marL="3056130" algn="l" defTabSz="2037421" rtl="0" eaLnBrk="1" latinLnBrk="0" hangingPunct="1">
      <a:defRPr sz="2693" kern="1200">
        <a:solidFill>
          <a:schemeClr val="tx1"/>
        </a:solidFill>
        <a:latin typeface="+mn-lt"/>
        <a:ea typeface="+mn-ea"/>
        <a:cs typeface="+mn-cs"/>
      </a:defRPr>
    </a:lvl4pPr>
    <a:lvl5pPr marL="4074841" algn="l" defTabSz="2037421" rtl="0" eaLnBrk="1" latinLnBrk="0" hangingPunct="1">
      <a:defRPr sz="2693" kern="1200">
        <a:solidFill>
          <a:schemeClr val="tx1"/>
        </a:solidFill>
        <a:latin typeface="+mn-lt"/>
        <a:ea typeface="+mn-ea"/>
        <a:cs typeface="+mn-cs"/>
      </a:defRPr>
    </a:lvl5pPr>
    <a:lvl6pPr marL="5093552" algn="l" defTabSz="2037421" rtl="0" eaLnBrk="1" latinLnBrk="0" hangingPunct="1">
      <a:defRPr sz="2693" kern="1200">
        <a:solidFill>
          <a:schemeClr val="tx1"/>
        </a:solidFill>
        <a:latin typeface="+mn-lt"/>
        <a:ea typeface="+mn-ea"/>
        <a:cs typeface="+mn-cs"/>
      </a:defRPr>
    </a:lvl6pPr>
    <a:lvl7pPr marL="6112262" algn="l" defTabSz="2037421" rtl="0" eaLnBrk="1" latinLnBrk="0" hangingPunct="1">
      <a:defRPr sz="2693" kern="1200">
        <a:solidFill>
          <a:schemeClr val="tx1"/>
        </a:solidFill>
        <a:latin typeface="+mn-lt"/>
        <a:ea typeface="+mn-ea"/>
        <a:cs typeface="+mn-cs"/>
      </a:defRPr>
    </a:lvl7pPr>
    <a:lvl8pPr marL="7130972" algn="l" defTabSz="2037421" rtl="0" eaLnBrk="1" latinLnBrk="0" hangingPunct="1">
      <a:defRPr sz="2693" kern="1200">
        <a:solidFill>
          <a:schemeClr val="tx1"/>
        </a:solidFill>
        <a:latin typeface="+mn-lt"/>
        <a:ea typeface="+mn-ea"/>
        <a:cs typeface="+mn-cs"/>
      </a:defRPr>
    </a:lvl8pPr>
    <a:lvl9pPr marL="8149682" algn="l" defTabSz="2037421" rtl="0" eaLnBrk="1" latinLnBrk="0" hangingPunct="1">
      <a:defRPr sz="269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218738" y="3175000"/>
            <a:ext cx="9380537" cy="15881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D5614-1990-40F7-A8B3-0625FA30948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96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240" y="5415820"/>
            <a:ext cx="8752047" cy="37369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4480" y="9879225"/>
            <a:ext cx="7207568" cy="44553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3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6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0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3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67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0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394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07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980" y="698167"/>
            <a:ext cx="2316718" cy="148753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828" y="698167"/>
            <a:ext cx="6778545" cy="148753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354" y="11202914"/>
            <a:ext cx="8752047" cy="3462572"/>
          </a:xfrm>
        </p:spPr>
        <p:txBody>
          <a:bodyPr anchor="t"/>
          <a:lstStyle>
            <a:lvl1pPr algn="l">
              <a:defRPr sz="7991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3354" y="7389243"/>
            <a:ext cx="8752047" cy="3813670"/>
          </a:xfrm>
        </p:spPr>
        <p:txBody>
          <a:bodyPr anchor="b"/>
          <a:lstStyle>
            <a:lvl1pPr marL="0" indent="0">
              <a:buNone/>
              <a:defRPr sz="4013">
                <a:solidFill>
                  <a:schemeClr val="tx1">
                    <a:tint val="75000"/>
                  </a:schemeClr>
                </a:solidFill>
              </a:defRPr>
            </a:lvl1pPr>
            <a:lvl2pPr marL="913489" indent="0">
              <a:buNone/>
              <a:defRPr sz="3605">
                <a:solidFill>
                  <a:schemeClr val="tx1">
                    <a:tint val="75000"/>
                  </a:schemeClr>
                </a:solidFill>
              </a:defRPr>
            </a:lvl2pPr>
            <a:lvl3pPr marL="1826975" indent="0">
              <a:buNone/>
              <a:defRPr sz="3197">
                <a:solidFill>
                  <a:schemeClr val="tx1">
                    <a:tint val="75000"/>
                  </a:schemeClr>
                </a:solidFill>
              </a:defRPr>
            </a:lvl3pPr>
            <a:lvl4pPr marL="2740462" indent="0">
              <a:buNone/>
              <a:defRPr sz="2789">
                <a:solidFill>
                  <a:schemeClr val="tx1">
                    <a:tint val="75000"/>
                  </a:schemeClr>
                </a:solidFill>
              </a:defRPr>
            </a:lvl4pPr>
            <a:lvl5pPr marL="3653950" indent="0">
              <a:buNone/>
              <a:defRPr sz="2789">
                <a:solidFill>
                  <a:schemeClr val="tx1">
                    <a:tint val="75000"/>
                  </a:schemeClr>
                </a:solidFill>
              </a:defRPr>
            </a:lvl5pPr>
            <a:lvl6pPr marL="4567436" indent="0">
              <a:buNone/>
              <a:defRPr sz="2789">
                <a:solidFill>
                  <a:schemeClr val="tx1">
                    <a:tint val="75000"/>
                  </a:schemeClr>
                </a:solidFill>
              </a:defRPr>
            </a:lvl6pPr>
            <a:lvl7pPr marL="5480925" indent="0">
              <a:buNone/>
              <a:defRPr sz="2789">
                <a:solidFill>
                  <a:schemeClr val="tx1">
                    <a:tint val="75000"/>
                  </a:schemeClr>
                </a:solidFill>
              </a:defRPr>
            </a:lvl7pPr>
            <a:lvl8pPr marL="6394411" indent="0">
              <a:buNone/>
              <a:defRPr sz="2789">
                <a:solidFill>
                  <a:schemeClr val="tx1">
                    <a:tint val="75000"/>
                  </a:schemeClr>
                </a:solidFill>
              </a:defRPr>
            </a:lvl8pPr>
            <a:lvl9pPr marL="7307900" indent="0">
              <a:buNone/>
              <a:defRPr sz="27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827" y="4067918"/>
            <a:ext cx="4547632" cy="11505584"/>
          </a:xfrm>
        </p:spPr>
        <p:txBody>
          <a:bodyPr/>
          <a:lstStyle>
            <a:lvl1pPr>
              <a:defRPr sz="5612"/>
            </a:lvl1pPr>
            <a:lvl2pPr>
              <a:defRPr sz="4794"/>
            </a:lvl2pPr>
            <a:lvl3pPr>
              <a:defRPr sz="4013"/>
            </a:lvl3pPr>
            <a:lvl4pPr>
              <a:defRPr sz="3605"/>
            </a:lvl4pPr>
            <a:lvl5pPr>
              <a:defRPr sz="3605"/>
            </a:lvl5pPr>
            <a:lvl6pPr>
              <a:defRPr sz="3605"/>
            </a:lvl6pPr>
            <a:lvl7pPr>
              <a:defRPr sz="3605"/>
            </a:lvl7pPr>
            <a:lvl8pPr>
              <a:defRPr sz="3605"/>
            </a:lvl8pPr>
            <a:lvl9pPr>
              <a:defRPr sz="360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34067" y="4067918"/>
            <a:ext cx="4547632" cy="11505584"/>
          </a:xfrm>
        </p:spPr>
        <p:txBody>
          <a:bodyPr/>
          <a:lstStyle>
            <a:lvl1pPr>
              <a:defRPr sz="5612"/>
            </a:lvl1pPr>
            <a:lvl2pPr>
              <a:defRPr sz="4794"/>
            </a:lvl2pPr>
            <a:lvl3pPr>
              <a:defRPr sz="4013"/>
            </a:lvl3pPr>
            <a:lvl4pPr>
              <a:defRPr sz="3605"/>
            </a:lvl4pPr>
            <a:lvl5pPr>
              <a:defRPr sz="3605"/>
            </a:lvl5pPr>
            <a:lvl6pPr>
              <a:defRPr sz="3605"/>
            </a:lvl6pPr>
            <a:lvl7pPr>
              <a:defRPr sz="3605"/>
            </a:lvl7pPr>
            <a:lvl8pPr>
              <a:defRPr sz="3605"/>
            </a:lvl8pPr>
            <a:lvl9pPr>
              <a:defRPr sz="360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827" y="3902457"/>
            <a:ext cx="4549420" cy="1626358"/>
          </a:xfrm>
        </p:spPr>
        <p:txBody>
          <a:bodyPr anchor="b"/>
          <a:lstStyle>
            <a:lvl1pPr marL="0" indent="0">
              <a:buNone/>
              <a:defRPr sz="4794" b="1"/>
            </a:lvl1pPr>
            <a:lvl2pPr marL="913489" indent="0">
              <a:buNone/>
              <a:defRPr sz="4013" b="1"/>
            </a:lvl2pPr>
            <a:lvl3pPr marL="1826975" indent="0">
              <a:buNone/>
              <a:defRPr sz="3605" b="1"/>
            </a:lvl3pPr>
            <a:lvl4pPr marL="2740462" indent="0">
              <a:buNone/>
              <a:defRPr sz="3197" b="1"/>
            </a:lvl4pPr>
            <a:lvl5pPr marL="3653950" indent="0">
              <a:buNone/>
              <a:defRPr sz="3197" b="1"/>
            </a:lvl5pPr>
            <a:lvl6pPr marL="4567436" indent="0">
              <a:buNone/>
              <a:defRPr sz="3197" b="1"/>
            </a:lvl6pPr>
            <a:lvl7pPr marL="5480925" indent="0">
              <a:buNone/>
              <a:defRPr sz="3197" b="1"/>
            </a:lvl7pPr>
            <a:lvl8pPr marL="6394411" indent="0">
              <a:buNone/>
              <a:defRPr sz="3197" b="1"/>
            </a:lvl8pPr>
            <a:lvl9pPr marL="7307900" indent="0">
              <a:buNone/>
              <a:defRPr sz="31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827" y="5528816"/>
            <a:ext cx="4549420" cy="10044686"/>
          </a:xfrm>
        </p:spPr>
        <p:txBody>
          <a:bodyPr/>
          <a:lstStyle>
            <a:lvl1pPr>
              <a:defRPr sz="4794"/>
            </a:lvl1pPr>
            <a:lvl2pPr>
              <a:defRPr sz="4013"/>
            </a:lvl2pPr>
            <a:lvl3pPr>
              <a:defRPr sz="3605"/>
            </a:lvl3pPr>
            <a:lvl4pPr>
              <a:defRPr sz="3197"/>
            </a:lvl4pPr>
            <a:lvl5pPr>
              <a:defRPr sz="3197"/>
            </a:lvl5pPr>
            <a:lvl6pPr>
              <a:defRPr sz="3197"/>
            </a:lvl6pPr>
            <a:lvl7pPr>
              <a:defRPr sz="3197"/>
            </a:lvl7pPr>
            <a:lvl8pPr>
              <a:defRPr sz="3197"/>
            </a:lvl8pPr>
            <a:lvl9pPr>
              <a:defRPr sz="319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30493" y="3902457"/>
            <a:ext cx="4551206" cy="1626358"/>
          </a:xfrm>
        </p:spPr>
        <p:txBody>
          <a:bodyPr anchor="b"/>
          <a:lstStyle>
            <a:lvl1pPr marL="0" indent="0">
              <a:buNone/>
              <a:defRPr sz="4794" b="1"/>
            </a:lvl1pPr>
            <a:lvl2pPr marL="913489" indent="0">
              <a:buNone/>
              <a:defRPr sz="4013" b="1"/>
            </a:lvl2pPr>
            <a:lvl3pPr marL="1826975" indent="0">
              <a:buNone/>
              <a:defRPr sz="3605" b="1"/>
            </a:lvl3pPr>
            <a:lvl4pPr marL="2740462" indent="0">
              <a:buNone/>
              <a:defRPr sz="3197" b="1"/>
            </a:lvl4pPr>
            <a:lvl5pPr marL="3653950" indent="0">
              <a:buNone/>
              <a:defRPr sz="3197" b="1"/>
            </a:lvl5pPr>
            <a:lvl6pPr marL="4567436" indent="0">
              <a:buNone/>
              <a:defRPr sz="3197" b="1"/>
            </a:lvl6pPr>
            <a:lvl7pPr marL="5480925" indent="0">
              <a:buNone/>
              <a:defRPr sz="3197" b="1"/>
            </a:lvl7pPr>
            <a:lvl8pPr marL="6394411" indent="0">
              <a:buNone/>
              <a:defRPr sz="3197" b="1"/>
            </a:lvl8pPr>
            <a:lvl9pPr marL="7307900" indent="0">
              <a:buNone/>
              <a:defRPr sz="31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30493" y="5528816"/>
            <a:ext cx="4551206" cy="10044686"/>
          </a:xfrm>
        </p:spPr>
        <p:txBody>
          <a:bodyPr/>
          <a:lstStyle>
            <a:lvl1pPr>
              <a:defRPr sz="4794"/>
            </a:lvl1pPr>
            <a:lvl2pPr>
              <a:defRPr sz="4013"/>
            </a:lvl2pPr>
            <a:lvl3pPr>
              <a:defRPr sz="3605"/>
            </a:lvl3pPr>
            <a:lvl4pPr>
              <a:defRPr sz="3197"/>
            </a:lvl4pPr>
            <a:lvl5pPr>
              <a:defRPr sz="3197"/>
            </a:lvl5pPr>
            <a:lvl6pPr>
              <a:defRPr sz="3197"/>
            </a:lvl6pPr>
            <a:lvl7pPr>
              <a:defRPr sz="3197"/>
            </a:lvl7pPr>
            <a:lvl8pPr>
              <a:defRPr sz="3197"/>
            </a:lvl8pPr>
            <a:lvl9pPr>
              <a:defRPr sz="319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28" y="694129"/>
            <a:ext cx="3387486" cy="2954082"/>
          </a:xfrm>
        </p:spPr>
        <p:txBody>
          <a:bodyPr anchor="b"/>
          <a:lstStyle>
            <a:lvl1pPr algn="l">
              <a:defRPr sz="401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658" y="694130"/>
            <a:ext cx="5756043" cy="14879372"/>
          </a:xfrm>
        </p:spPr>
        <p:txBody>
          <a:bodyPr/>
          <a:lstStyle>
            <a:lvl1pPr>
              <a:defRPr sz="6394"/>
            </a:lvl1pPr>
            <a:lvl2pPr>
              <a:defRPr sz="5612"/>
            </a:lvl2pPr>
            <a:lvl3pPr>
              <a:defRPr sz="4794"/>
            </a:lvl3pPr>
            <a:lvl4pPr>
              <a:defRPr sz="4013"/>
            </a:lvl4pPr>
            <a:lvl5pPr>
              <a:defRPr sz="4013"/>
            </a:lvl5pPr>
            <a:lvl6pPr>
              <a:defRPr sz="4013"/>
            </a:lvl6pPr>
            <a:lvl7pPr>
              <a:defRPr sz="4013"/>
            </a:lvl7pPr>
            <a:lvl8pPr>
              <a:defRPr sz="4013"/>
            </a:lvl8pPr>
            <a:lvl9pPr>
              <a:defRPr sz="401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828" y="3648213"/>
            <a:ext cx="3387486" cy="11925290"/>
          </a:xfrm>
        </p:spPr>
        <p:txBody>
          <a:bodyPr/>
          <a:lstStyle>
            <a:lvl1pPr marL="0" indent="0">
              <a:buNone/>
              <a:defRPr sz="2789"/>
            </a:lvl1pPr>
            <a:lvl2pPr marL="913489" indent="0">
              <a:buNone/>
              <a:defRPr sz="2415"/>
            </a:lvl2pPr>
            <a:lvl3pPr marL="1826975" indent="0">
              <a:buNone/>
              <a:defRPr sz="2007"/>
            </a:lvl3pPr>
            <a:lvl4pPr marL="2740462" indent="0">
              <a:buNone/>
              <a:defRPr sz="1803"/>
            </a:lvl4pPr>
            <a:lvl5pPr marL="3653950" indent="0">
              <a:buNone/>
              <a:defRPr sz="1803"/>
            </a:lvl5pPr>
            <a:lvl6pPr marL="4567436" indent="0">
              <a:buNone/>
              <a:defRPr sz="1803"/>
            </a:lvl6pPr>
            <a:lvl7pPr marL="5480925" indent="0">
              <a:buNone/>
              <a:defRPr sz="1803"/>
            </a:lvl7pPr>
            <a:lvl8pPr marL="6394411" indent="0">
              <a:buNone/>
              <a:defRPr sz="1803"/>
            </a:lvl8pPr>
            <a:lvl9pPr marL="7307900" indent="0">
              <a:buNone/>
              <a:defRPr sz="180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193" y="12203749"/>
            <a:ext cx="6177915" cy="1440721"/>
          </a:xfrm>
        </p:spPr>
        <p:txBody>
          <a:bodyPr anchor="b"/>
          <a:lstStyle>
            <a:lvl1pPr algn="l">
              <a:defRPr sz="401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8193" y="1557754"/>
            <a:ext cx="6177915" cy="10460355"/>
          </a:xfrm>
        </p:spPr>
        <p:txBody>
          <a:bodyPr/>
          <a:lstStyle>
            <a:lvl1pPr marL="0" indent="0">
              <a:buNone/>
              <a:defRPr sz="6394"/>
            </a:lvl1pPr>
            <a:lvl2pPr marL="913489" indent="0">
              <a:buNone/>
              <a:defRPr sz="5612"/>
            </a:lvl2pPr>
            <a:lvl3pPr marL="1826975" indent="0">
              <a:buNone/>
              <a:defRPr sz="4794"/>
            </a:lvl3pPr>
            <a:lvl4pPr marL="2740462" indent="0">
              <a:buNone/>
              <a:defRPr sz="4013"/>
            </a:lvl4pPr>
            <a:lvl5pPr marL="3653950" indent="0">
              <a:buNone/>
              <a:defRPr sz="4013"/>
            </a:lvl5pPr>
            <a:lvl6pPr marL="4567436" indent="0">
              <a:buNone/>
              <a:defRPr sz="4013"/>
            </a:lvl6pPr>
            <a:lvl7pPr marL="5480925" indent="0">
              <a:buNone/>
              <a:defRPr sz="4013"/>
            </a:lvl7pPr>
            <a:lvl8pPr marL="6394411" indent="0">
              <a:buNone/>
              <a:defRPr sz="4013"/>
            </a:lvl8pPr>
            <a:lvl9pPr marL="7307900" indent="0">
              <a:buNone/>
              <a:defRPr sz="4013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8193" y="13644469"/>
            <a:ext cx="6177915" cy="2046064"/>
          </a:xfrm>
        </p:spPr>
        <p:txBody>
          <a:bodyPr/>
          <a:lstStyle>
            <a:lvl1pPr marL="0" indent="0">
              <a:buNone/>
              <a:defRPr sz="2789"/>
            </a:lvl1pPr>
            <a:lvl2pPr marL="913489" indent="0">
              <a:buNone/>
              <a:defRPr sz="2415"/>
            </a:lvl2pPr>
            <a:lvl3pPr marL="1826975" indent="0">
              <a:buNone/>
              <a:defRPr sz="2007"/>
            </a:lvl3pPr>
            <a:lvl4pPr marL="2740462" indent="0">
              <a:buNone/>
              <a:defRPr sz="1803"/>
            </a:lvl4pPr>
            <a:lvl5pPr marL="3653950" indent="0">
              <a:buNone/>
              <a:defRPr sz="1803"/>
            </a:lvl5pPr>
            <a:lvl6pPr marL="4567436" indent="0">
              <a:buNone/>
              <a:defRPr sz="1803"/>
            </a:lvl6pPr>
            <a:lvl7pPr marL="5480925" indent="0">
              <a:buNone/>
              <a:defRPr sz="1803"/>
            </a:lvl7pPr>
            <a:lvl8pPr marL="6394411" indent="0">
              <a:buNone/>
              <a:defRPr sz="1803"/>
            </a:lvl8pPr>
            <a:lvl9pPr marL="7307900" indent="0">
              <a:buNone/>
              <a:defRPr sz="180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827" y="698166"/>
            <a:ext cx="9266873" cy="2905654"/>
          </a:xfrm>
          <a:prstGeom prst="rect">
            <a:avLst/>
          </a:prstGeom>
        </p:spPr>
        <p:txBody>
          <a:bodyPr vert="horz" lIns="537219" tIns="268610" rIns="537219" bIns="26861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827" y="4067918"/>
            <a:ext cx="9266873" cy="11505584"/>
          </a:xfrm>
          <a:prstGeom prst="rect">
            <a:avLst/>
          </a:prstGeom>
        </p:spPr>
        <p:txBody>
          <a:bodyPr vert="horz" lIns="537219" tIns="268610" rIns="537219" bIns="26861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828" y="16158667"/>
            <a:ext cx="2402523" cy="928195"/>
          </a:xfrm>
          <a:prstGeom prst="rect">
            <a:avLst/>
          </a:prstGeom>
        </p:spPr>
        <p:txBody>
          <a:bodyPr vert="horz" lIns="537219" tIns="268610" rIns="537219" bIns="268610" rtlCol="0" anchor="ctr"/>
          <a:lstStyle>
            <a:lvl1pPr algn="l">
              <a:defRPr sz="24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C9754-05E1-4083-84E2-974788860CCD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81" y="16158667"/>
            <a:ext cx="3260567" cy="928195"/>
          </a:xfrm>
          <a:prstGeom prst="rect">
            <a:avLst/>
          </a:prstGeom>
        </p:spPr>
        <p:txBody>
          <a:bodyPr vert="horz" lIns="537219" tIns="268610" rIns="537219" bIns="268610" rtlCol="0" anchor="ctr"/>
          <a:lstStyle>
            <a:lvl1pPr algn="ctr">
              <a:defRPr sz="24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9178" y="16158667"/>
            <a:ext cx="2402523" cy="928195"/>
          </a:xfrm>
          <a:prstGeom prst="rect">
            <a:avLst/>
          </a:prstGeom>
        </p:spPr>
        <p:txBody>
          <a:bodyPr vert="horz" lIns="537219" tIns="268610" rIns="537219" bIns="268610" rtlCol="0" anchor="ctr"/>
          <a:lstStyle>
            <a:lvl1pPr algn="r">
              <a:defRPr sz="24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ECFCF-96E4-4CA6-BA1C-858A986295F1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6975" rtl="0" eaLnBrk="1" latinLnBrk="0" hangingPunct="1">
        <a:spcBef>
          <a:spcPct val="0"/>
        </a:spcBef>
        <a:buNone/>
        <a:defRPr sz="88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116" indent="-685116" algn="l" defTabSz="1826975" rtl="0" eaLnBrk="1" latinLnBrk="0" hangingPunct="1">
        <a:spcBef>
          <a:spcPct val="20000"/>
        </a:spcBef>
        <a:buFont typeface="Arial" pitchFamily="34" charset="0"/>
        <a:buChar char="•"/>
        <a:defRPr sz="6394" kern="1200">
          <a:solidFill>
            <a:schemeClr val="tx1"/>
          </a:solidFill>
          <a:latin typeface="+mn-lt"/>
          <a:ea typeface="+mn-ea"/>
          <a:cs typeface="+mn-cs"/>
        </a:defRPr>
      </a:lvl1pPr>
      <a:lvl2pPr marL="1484417" indent="-570930" algn="l" defTabSz="1826975" rtl="0" eaLnBrk="1" latinLnBrk="0" hangingPunct="1">
        <a:spcBef>
          <a:spcPct val="20000"/>
        </a:spcBef>
        <a:buFont typeface="Arial" pitchFamily="34" charset="0"/>
        <a:buChar char="–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283719" indent="-456744" algn="l" defTabSz="1826975" rtl="0" eaLnBrk="1" latinLnBrk="0" hangingPunct="1">
        <a:spcBef>
          <a:spcPct val="20000"/>
        </a:spcBef>
        <a:buFont typeface="Arial" pitchFamily="34" charset="0"/>
        <a:buChar char="•"/>
        <a:defRPr sz="4794" kern="1200">
          <a:solidFill>
            <a:schemeClr val="tx1"/>
          </a:solidFill>
          <a:latin typeface="+mn-lt"/>
          <a:ea typeface="+mn-ea"/>
          <a:cs typeface="+mn-cs"/>
        </a:defRPr>
      </a:lvl3pPr>
      <a:lvl4pPr marL="3197206" indent="-456744" algn="l" defTabSz="1826975" rtl="0" eaLnBrk="1" latinLnBrk="0" hangingPunct="1">
        <a:spcBef>
          <a:spcPct val="20000"/>
        </a:spcBef>
        <a:buFont typeface="Arial" pitchFamily="34" charset="0"/>
        <a:buChar char="–"/>
        <a:defRPr sz="4013" kern="1200">
          <a:solidFill>
            <a:schemeClr val="tx1"/>
          </a:solidFill>
          <a:latin typeface="+mn-lt"/>
          <a:ea typeface="+mn-ea"/>
          <a:cs typeface="+mn-cs"/>
        </a:defRPr>
      </a:lvl4pPr>
      <a:lvl5pPr marL="4110694" indent="-456744" algn="l" defTabSz="1826975" rtl="0" eaLnBrk="1" latinLnBrk="0" hangingPunct="1">
        <a:spcBef>
          <a:spcPct val="20000"/>
        </a:spcBef>
        <a:buFont typeface="Arial" pitchFamily="34" charset="0"/>
        <a:buChar char="»"/>
        <a:defRPr sz="4013" kern="1200">
          <a:solidFill>
            <a:schemeClr val="tx1"/>
          </a:solidFill>
          <a:latin typeface="+mn-lt"/>
          <a:ea typeface="+mn-ea"/>
          <a:cs typeface="+mn-cs"/>
        </a:defRPr>
      </a:lvl5pPr>
      <a:lvl6pPr marL="5024181" indent="-456744" algn="l" defTabSz="1826975" rtl="0" eaLnBrk="1" latinLnBrk="0" hangingPunct="1">
        <a:spcBef>
          <a:spcPct val="20000"/>
        </a:spcBef>
        <a:buFont typeface="Arial" pitchFamily="34" charset="0"/>
        <a:buChar char="•"/>
        <a:defRPr sz="4013" kern="1200">
          <a:solidFill>
            <a:schemeClr val="tx1"/>
          </a:solidFill>
          <a:latin typeface="+mn-lt"/>
          <a:ea typeface="+mn-ea"/>
          <a:cs typeface="+mn-cs"/>
        </a:defRPr>
      </a:lvl6pPr>
      <a:lvl7pPr marL="5937669" indent="-456744" algn="l" defTabSz="1826975" rtl="0" eaLnBrk="1" latinLnBrk="0" hangingPunct="1">
        <a:spcBef>
          <a:spcPct val="20000"/>
        </a:spcBef>
        <a:buFont typeface="Arial" pitchFamily="34" charset="0"/>
        <a:buChar char="•"/>
        <a:defRPr sz="4013" kern="1200">
          <a:solidFill>
            <a:schemeClr val="tx1"/>
          </a:solidFill>
          <a:latin typeface="+mn-lt"/>
          <a:ea typeface="+mn-ea"/>
          <a:cs typeface="+mn-cs"/>
        </a:defRPr>
      </a:lvl7pPr>
      <a:lvl8pPr marL="6851155" indent="-456744" algn="l" defTabSz="1826975" rtl="0" eaLnBrk="1" latinLnBrk="0" hangingPunct="1">
        <a:spcBef>
          <a:spcPct val="20000"/>
        </a:spcBef>
        <a:buFont typeface="Arial" pitchFamily="34" charset="0"/>
        <a:buChar char="•"/>
        <a:defRPr sz="4013" kern="1200">
          <a:solidFill>
            <a:schemeClr val="tx1"/>
          </a:solidFill>
          <a:latin typeface="+mn-lt"/>
          <a:ea typeface="+mn-ea"/>
          <a:cs typeface="+mn-cs"/>
        </a:defRPr>
      </a:lvl8pPr>
      <a:lvl9pPr marL="7764644" indent="-456744" algn="l" defTabSz="1826975" rtl="0" eaLnBrk="1" latinLnBrk="0" hangingPunct="1">
        <a:spcBef>
          <a:spcPct val="20000"/>
        </a:spcBef>
        <a:buFont typeface="Arial" pitchFamily="34" charset="0"/>
        <a:buChar char="•"/>
        <a:defRPr sz="4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6975" rtl="0" eaLnBrk="1" latinLnBrk="0" hangingPunct="1">
        <a:defRPr sz="3605" kern="1200">
          <a:solidFill>
            <a:schemeClr val="tx1"/>
          </a:solidFill>
          <a:latin typeface="+mn-lt"/>
          <a:ea typeface="+mn-ea"/>
          <a:cs typeface="+mn-cs"/>
        </a:defRPr>
      </a:lvl1pPr>
      <a:lvl2pPr marL="913489" algn="l" defTabSz="1826975" rtl="0" eaLnBrk="1" latinLnBrk="0" hangingPunct="1">
        <a:defRPr sz="3605" kern="1200">
          <a:solidFill>
            <a:schemeClr val="tx1"/>
          </a:solidFill>
          <a:latin typeface="+mn-lt"/>
          <a:ea typeface="+mn-ea"/>
          <a:cs typeface="+mn-cs"/>
        </a:defRPr>
      </a:lvl2pPr>
      <a:lvl3pPr marL="1826975" algn="l" defTabSz="1826975" rtl="0" eaLnBrk="1" latinLnBrk="0" hangingPunct="1">
        <a:defRPr sz="3605" kern="1200">
          <a:solidFill>
            <a:schemeClr val="tx1"/>
          </a:solidFill>
          <a:latin typeface="+mn-lt"/>
          <a:ea typeface="+mn-ea"/>
          <a:cs typeface="+mn-cs"/>
        </a:defRPr>
      </a:lvl3pPr>
      <a:lvl4pPr marL="2740462" algn="l" defTabSz="1826975" rtl="0" eaLnBrk="1" latinLnBrk="0" hangingPunct="1">
        <a:defRPr sz="3605" kern="1200">
          <a:solidFill>
            <a:schemeClr val="tx1"/>
          </a:solidFill>
          <a:latin typeface="+mn-lt"/>
          <a:ea typeface="+mn-ea"/>
          <a:cs typeface="+mn-cs"/>
        </a:defRPr>
      </a:lvl4pPr>
      <a:lvl5pPr marL="3653950" algn="l" defTabSz="1826975" rtl="0" eaLnBrk="1" latinLnBrk="0" hangingPunct="1">
        <a:defRPr sz="3605" kern="1200">
          <a:solidFill>
            <a:schemeClr val="tx1"/>
          </a:solidFill>
          <a:latin typeface="+mn-lt"/>
          <a:ea typeface="+mn-ea"/>
          <a:cs typeface="+mn-cs"/>
        </a:defRPr>
      </a:lvl5pPr>
      <a:lvl6pPr marL="4567436" algn="l" defTabSz="1826975" rtl="0" eaLnBrk="1" latinLnBrk="0" hangingPunct="1">
        <a:defRPr sz="3605" kern="1200">
          <a:solidFill>
            <a:schemeClr val="tx1"/>
          </a:solidFill>
          <a:latin typeface="+mn-lt"/>
          <a:ea typeface="+mn-ea"/>
          <a:cs typeface="+mn-cs"/>
        </a:defRPr>
      </a:lvl6pPr>
      <a:lvl7pPr marL="5480925" algn="l" defTabSz="1826975" rtl="0" eaLnBrk="1" latinLnBrk="0" hangingPunct="1">
        <a:defRPr sz="3605" kern="1200">
          <a:solidFill>
            <a:schemeClr val="tx1"/>
          </a:solidFill>
          <a:latin typeface="+mn-lt"/>
          <a:ea typeface="+mn-ea"/>
          <a:cs typeface="+mn-cs"/>
        </a:defRPr>
      </a:lvl7pPr>
      <a:lvl8pPr marL="6394411" algn="l" defTabSz="1826975" rtl="0" eaLnBrk="1" latinLnBrk="0" hangingPunct="1">
        <a:defRPr sz="3605" kern="1200">
          <a:solidFill>
            <a:schemeClr val="tx1"/>
          </a:solidFill>
          <a:latin typeface="+mn-lt"/>
          <a:ea typeface="+mn-ea"/>
          <a:cs typeface="+mn-cs"/>
        </a:defRPr>
      </a:lvl8pPr>
      <a:lvl9pPr marL="7307900" algn="l" defTabSz="1826975" rtl="0" eaLnBrk="1" latinLnBrk="0" hangingPunct="1">
        <a:defRPr sz="36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jpeg"/><Relationship Id="rId21" Type="http://schemas.openxmlformats.org/officeDocument/2006/relationships/image" Target="../media/image18.gif"/><Relationship Id="rId7" Type="http://schemas.openxmlformats.org/officeDocument/2006/relationships/image" Target="../media/image4.emf"/><Relationship Id="rId12" Type="http://schemas.openxmlformats.org/officeDocument/2006/relationships/image" Target="../media/image9.tiff"/><Relationship Id="rId17" Type="http://schemas.openxmlformats.org/officeDocument/2006/relationships/image" Target="../media/image14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tiff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8.tiff"/><Relationship Id="rId24" Type="http://schemas.openxmlformats.org/officeDocument/2006/relationships/image" Target="../media/image21.png"/><Relationship Id="rId5" Type="http://schemas.openxmlformats.org/officeDocument/2006/relationships/image" Target="../media/image3.png"/><Relationship Id="rId15" Type="http://schemas.openxmlformats.org/officeDocument/2006/relationships/image" Target="../media/image12.tiff"/><Relationship Id="rId23" Type="http://schemas.openxmlformats.org/officeDocument/2006/relationships/image" Target="../media/image20.png"/><Relationship Id="rId10" Type="http://schemas.openxmlformats.org/officeDocument/2006/relationships/image" Target="../media/image7.tiff"/><Relationship Id="rId19" Type="http://schemas.openxmlformats.org/officeDocument/2006/relationships/image" Target="../media/image16.tiff"/><Relationship Id="rId4" Type="http://schemas.openxmlformats.org/officeDocument/2006/relationships/image" Target="../media/image2.tif"/><Relationship Id="rId9" Type="http://schemas.openxmlformats.org/officeDocument/2006/relationships/image" Target="../media/image6.png"/><Relationship Id="rId14" Type="http://schemas.openxmlformats.org/officeDocument/2006/relationships/image" Target="../media/image11.tiff"/><Relationship Id="rId2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165745" y="426227"/>
            <a:ext cx="1251162" cy="637405"/>
          </a:xfrm>
          <a:prstGeom prst="rect">
            <a:avLst/>
          </a:prstGeom>
        </p:spPr>
      </p:pic>
      <p:pic>
        <p:nvPicPr>
          <p:cNvPr id="1507" name="Immagine 1506"/>
          <p:cNvPicPr>
            <a:picLocks/>
          </p:cNvPicPr>
          <p:nvPr/>
        </p:nvPicPr>
        <p:blipFill rotWithShape="1"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92"/>
          <a:stretch/>
        </p:blipFill>
        <p:spPr>
          <a:xfrm>
            <a:off x="-15057" y="-4840"/>
            <a:ext cx="10296000" cy="1743151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274" b="89516" l="9006" r="96218">
                        <a14:foregroundMark x1="96257" y1="59274" x2="96257" y2="59274"/>
                        <a14:foregroundMark x1="9006" y1="52419" x2="9006" y2="524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58"/>
          <a:stretch/>
        </p:blipFill>
        <p:spPr bwMode="auto">
          <a:xfrm>
            <a:off x="128654" y="652066"/>
            <a:ext cx="10120576" cy="1028594"/>
          </a:xfrm>
          <a:prstGeom prst="rect">
            <a:avLst/>
          </a:prstGeom>
          <a:noFill/>
          <a:ln>
            <a:noFill/>
          </a:ln>
          <a:effectLst/>
        </p:spPr>
      </p:pic>
      <p:grpSp>
        <p:nvGrpSpPr>
          <p:cNvPr id="2289" name="Gruppo 2288"/>
          <p:cNvGrpSpPr/>
          <p:nvPr/>
        </p:nvGrpSpPr>
        <p:grpSpPr>
          <a:xfrm>
            <a:off x="333634" y="11399001"/>
            <a:ext cx="1574268" cy="1567208"/>
            <a:chOff x="676653" y="27381438"/>
            <a:chExt cx="4629600" cy="4608000"/>
          </a:xfrm>
        </p:grpSpPr>
        <p:pic>
          <p:nvPicPr>
            <p:cNvPr id="2290" name="Picture 2"/>
            <p:cNvPicPr preferRelativeResize="0"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653" y="27381438"/>
              <a:ext cx="4629600" cy="46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91" name="CasellaDiTesto 2290"/>
            <p:cNvSpPr txBox="1"/>
            <p:nvPr/>
          </p:nvSpPr>
          <p:spPr>
            <a:xfrm>
              <a:off x="3635896" y="28745150"/>
              <a:ext cx="1214007" cy="6100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748" dirty="0">
                  <a:latin typeface="Baskerville Old Face" pitchFamily="18" charset="0"/>
                </a:rPr>
                <a:t>4 mm</a:t>
              </a:r>
            </a:p>
          </p:txBody>
        </p:sp>
        <p:cxnSp>
          <p:nvCxnSpPr>
            <p:cNvPr id="2292" name="Connettore 1 2291"/>
            <p:cNvCxnSpPr/>
            <p:nvPr/>
          </p:nvCxnSpPr>
          <p:spPr>
            <a:xfrm>
              <a:off x="3612167" y="29252772"/>
              <a:ext cx="11520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96" name="Rettangolo 2295"/>
          <p:cNvSpPr/>
          <p:nvPr/>
        </p:nvSpPr>
        <p:spPr bwMode="auto">
          <a:xfrm>
            <a:off x="323726" y="10805575"/>
            <a:ext cx="1212052" cy="484395"/>
          </a:xfrm>
          <a:prstGeom prst="rect">
            <a:avLst/>
          </a:prstGeom>
          <a:gradFill flip="none" rotWithShape="1">
            <a:gsLst>
              <a:gs pos="0">
                <a:srgbClr val="CC00FF">
                  <a:tint val="66000"/>
                  <a:satMod val="160000"/>
                </a:srgbClr>
              </a:gs>
              <a:gs pos="7000">
                <a:srgbClr val="CC00FF">
                  <a:tint val="44500"/>
                  <a:satMod val="160000"/>
                </a:srgbClr>
              </a:gs>
              <a:gs pos="100000">
                <a:srgbClr val="CC00FF">
                  <a:tint val="23500"/>
                  <a:satMod val="160000"/>
                </a:srgbClr>
              </a:gs>
            </a:gsLst>
            <a:lin ang="2700000" scaled="1"/>
            <a:tileRect/>
          </a:gradFill>
          <a:ln w="25400" algn="ctr">
            <a:solidFill>
              <a:srgbClr val="CC00FF"/>
            </a:solidFill>
            <a:prstDash val="lgDash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 dirty="0">
              <a:solidFill>
                <a:schemeClr val="lt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1890" y="1154745"/>
            <a:ext cx="9843617" cy="1074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16"/>
              </a:spcAft>
            </a:pPr>
            <a:r>
              <a:rPr lang="en-GB" sz="1360" u="sng" dirty="0">
                <a:solidFill>
                  <a:prstClr val="black"/>
                </a:solidFill>
                <a:cs typeface="Arial" pitchFamily="34" charset="0"/>
              </a:rPr>
              <a:t>A. </a:t>
            </a:r>
            <a:r>
              <a:rPr lang="en-GB" sz="1360" u="sng" dirty="0" err="1">
                <a:solidFill>
                  <a:prstClr val="black"/>
                </a:solidFill>
                <a:cs typeface="Arial" pitchFamily="34" charset="0"/>
              </a:rPr>
              <a:t>Bari</a:t>
            </a:r>
            <a:r>
              <a:rPr lang="en-GB" sz="1360" u="sng" baseline="30000" dirty="0" err="1">
                <a:solidFill>
                  <a:prstClr val="black"/>
                </a:solidFill>
                <a:cs typeface="Arial" pitchFamily="34" charset="0"/>
              </a:rPr>
              <a:t>a</a:t>
            </a:r>
            <a:r>
              <a:rPr lang="en-GB" sz="1360" dirty="0">
                <a:solidFill>
                  <a:prstClr val="black"/>
                </a:solidFill>
                <a:cs typeface="Arial" pitchFamily="34" charset="0"/>
              </a:rPr>
              <a:t>, </a:t>
            </a:r>
            <a:r>
              <a:rPr lang="it-IT" sz="1360" dirty="0"/>
              <a:t>G. </a:t>
            </a:r>
            <a:r>
              <a:rPr lang="it-IT" sz="1360" dirty="0" err="1"/>
              <a:t>Novajra</a:t>
            </a:r>
            <a:r>
              <a:rPr lang="it-IT" sz="1360" baseline="30000" dirty="0" err="1"/>
              <a:t>a</a:t>
            </a:r>
            <a:r>
              <a:rPr lang="it-IT" sz="1360" baseline="30000" dirty="0"/>
              <a:t>,</a:t>
            </a:r>
            <a:r>
              <a:rPr lang="it-IT" sz="1360" dirty="0"/>
              <a:t> </a:t>
            </a:r>
            <a:r>
              <a:rPr lang="en-GB" sz="1360" dirty="0">
                <a:solidFill>
                  <a:prstClr val="black"/>
                </a:solidFill>
                <a:cs typeface="Arial" pitchFamily="34" charset="0"/>
              </a:rPr>
              <a:t>N.G. </a:t>
            </a:r>
            <a:r>
              <a:rPr lang="en-GB" sz="1360" dirty="0" err="1">
                <a:solidFill>
                  <a:prstClr val="black"/>
                </a:solidFill>
                <a:cs typeface="Arial" pitchFamily="34" charset="0"/>
              </a:rPr>
              <a:t>Boetti</a:t>
            </a:r>
            <a:r>
              <a:rPr lang="en-GB" sz="1360" baseline="30000" dirty="0" err="1">
                <a:solidFill>
                  <a:prstClr val="black"/>
                </a:solidFill>
                <a:cs typeface="Arial" pitchFamily="34" charset="0"/>
              </a:rPr>
              <a:t>b</a:t>
            </a:r>
            <a:r>
              <a:rPr lang="en-GB" sz="1360" dirty="0">
                <a:solidFill>
                  <a:prstClr val="black"/>
                </a:solidFill>
                <a:cs typeface="Arial" pitchFamily="34" charset="0"/>
              </a:rPr>
              <a:t>, </a:t>
            </a:r>
            <a:r>
              <a:rPr lang="en-GB" sz="1360" dirty="0" err="1">
                <a:solidFill>
                  <a:prstClr val="black"/>
                </a:solidFill>
                <a:cs typeface="Arial" pitchFamily="34" charset="0"/>
              </a:rPr>
              <a:t>J.Lousteau</a:t>
            </a:r>
            <a:r>
              <a:rPr lang="en-GB" sz="1360" baseline="30000" dirty="0" err="1">
                <a:solidFill>
                  <a:prstClr val="black"/>
                </a:solidFill>
                <a:cs typeface="Arial" pitchFamily="34" charset="0"/>
              </a:rPr>
              <a:t>c</a:t>
            </a:r>
            <a:r>
              <a:rPr lang="en-GB" sz="1360" dirty="0">
                <a:solidFill>
                  <a:prstClr val="black"/>
                </a:solidFill>
                <a:cs typeface="Arial" pitchFamily="34" charset="0"/>
              </a:rPr>
              <a:t>, S. </a:t>
            </a:r>
            <a:r>
              <a:rPr lang="en-GB" sz="1360" dirty="0" err="1">
                <a:solidFill>
                  <a:prstClr val="black"/>
                </a:solidFill>
                <a:cs typeface="Arial" pitchFamily="34" charset="0"/>
              </a:rPr>
              <a:t>Fiorilli</a:t>
            </a:r>
            <a:r>
              <a:rPr lang="en-GB" sz="1360" baseline="30000" dirty="0" err="1">
                <a:solidFill>
                  <a:prstClr val="black"/>
                </a:solidFill>
                <a:cs typeface="Arial" pitchFamily="34" charset="0"/>
              </a:rPr>
              <a:t>a</a:t>
            </a:r>
            <a:r>
              <a:rPr lang="en-GB" sz="1360" dirty="0">
                <a:solidFill>
                  <a:prstClr val="black"/>
                </a:solidFill>
                <a:cs typeface="Arial" pitchFamily="34" charset="0"/>
              </a:rPr>
              <a:t>,  D. </a:t>
            </a:r>
            <a:r>
              <a:rPr lang="en-GB" sz="1360" dirty="0" err="1">
                <a:solidFill>
                  <a:prstClr val="black"/>
                </a:solidFill>
                <a:cs typeface="Arial" pitchFamily="34" charset="0"/>
              </a:rPr>
              <a:t>Milanese</a:t>
            </a:r>
            <a:r>
              <a:rPr lang="en-GB" sz="1360" baseline="30000" dirty="0" err="1">
                <a:solidFill>
                  <a:prstClr val="black"/>
                </a:solidFill>
                <a:cs typeface="Arial" pitchFamily="34" charset="0"/>
              </a:rPr>
              <a:t>a</a:t>
            </a:r>
            <a:r>
              <a:rPr lang="en-GB" sz="1360" dirty="0">
                <a:solidFill>
                  <a:prstClr val="black"/>
                </a:solidFill>
                <a:cs typeface="Arial" pitchFamily="34" charset="0"/>
              </a:rPr>
              <a:t>,  Chiara Vitale </a:t>
            </a:r>
            <a:r>
              <a:rPr lang="en-GB" sz="1360" dirty="0" err="1">
                <a:solidFill>
                  <a:prstClr val="black"/>
                </a:solidFill>
                <a:cs typeface="Arial" pitchFamily="34" charset="0"/>
              </a:rPr>
              <a:t>Brovarone</a:t>
            </a:r>
            <a:r>
              <a:rPr lang="en-GB" sz="1360" baseline="30000" dirty="0" err="1">
                <a:solidFill>
                  <a:prstClr val="black"/>
                </a:solidFill>
                <a:cs typeface="Arial" pitchFamily="34" charset="0"/>
              </a:rPr>
              <a:t>a</a:t>
            </a:r>
            <a:endParaRPr lang="it-IT" sz="2992" dirty="0"/>
          </a:p>
          <a:p>
            <a:pPr algn="ctr"/>
            <a:r>
              <a:rPr lang="en-US" sz="1224" baseline="30000" dirty="0" err="1"/>
              <a:t>a</a:t>
            </a:r>
            <a:r>
              <a:rPr lang="en-US" sz="1224" dirty="0" err="1"/>
              <a:t>Department</a:t>
            </a:r>
            <a:r>
              <a:rPr lang="en-US" sz="1224" dirty="0"/>
              <a:t> of Applied Science and Technology, </a:t>
            </a:r>
            <a:r>
              <a:rPr lang="it-IT" sz="1224" dirty="0"/>
              <a:t>Politecnico di Torino, Corso Duca degli Abruzzi 24, 10129 Torino, </a:t>
            </a:r>
            <a:r>
              <a:rPr lang="it-IT" sz="1224" dirty="0" err="1"/>
              <a:t>Italy</a:t>
            </a:r>
            <a:endParaRPr lang="it-IT" sz="1224" dirty="0"/>
          </a:p>
          <a:p>
            <a:pPr algn="ctr"/>
            <a:r>
              <a:rPr lang="it-IT" sz="1224" baseline="30000" dirty="0"/>
              <a:t>b </a:t>
            </a:r>
            <a:r>
              <a:rPr lang="it-IT" sz="1224" dirty="0"/>
              <a:t>Istituto Superiore Mario </a:t>
            </a:r>
            <a:r>
              <a:rPr lang="it-IT" sz="1224" dirty="0" err="1"/>
              <a:t>Boella</a:t>
            </a:r>
            <a:r>
              <a:rPr lang="it-IT" sz="1224" dirty="0"/>
              <a:t>, Via P. C. </a:t>
            </a:r>
            <a:r>
              <a:rPr lang="it-IT" sz="1224" dirty="0" err="1"/>
              <a:t>Boggio</a:t>
            </a:r>
            <a:r>
              <a:rPr lang="it-IT" sz="1224" dirty="0"/>
              <a:t> 61, 10134, Torino, </a:t>
            </a:r>
            <a:r>
              <a:rPr lang="it-IT" sz="1224" dirty="0" err="1"/>
              <a:t>Italy</a:t>
            </a:r>
            <a:endParaRPr lang="it-IT" sz="1224" dirty="0"/>
          </a:p>
          <a:p>
            <a:pPr algn="ctr"/>
            <a:r>
              <a:rPr lang="en-US" sz="1224" baseline="30000" dirty="0"/>
              <a:t>c </a:t>
            </a:r>
            <a:r>
              <a:rPr lang="en-US" sz="1224" dirty="0"/>
              <a:t>Optoelectronics Research Centre, University of Southampton, SO17 1BJ, Southampton (UK)</a:t>
            </a:r>
            <a:endParaRPr lang="it-IT" sz="1224" dirty="0"/>
          </a:p>
        </p:txBody>
      </p:sp>
      <p:sp>
        <p:nvSpPr>
          <p:cNvPr id="829" name="Rectangle 828"/>
          <p:cNvSpPr/>
          <p:nvPr/>
        </p:nvSpPr>
        <p:spPr>
          <a:xfrm>
            <a:off x="1829270" y="15703011"/>
            <a:ext cx="1224359" cy="338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5300">
              <a:spcAft>
                <a:spcPts val="408"/>
              </a:spcAft>
            </a:pPr>
            <a:r>
              <a:rPr lang="it-IT" sz="1600" b="1" dirty="0" err="1">
                <a:solidFill>
                  <a:srgbClr val="0000FF"/>
                </a:solidFill>
              </a:rPr>
              <a:t>References</a:t>
            </a:r>
            <a:endParaRPr lang="it-IT" sz="1600" b="1" dirty="0">
              <a:solidFill>
                <a:srgbClr val="0000FF"/>
              </a:solidFill>
            </a:endParaRPr>
          </a:p>
        </p:txBody>
      </p:sp>
      <p:sp>
        <p:nvSpPr>
          <p:cNvPr id="831" name="Rectangle 830"/>
          <p:cNvSpPr/>
          <p:nvPr/>
        </p:nvSpPr>
        <p:spPr>
          <a:xfrm>
            <a:off x="55196" y="16063703"/>
            <a:ext cx="46033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t-IT" sz="1000" dirty="0"/>
              <a:t>[1] D. </a:t>
            </a:r>
            <a:r>
              <a:rPr lang="it-IT" sz="1000" dirty="0" err="1"/>
              <a:t>Arcos</a:t>
            </a:r>
            <a:r>
              <a:rPr lang="it-IT" sz="1000" dirty="0"/>
              <a:t> et al.  </a:t>
            </a:r>
            <a:r>
              <a:rPr lang="it-IT" sz="1000" dirty="0" err="1"/>
              <a:t>Chem</a:t>
            </a:r>
            <a:r>
              <a:rPr lang="it-IT" sz="1000" dirty="0"/>
              <a:t> Mater, 21 (2009), 1000–1009</a:t>
            </a:r>
            <a:endParaRPr lang="en-US" sz="1000" dirty="0"/>
          </a:p>
          <a:p>
            <a:pPr defTabSz="85300"/>
            <a:r>
              <a:rPr lang="en-US" sz="1000" dirty="0"/>
              <a:t>[2] C. Vitale-</a:t>
            </a:r>
            <a:r>
              <a:rPr lang="en-US" sz="1000" dirty="0" err="1"/>
              <a:t>Brovarone</a:t>
            </a:r>
            <a:r>
              <a:rPr lang="en-GB" sz="1000" dirty="0"/>
              <a:t> et al. </a:t>
            </a:r>
            <a:r>
              <a:rPr lang="en-US" sz="1000" dirty="0"/>
              <a:t>Mat </a:t>
            </a:r>
            <a:r>
              <a:rPr lang="en-US" sz="1000" dirty="0" err="1"/>
              <a:t>Sci</a:t>
            </a:r>
            <a:r>
              <a:rPr lang="en-US" sz="1000" dirty="0"/>
              <a:t> </a:t>
            </a:r>
            <a:r>
              <a:rPr lang="en-US" sz="1000" dirty="0" err="1"/>
              <a:t>Eng</a:t>
            </a:r>
            <a:r>
              <a:rPr lang="en-US" sz="1000" dirty="0"/>
              <a:t> C </a:t>
            </a:r>
            <a:r>
              <a:rPr lang="en-US" sz="1000"/>
              <a:t>31 </a:t>
            </a:r>
            <a:r>
              <a:rPr lang="en-US" sz="1000" smtClean="0"/>
              <a:t>(2011</a:t>
            </a:r>
            <a:r>
              <a:rPr lang="en-US" sz="1000" dirty="0"/>
              <a:t>) 434–442</a:t>
            </a:r>
            <a:endParaRPr lang="it-IT" sz="1000" dirty="0"/>
          </a:p>
          <a:p>
            <a:pPr defTabSz="85300"/>
            <a:r>
              <a:rPr lang="it-IT" sz="1000" dirty="0"/>
              <a:t>[3] </a:t>
            </a:r>
            <a:r>
              <a:rPr lang="it-IT" sz="1000" dirty="0" smtClean="0"/>
              <a:t>C. Vitale </a:t>
            </a:r>
            <a:r>
              <a:rPr lang="it-IT" sz="1000" dirty="0" err="1"/>
              <a:t>Brovarone</a:t>
            </a:r>
            <a:r>
              <a:rPr lang="it-IT" sz="1000" dirty="0"/>
              <a:t> et al. </a:t>
            </a:r>
            <a:r>
              <a:rPr lang="en-US" sz="1000" dirty="0" err="1"/>
              <a:t>Acta</a:t>
            </a:r>
            <a:r>
              <a:rPr lang="en-US" sz="1000" dirty="0"/>
              <a:t> </a:t>
            </a:r>
            <a:r>
              <a:rPr lang="en-US" sz="1000" dirty="0" err="1"/>
              <a:t>Biomater</a:t>
            </a:r>
            <a:r>
              <a:rPr lang="en-US" sz="1000" dirty="0"/>
              <a:t> 3 (2007) 199–208</a:t>
            </a:r>
          </a:p>
          <a:p>
            <a:pPr defTabSz="85300"/>
            <a:r>
              <a:rPr lang="it-IT" sz="1000" dirty="0"/>
              <a:t>[4] </a:t>
            </a:r>
            <a:r>
              <a:rPr lang="it-IT" sz="1000" dirty="0" smtClean="0"/>
              <a:t>C. Vitale </a:t>
            </a:r>
            <a:r>
              <a:rPr lang="it-IT" sz="1000" dirty="0" err="1"/>
              <a:t>Brovarone</a:t>
            </a:r>
            <a:r>
              <a:rPr lang="it-IT" sz="1000" dirty="0"/>
              <a:t> et al. </a:t>
            </a:r>
            <a:r>
              <a:rPr lang="it-IT" sz="1000" dirty="0" err="1"/>
              <a:t>Key</a:t>
            </a:r>
            <a:r>
              <a:rPr lang="it-IT" sz="1000" dirty="0"/>
              <a:t> </a:t>
            </a:r>
            <a:r>
              <a:rPr lang="it-IT" sz="1000" dirty="0" err="1"/>
              <a:t>Engineering</a:t>
            </a:r>
            <a:r>
              <a:rPr lang="it-IT" sz="1000" dirty="0"/>
              <a:t> </a:t>
            </a:r>
            <a:r>
              <a:rPr lang="it-IT" sz="1000" dirty="0" err="1"/>
              <a:t>Materials</a:t>
            </a:r>
            <a:r>
              <a:rPr lang="it-IT" sz="1000" dirty="0"/>
              <a:t> Vol. 631 (2015) </a:t>
            </a:r>
            <a:r>
              <a:rPr lang="it-IT" sz="1000" dirty="0" err="1"/>
              <a:t>pp</a:t>
            </a:r>
            <a:r>
              <a:rPr lang="it-IT" sz="1000" dirty="0"/>
              <a:t> </a:t>
            </a:r>
            <a:r>
              <a:rPr lang="it-IT" sz="1000" dirty="0" smtClean="0"/>
              <a:t>43-47</a:t>
            </a:r>
          </a:p>
          <a:p>
            <a:pPr defTabSz="85300"/>
            <a:r>
              <a:rPr lang="it-IT" sz="1000" dirty="0"/>
              <a:t>[5</a:t>
            </a:r>
            <a:r>
              <a:rPr lang="it-IT" sz="1000" dirty="0" smtClean="0"/>
              <a:t>]</a:t>
            </a:r>
            <a:r>
              <a:rPr lang="en-US" sz="1000" dirty="0" smtClean="0"/>
              <a:t> </a:t>
            </a:r>
            <a:r>
              <a:rPr lang="en-US" sz="1000" dirty="0"/>
              <a:t>G. </a:t>
            </a:r>
            <a:r>
              <a:rPr lang="en-US" sz="1000" dirty="0" err="1"/>
              <a:t>Novajra</a:t>
            </a:r>
            <a:r>
              <a:rPr lang="en-US" sz="1000" dirty="0"/>
              <a:t> et al. Mat </a:t>
            </a:r>
            <a:r>
              <a:rPr lang="en-US" sz="1000" dirty="0" err="1"/>
              <a:t>Sci</a:t>
            </a:r>
            <a:r>
              <a:rPr lang="en-US" sz="1000" dirty="0"/>
              <a:t> </a:t>
            </a:r>
            <a:r>
              <a:rPr lang="en-US" sz="1000" dirty="0" err="1"/>
              <a:t>Eng</a:t>
            </a:r>
            <a:r>
              <a:rPr lang="en-US" sz="1000" dirty="0"/>
              <a:t> C 67 (2016) 570-580</a:t>
            </a:r>
            <a:endParaRPr lang="it-IT" sz="1000" dirty="0"/>
          </a:p>
          <a:p>
            <a:pPr defTabSz="85300"/>
            <a:endParaRPr lang="it-IT" sz="10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15768" y="2739211"/>
            <a:ext cx="10145062" cy="969031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GB" sz="1400" dirty="0"/>
              <a:t>Porous 3-D scaffolds are proposed as an alternative to the use of bone grafting technique in the situations of not-sufficient spontaneous bone regeneration. </a:t>
            </a:r>
            <a:r>
              <a:rPr lang="en-GB" sz="1400" dirty="0" smtClean="0"/>
              <a:t>In </a:t>
            </a:r>
            <a:r>
              <a:rPr lang="en-GB" sz="1400" dirty="0"/>
              <a:t>this work, </a:t>
            </a:r>
            <a:r>
              <a:rPr lang="en-GB" sz="1496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resorbable</a:t>
            </a:r>
            <a:r>
              <a:rPr lang="en-GB" sz="1496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phosphate fibre</a:t>
            </a:r>
            <a:r>
              <a:rPr lang="en-GB" sz="1400" b="1" i="1" dirty="0">
                <a:solidFill>
                  <a:srgbClr val="C00000"/>
                </a:solidFill>
              </a:rPr>
              <a:t>s </a:t>
            </a:r>
            <a:r>
              <a:rPr lang="en-GB" sz="1400" dirty="0"/>
              <a:t>and </a:t>
            </a:r>
            <a:r>
              <a:rPr lang="en-GB" sz="1400" b="1" i="1" dirty="0">
                <a:solidFill>
                  <a:srgbClr val="00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bioactive </a:t>
            </a:r>
            <a:r>
              <a:rPr lang="en-GB" sz="1400" b="1" i="1" dirty="0" err="1">
                <a:solidFill>
                  <a:srgbClr val="00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mesoporous</a:t>
            </a:r>
            <a:r>
              <a:rPr lang="en-GB" sz="1400" b="1" i="1" dirty="0">
                <a:solidFill>
                  <a:srgbClr val="00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particles</a:t>
            </a:r>
            <a:r>
              <a:rPr lang="en-GB" sz="1400" b="1" i="1" dirty="0">
                <a:solidFill>
                  <a:srgbClr val="009900"/>
                </a:solidFill>
              </a:rPr>
              <a:t> </a:t>
            </a:r>
            <a:r>
              <a:rPr lang="en-GB" sz="1400" dirty="0"/>
              <a:t>(</a:t>
            </a:r>
            <a:r>
              <a:rPr lang="en-GB" sz="1400" i="1" dirty="0"/>
              <a:t>i.e. </a:t>
            </a:r>
            <a:r>
              <a:rPr lang="en-GB" sz="1400" dirty="0"/>
              <a:t>specific surface area up to 800 m</a:t>
            </a:r>
            <a:r>
              <a:rPr lang="en-GB" sz="1400" baseline="30000" dirty="0"/>
              <a:t>2</a:t>
            </a:r>
            <a:r>
              <a:rPr lang="en-GB" sz="1400" dirty="0"/>
              <a:t>/g, adjustable pore size between 2 and 50 nm, large pore volume [1])</a:t>
            </a:r>
            <a:r>
              <a:rPr lang="en-GB" sz="1400" b="1" dirty="0"/>
              <a:t> </a:t>
            </a:r>
            <a:r>
              <a:rPr lang="en-GB" sz="1400" dirty="0"/>
              <a:t>with different morphology and size were selected to combine the resorption property of the fibres with bioactive property of the powders. </a:t>
            </a:r>
            <a:endParaRPr lang="en-GB" sz="1400" dirty="0" smtClean="0"/>
          </a:p>
        </p:txBody>
      </p:sp>
      <p:sp>
        <p:nvSpPr>
          <p:cNvPr id="13" name="CasellaDiTesto 12"/>
          <p:cNvSpPr txBox="1"/>
          <p:nvPr/>
        </p:nvSpPr>
        <p:spPr>
          <a:xfrm>
            <a:off x="4315328" y="2328573"/>
            <a:ext cx="1665868" cy="338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solidFill>
                  <a:srgbClr val="0000FF"/>
                </a:solidFill>
              </a:rPr>
              <a:t>Introduction</a:t>
            </a:r>
            <a:endParaRPr lang="it-IT" sz="1496" b="1" dirty="0">
              <a:solidFill>
                <a:srgbClr val="0000FF"/>
              </a:solidFill>
            </a:endParaRPr>
          </a:p>
        </p:txBody>
      </p:sp>
      <p:sp>
        <p:nvSpPr>
          <p:cNvPr id="766" name="Arrotonda angolo diagonale rettangolo 765"/>
          <p:cNvSpPr/>
          <p:nvPr/>
        </p:nvSpPr>
        <p:spPr bwMode="auto">
          <a:xfrm>
            <a:off x="30712" y="9572400"/>
            <a:ext cx="10218050" cy="4906252"/>
          </a:xfrm>
          <a:prstGeom prst="round2DiagRect">
            <a:avLst>
              <a:gd name="adj1" fmla="val 9433"/>
              <a:gd name="adj2" fmla="val 0"/>
            </a:avLst>
          </a:prstGeom>
          <a:noFill/>
          <a:ln w="41275" algn="ctr">
            <a:solidFill>
              <a:schemeClr val="tx2">
                <a:lumMod val="60000"/>
                <a:lumOff val="40000"/>
              </a:schemeClr>
            </a:solidFill>
            <a:prstDash val="sys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767" name="Arrotonda angolo diagonale rettangolo 766"/>
          <p:cNvSpPr/>
          <p:nvPr/>
        </p:nvSpPr>
        <p:spPr bwMode="auto">
          <a:xfrm>
            <a:off x="72951" y="15991095"/>
            <a:ext cx="4631694" cy="892845"/>
          </a:xfrm>
          <a:prstGeom prst="round2DiagRect">
            <a:avLst>
              <a:gd name="adj1" fmla="val 9433"/>
              <a:gd name="adj2" fmla="val 0"/>
            </a:avLst>
          </a:prstGeom>
          <a:noFill/>
          <a:ln w="41275" algn="ctr">
            <a:solidFill>
              <a:schemeClr val="tx2">
                <a:lumMod val="60000"/>
                <a:lumOff val="40000"/>
              </a:schemeClr>
            </a:solidFill>
            <a:prstDash val="sys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09" name="CasellaDiTesto 1508"/>
          <p:cNvSpPr txBox="1"/>
          <p:nvPr/>
        </p:nvSpPr>
        <p:spPr>
          <a:xfrm>
            <a:off x="3108080" y="9300452"/>
            <a:ext cx="4080364" cy="56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</a:rPr>
              <a:t>Results</a:t>
            </a:r>
            <a:r>
              <a:rPr lang="en-GB" sz="1496" b="1" dirty="0">
                <a:solidFill>
                  <a:srgbClr val="0099CC"/>
                </a:solidFill>
              </a:rPr>
              <a:t> </a:t>
            </a:r>
            <a:r>
              <a:rPr lang="en-GB" sz="1600" b="1" dirty="0">
                <a:solidFill>
                  <a:srgbClr val="0000FF"/>
                </a:solidFill>
              </a:rPr>
              <a:t>and</a:t>
            </a:r>
            <a:r>
              <a:rPr lang="en-GB" sz="1496" b="1" dirty="0">
                <a:solidFill>
                  <a:srgbClr val="0099CC"/>
                </a:solidFill>
              </a:rPr>
              <a:t> </a:t>
            </a:r>
            <a:r>
              <a:rPr lang="en-GB" sz="1600" b="1" dirty="0">
                <a:solidFill>
                  <a:srgbClr val="0000FF"/>
                </a:solidFill>
              </a:rPr>
              <a:t>discussion</a:t>
            </a:r>
          </a:p>
          <a:p>
            <a:pPr algn="ctr"/>
            <a:endParaRPr lang="en-GB" sz="1496" b="1" dirty="0">
              <a:solidFill>
                <a:srgbClr val="0099CC"/>
              </a:solidFill>
            </a:endParaRPr>
          </a:p>
        </p:txBody>
      </p:sp>
      <p:sp>
        <p:nvSpPr>
          <p:cNvPr id="1510" name="Arrotonda angolo diagonale rettangolo 1509"/>
          <p:cNvSpPr/>
          <p:nvPr/>
        </p:nvSpPr>
        <p:spPr bwMode="auto">
          <a:xfrm>
            <a:off x="177626" y="9651597"/>
            <a:ext cx="3298657" cy="4716859"/>
          </a:xfrm>
          <a:prstGeom prst="round2DiagRect">
            <a:avLst>
              <a:gd name="adj1" fmla="val 9433"/>
              <a:gd name="adj2" fmla="val 0"/>
            </a:avLst>
          </a:prstGeom>
          <a:noFill/>
          <a:ln w="3175" algn="ctr">
            <a:solidFill>
              <a:srgbClr val="CC00FF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1511" name="Arrotonda angolo diagonale rettangolo 1510"/>
          <p:cNvSpPr/>
          <p:nvPr/>
        </p:nvSpPr>
        <p:spPr bwMode="auto">
          <a:xfrm>
            <a:off x="3527233" y="9650423"/>
            <a:ext cx="3264837" cy="4716859"/>
          </a:xfrm>
          <a:prstGeom prst="round2DiagRect">
            <a:avLst>
              <a:gd name="adj1" fmla="val 9433"/>
              <a:gd name="adj2" fmla="val 0"/>
            </a:avLst>
          </a:prstGeom>
          <a:noFill/>
          <a:ln w="3175" algn="ctr">
            <a:solidFill>
              <a:srgbClr val="CC00FF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1512" name="Arrotonda angolo diagonale rettangolo 1511"/>
          <p:cNvSpPr/>
          <p:nvPr/>
        </p:nvSpPr>
        <p:spPr bwMode="auto">
          <a:xfrm>
            <a:off x="6860240" y="9642611"/>
            <a:ext cx="3256575" cy="4725844"/>
          </a:xfrm>
          <a:prstGeom prst="round2DiagRect">
            <a:avLst>
              <a:gd name="adj1" fmla="val 7850"/>
              <a:gd name="adj2" fmla="val 0"/>
            </a:avLst>
          </a:prstGeom>
          <a:noFill/>
          <a:ln w="3175" algn="ctr">
            <a:solidFill>
              <a:srgbClr val="CC00FF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331838" y="9670363"/>
            <a:ext cx="1337400" cy="307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accent6">
                    <a:lumMod val="50000"/>
                  </a:schemeClr>
                </a:solidFill>
              </a:rPr>
              <a:t>S110_CEL2</a:t>
            </a:r>
            <a:r>
              <a:rPr lang="it-IT" sz="800" b="1" dirty="0" smtClean="0">
                <a:solidFill>
                  <a:schemeClr val="accent6">
                    <a:lumMod val="50000"/>
                  </a:schemeClr>
                </a:solidFill>
              </a:rPr>
              <a:t> [5]</a:t>
            </a:r>
            <a:endParaRPr lang="it-IT" sz="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13" name="CasellaDiTesto 1512"/>
          <p:cNvSpPr txBox="1"/>
          <p:nvPr/>
        </p:nvSpPr>
        <p:spPr>
          <a:xfrm>
            <a:off x="4788222" y="10641785"/>
            <a:ext cx="1208788" cy="307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>
                <a:solidFill>
                  <a:srgbClr val="0099CC"/>
                </a:solidFill>
              </a:rPr>
              <a:t>S110_MBG </a:t>
            </a:r>
            <a:r>
              <a:rPr lang="it-IT" sz="800" b="1" dirty="0" smtClean="0">
                <a:solidFill>
                  <a:srgbClr val="0099CC"/>
                </a:solidFill>
              </a:rPr>
              <a:t>[5]</a:t>
            </a:r>
            <a:endParaRPr lang="it-IT" sz="800" b="1" dirty="0">
              <a:solidFill>
                <a:srgbClr val="0099CC"/>
              </a:solidFill>
            </a:endParaRPr>
          </a:p>
        </p:txBody>
      </p:sp>
      <p:sp>
        <p:nvSpPr>
          <p:cNvPr id="1514" name="CasellaDiTesto 1513"/>
          <p:cNvSpPr txBox="1"/>
          <p:nvPr/>
        </p:nvSpPr>
        <p:spPr>
          <a:xfrm>
            <a:off x="7855973" y="10583615"/>
            <a:ext cx="1562799" cy="307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0099CC"/>
                </a:solidFill>
              </a:rPr>
              <a:t>S110_Cu_BGn2</a:t>
            </a:r>
            <a:r>
              <a:rPr lang="it-IT" sz="1400" dirty="0">
                <a:solidFill>
                  <a:srgbClr val="0099CC"/>
                </a:solidFill>
              </a:rPr>
              <a:t>%</a:t>
            </a:r>
          </a:p>
        </p:txBody>
      </p:sp>
      <p:grpSp>
        <p:nvGrpSpPr>
          <p:cNvPr id="1515" name="Group 792"/>
          <p:cNvGrpSpPr/>
          <p:nvPr/>
        </p:nvGrpSpPr>
        <p:grpSpPr>
          <a:xfrm>
            <a:off x="3548690" y="11182763"/>
            <a:ext cx="1574115" cy="1567382"/>
            <a:chOff x="786858" y="31149847"/>
            <a:chExt cx="4629150" cy="4591050"/>
          </a:xfrm>
        </p:grpSpPr>
        <p:pic>
          <p:nvPicPr>
            <p:cNvPr id="1516" name="Immagine 10" descr="I:\Simone\Scuola\Politecnico\Tesi magistrale\MicroCT\SCAFFOLD CON FIBRE-\S110-3-510-30-mesop5%\S110-3-510-30-mesop5%_Rec\Immagini\S110-3-510-30-mesop5%_rec_X301Y297Z156.bmp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858" y="31149847"/>
              <a:ext cx="4629150" cy="459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17" name="AutoShape 5"/>
            <p:cNvSpPr>
              <a:spLocks noChangeShapeType="1"/>
            </p:cNvSpPr>
            <p:nvPr/>
          </p:nvSpPr>
          <p:spPr bwMode="auto">
            <a:xfrm>
              <a:off x="3913195" y="32523979"/>
              <a:ext cx="1409700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31094" tIns="15547" rIns="31094" bIns="15547" numCol="1" anchor="t" anchorCtr="0" compatLnSpc="1">
              <a:prstTxWarp prst="textNoShape">
                <a:avLst/>
              </a:prstTxWarp>
            </a:bodyPr>
            <a:lstStyle/>
            <a:p>
              <a:endParaRPr lang="it-IT" sz="1367"/>
            </a:p>
          </p:txBody>
        </p:sp>
        <p:sp>
          <p:nvSpPr>
            <p:cNvPr id="1518" name="Text Box 6"/>
            <p:cNvSpPr txBox="1">
              <a:spLocks noChangeArrowheads="1"/>
            </p:cNvSpPr>
            <p:nvPr/>
          </p:nvSpPr>
          <p:spPr bwMode="auto">
            <a:xfrm>
              <a:off x="4158938" y="32133454"/>
              <a:ext cx="918213" cy="39052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1094" tIns="15547" rIns="31094" bIns="15547" numCol="1" anchor="t" anchorCtr="0" compatLnSpc="1">
              <a:prstTxWarp prst="textNoShape">
                <a:avLst/>
              </a:prstTxWarp>
            </a:bodyPr>
            <a:lstStyle/>
            <a:p>
              <a:pPr defTabSz="310896" fontAlgn="base">
                <a:spcBef>
                  <a:spcPct val="0"/>
                </a:spcBef>
                <a:spcAft>
                  <a:spcPts val="340"/>
                </a:spcAft>
              </a:pPr>
              <a:r>
                <a:rPr lang="it-IT" altLang="it-IT" sz="680" dirty="0">
                  <a:latin typeface="Times New Roman" pitchFamily="18" charset="0"/>
                  <a:cs typeface="Arial" pitchFamily="34" charset="0"/>
                </a:rPr>
                <a:t>4 mm</a:t>
              </a:r>
            </a:p>
            <a:p>
              <a:pPr defTabSz="310896"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 sz="1496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" name="CasellaDiTesto 4"/>
          <p:cNvSpPr txBox="1"/>
          <p:nvPr/>
        </p:nvSpPr>
        <p:spPr>
          <a:xfrm>
            <a:off x="3630138" y="10786123"/>
            <a:ext cx="1841319" cy="238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952" dirty="0"/>
              <a:t>5 </a:t>
            </a:r>
            <a:r>
              <a:rPr lang="it-IT" sz="952" dirty="0" err="1"/>
              <a:t>wt</a:t>
            </a:r>
            <a:r>
              <a:rPr lang="it-IT" sz="952" dirty="0"/>
              <a:t>.% </a:t>
            </a:r>
            <a:r>
              <a:rPr lang="it-IT" sz="952" dirty="0" err="1"/>
              <a:t>bioactive</a:t>
            </a:r>
            <a:r>
              <a:rPr lang="it-IT" sz="952" dirty="0"/>
              <a:t> </a:t>
            </a:r>
            <a:r>
              <a:rPr lang="it-IT" sz="952" dirty="0" err="1" smtClean="0"/>
              <a:t>powder</a:t>
            </a:r>
            <a:endParaRPr lang="it-IT" sz="952" dirty="0" smtClean="0"/>
          </a:p>
        </p:txBody>
      </p:sp>
      <p:sp>
        <p:nvSpPr>
          <p:cNvPr id="2248" name="Stella a 4 punte 2247"/>
          <p:cNvSpPr/>
          <p:nvPr/>
        </p:nvSpPr>
        <p:spPr bwMode="auto">
          <a:xfrm>
            <a:off x="3589497" y="11063849"/>
            <a:ext cx="75898" cy="72013"/>
          </a:xfrm>
          <a:prstGeom prst="star4">
            <a:avLst/>
          </a:prstGeom>
          <a:solidFill>
            <a:srgbClr val="CC00FF"/>
          </a:solidFill>
          <a:ln w="25400" algn="ctr">
            <a:solidFill>
              <a:srgbClr val="0099CC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pic>
        <p:nvPicPr>
          <p:cNvPr id="2250" name="Immagine 5" descr="C:\Users\Gamberx\Desktop\2014-11-25\Meso 1d_04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651" y="13335515"/>
            <a:ext cx="1331884" cy="99909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1" name="Picture 11" descr="D:\GIORGIA\Tesi Simone Gambino\SCAFFOLD\SCAFFOLD CON POLVERI BIOATTIVE\SCAFFOLD CON POLVERI MESOPOROSE\TEST BIOATTIVITà\S110-meso5%-2d-FESEM-25-11-14\Meso 2d_07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206" y="13335673"/>
            <a:ext cx="1331672" cy="9989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4399728" y="12678125"/>
            <a:ext cx="1542356" cy="469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24" b="1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Bioactivity</a:t>
            </a:r>
            <a:r>
              <a:rPr lang="it-IT" sz="1224" b="1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test in SBF</a:t>
            </a:r>
          </a:p>
        </p:txBody>
      </p:sp>
      <p:sp>
        <p:nvSpPr>
          <p:cNvPr id="2252" name="CasellaDiTesto 2251"/>
          <p:cNvSpPr txBox="1"/>
          <p:nvPr/>
        </p:nvSpPr>
        <p:spPr>
          <a:xfrm>
            <a:off x="4952376" y="13363013"/>
            <a:ext cx="120063" cy="9715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952" b="1" dirty="0"/>
              <a:t>1</a:t>
            </a:r>
          </a:p>
          <a:p>
            <a:endParaRPr lang="it-IT" sz="952" b="1" dirty="0"/>
          </a:p>
          <a:p>
            <a:r>
              <a:rPr lang="it-IT" sz="952" b="1" dirty="0"/>
              <a:t>D</a:t>
            </a:r>
          </a:p>
          <a:p>
            <a:r>
              <a:rPr lang="it-IT" sz="952" b="1" dirty="0"/>
              <a:t>A</a:t>
            </a:r>
          </a:p>
          <a:p>
            <a:r>
              <a:rPr lang="it-IT" sz="952" b="1" dirty="0"/>
              <a:t>y</a:t>
            </a:r>
          </a:p>
          <a:p>
            <a:endParaRPr lang="it-IT" sz="952" b="1" dirty="0"/>
          </a:p>
        </p:txBody>
      </p:sp>
      <p:sp>
        <p:nvSpPr>
          <p:cNvPr id="2253" name="CasellaDiTesto 2252"/>
          <p:cNvSpPr txBox="1"/>
          <p:nvPr/>
        </p:nvSpPr>
        <p:spPr>
          <a:xfrm>
            <a:off x="6570811" y="13363013"/>
            <a:ext cx="120063" cy="971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52" b="1" dirty="0"/>
              <a:t>2</a:t>
            </a:r>
          </a:p>
          <a:p>
            <a:endParaRPr lang="it-IT" sz="952" dirty="0"/>
          </a:p>
          <a:p>
            <a:r>
              <a:rPr lang="it-IT" sz="952" b="1" dirty="0"/>
              <a:t>D</a:t>
            </a:r>
          </a:p>
          <a:p>
            <a:r>
              <a:rPr lang="it-IT" sz="952" b="1" dirty="0"/>
              <a:t>A</a:t>
            </a:r>
          </a:p>
          <a:p>
            <a:r>
              <a:rPr lang="it-IT" sz="952" b="1" dirty="0"/>
              <a:t>Y</a:t>
            </a:r>
          </a:p>
          <a:p>
            <a:r>
              <a:rPr lang="it-IT" sz="952" b="1" dirty="0"/>
              <a:t>S</a:t>
            </a:r>
          </a:p>
        </p:txBody>
      </p:sp>
      <p:pic>
        <p:nvPicPr>
          <p:cNvPr id="2261" name="Picture 14" descr="D:\GIORGIA\Tesi Alessandra Bari\Test bioattività\FESEM 2015-03-19\Sst110-7030-510-30-05%\S110-7030-510-30_006.tif"/>
          <p:cNvPicPr preferRelativeResize="0"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184" y="11708369"/>
            <a:ext cx="1350247" cy="101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2" name="Picture 13" descr="D:\GIORGIA\Tesi Alessandra Bari\Test bioattività\FESEM 2015-03-19\Sst110-7030-510-30-05%\S110-7030-510-30_008.tif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50"/>
          <a:stretch/>
        </p:blipFill>
        <p:spPr bwMode="auto">
          <a:xfrm>
            <a:off x="9150756" y="12350194"/>
            <a:ext cx="888166" cy="543993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63" name="Group 796"/>
          <p:cNvGrpSpPr>
            <a:grpSpLocks/>
          </p:cNvGrpSpPr>
          <p:nvPr/>
        </p:nvGrpSpPr>
        <p:grpSpPr>
          <a:xfrm>
            <a:off x="6979147" y="11182937"/>
            <a:ext cx="1574268" cy="1567208"/>
            <a:chOff x="12314237" y="18375462"/>
            <a:chExt cx="5651500" cy="5537200"/>
          </a:xfrm>
        </p:grpSpPr>
        <p:pic>
          <p:nvPicPr>
            <p:cNvPr id="2264" name="Immagine 5" descr="C:\Users\Alessandra\Desktop\TESI\CARATTERIZZAZIONE\micro CT\Sst110-7030_510_30_05%\IMAGES\Sst110-7030_510_30_05%_rec_X297Y304Z232.bmp"/>
            <p:cNvPicPr/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2314237" y="18375462"/>
              <a:ext cx="5651500" cy="553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265" name="AutoShape 2"/>
            <p:cNvCxnSpPr>
              <a:cxnSpLocks noChangeShapeType="1"/>
            </p:cNvCxnSpPr>
            <p:nvPr/>
          </p:nvCxnSpPr>
          <p:spPr bwMode="auto">
            <a:xfrm>
              <a:off x="15864801" y="20623921"/>
              <a:ext cx="1463040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66" name="Rectangle 818"/>
            <p:cNvSpPr>
              <a:spLocks noChangeArrowheads="1"/>
            </p:cNvSpPr>
            <p:nvPr/>
          </p:nvSpPr>
          <p:spPr bwMode="auto">
            <a:xfrm flipV="1">
              <a:off x="15850804" y="20010969"/>
              <a:ext cx="2010930" cy="50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31094" tIns="15547" rIns="31094" bIns="15547" anchor="t" anchorCtr="0" upright="1">
              <a:noAutofit/>
            </a:bodyPr>
            <a:lstStyle/>
            <a:p>
              <a:pPr marL="61316" algn="just">
                <a:lnSpc>
                  <a:spcPct val="150000"/>
                </a:lnSpc>
                <a:spcBef>
                  <a:spcPts val="340"/>
                </a:spcBef>
              </a:pPr>
              <a:r>
                <a:rPr lang="it-IT" sz="680" b="1" dirty="0">
                  <a:latin typeface="Cambria"/>
                  <a:ea typeface="Calibri"/>
                  <a:cs typeface="Times New Roman"/>
                </a:rPr>
                <a:t>4 mm</a:t>
              </a:r>
              <a:endParaRPr lang="it-IT" sz="952" dirty="0">
                <a:latin typeface="Cambria"/>
                <a:ea typeface="Calibri"/>
                <a:cs typeface="Times New Roman"/>
              </a:endParaRPr>
            </a:p>
          </p:txBody>
        </p:sp>
      </p:grpSp>
      <p:sp>
        <p:nvSpPr>
          <p:cNvPr id="2267" name="CasellaDiTesto 2266"/>
          <p:cNvSpPr txBox="1"/>
          <p:nvPr/>
        </p:nvSpPr>
        <p:spPr>
          <a:xfrm>
            <a:off x="7003633" y="10805575"/>
            <a:ext cx="2364508" cy="531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952" dirty="0"/>
              <a:t>0.5 </a:t>
            </a:r>
            <a:r>
              <a:rPr lang="it-IT" sz="952" dirty="0" err="1"/>
              <a:t>wt</a:t>
            </a:r>
            <a:r>
              <a:rPr lang="it-IT" sz="952" dirty="0"/>
              <a:t>.% </a:t>
            </a:r>
            <a:r>
              <a:rPr lang="it-IT" sz="952" dirty="0" err="1"/>
              <a:t>bioactive</a:t>
            </a:r>
            <a:r>
              <a:rPr lang="it-IT" sz="952" dirty="0"/>
              <a:t> </a:t>
            </a:r>
            <a:r>
              <a:rPr lang="it-IT" sz="952" dirty="0" err="1"/>
              <a:t>powder</a:t>
            </a:r>
            <a:endParaRPr lang="it-IT" sz="952" dirty="0"/>
          </a:p>
          <a:p>
            <a:pPr algn="just"/>
            <a:r>
              <a:rPr lang="it-IT" sz="952" dirty="0" err="1"/>
              <a:t>Fibres</a:t>
            </a:r>
            <a:r>
              <a:rPr lang="it-IT" sz="952" dirty="0"/>
              <a:t>: 70% 3mm </a:t>
            </a:r>
            <a:r>
              <a:rPr lang="it-IT" sz="952" dirty="0" err="1"/>
              <a:t>fibres</a:t>
            </a:r>
            <a:r>
              <a:rPr lang="it-IT" sz="952" dirty="0"/>
              <a:t> / 30% 6mm </a:t>
            </a:r>
            <a:r>
              <a:rPr lang="it-IT" sz="952" dirty="0" err="1"/>
              <a:t>fibres</a:t>
            </a:r>
            <a:endParaRPr lang="it-IT" sz="952" dirty="0"/>
          </a:p>
          <a:p>
            <a:pPr algn="just"/>
            <a:endParaRPr lang="it-IT" sz="952" dirty="0"/>
          </a:p>
        </p:txBody>
      </p:sp>
      <p:sp>
        <p:nvSpPr>
          <p:cNvPr id="2268" name="Stella a 4 punte 2267"/>
          <p:cNvSpPr/>
          <p:nvPr/>
        </p:nvSpPr>
        <p:spPr bwMode="auto">
          <a:xfrm>
            <a:off x="6924166" y="10855441"/>
            <a:ext cx="75908" cy="72013"/>
          </a:xfrm>
          <a:prstGeom prst="star4">
            <a:avLst/>
          </a:prstGeom>
          <a:solidFill>
            <a:srgbClr val="CC00FF"/>
          </a:solidFill>
          <a:ln w="25400" algn="ctr">
            <a:solidFill>
              <a:srgbClr val="0099CC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25" name="Rettangolo 24"/>
          <p:cNvSpPr/>
          <p:nvPr/>
        </p:nvSpPr>
        <p:spPr bwMode="auto">
          <a:xfrm>
            <a:off x="8627524" y="11209876"/>
            <a:ext cx="1273267" cy="459953"/>
          </a:xfrm>
          <a:prstGeom prst="rect">
            <a:avLst/>
          </a:prstGeom>
          <a:gradFill flip="none" rotWithShape="1">
            <a:gsLst>
              <a:gs pos="0">
                <a:srgbClr val="CC00FF">
                  <a:tint val="66000"/>
                  <a:satMod val="160000"/>
                </a:srgbClr>
              </a:gs>
              <a:gs pos="50000">
                <a:srgbClr val="CC00FF">
                  <a:tint val="44500"/>
                  <a:satMod val="160000"/>
                </a:srgbClr>
              </a:gs>
              <a:gs pos="100000">
                <a:srgbClr val="CC00FF">
                  <a:tint val="23500"/>
                  <a:satMod val="160000"/>
                </a:srgbClr>
              </a:gs>
            </a:gsLst>
            <a:lin ang="2700000" scaled="1"/>
            <a:tileRect/>
          </a:gradFill>
          <a:ln w="25400" algn="ctr">
            <a:solidFill>
              <a:srgbClr val="CC00FF"/>
            </a:solidFill>
            <a:prstDash val="lgDash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2271" name="CasellaDiTesto 2270"/>
          <p:cNvSpPr txBox="1"/>
          <p:nvPr/>
        </p:nvSpPr>
        <p:spPr>
          <a:xfrm>
            <a:off x="8634754" y="11165681"/>
            <a:ext cx="1356158" cy="678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952" dirty="0"/>
              <a:t>Total </a:t>
            </a:r>
            <a:r>
              <a:rPr lang="it-IT" sz="952" dirty="0" err="1"/>
              <a:t>porosity</a:t>
            </a:r>
            <a:r>
              <a:rPr lang="it-IT" sz="952" dirty="0"/>
              <a:t>: 33%</a:t>
            </a:r>
          </a:p>
          <a:p>
            <a:pPr lvl="0"/>
            <a:r>
              <a:rPr lang="it-IT" sz="952" dirty="0" err="1"/>
              <a:t>Mean</a:t>
            </a:r>
            <a:r>
              <a:rPr lang="it-IT" sz="952" dirty="0"/>
              <a:t> </a:t>
            </a:r>
            <a:r>
              <a:rPr lang="it-IT" sz="952" dirty="0" err="1"/>
              <a:t>tr</a:t>
            </a:r>
            <a:r>
              <a:rPr lang="it-IT" sz="952" dirty="0"/>
              <a:t>. </a:t>
            </a:r>
            <a:r>
              <a:rPr lang="it-IT" sz="952" dirty="0" err="1"/>
              <a:t>Thick</a:t>
            </a:r>
            <a:r>
              <a:rPr lang="it-IT" sz="952" dirty="0"/>
              <a:t> :170 µm</a:t>
            </a:r>
          </a:p>
          <a:p>
            <a:pPr lvl="0"/>
            <a:r>
              <a:rPr lang="it-IT" sz="952" dirty="0" err="1"/>
              <a:t>Mean</a:t>
            </a:r>
            <a:r>
              <a:rPr lang="it-IT" sz="952" dirty="0"/>
              <a:t> </a:t>
            </a:r>
            <a:r>
              <a:rPr lang="it-IT" sz="952" dirty="0" err="1"/>
              <a:t>tr</a:t>
            </a:r>
            <a:r>
              <a:rPr lang="it-IT" sz="952" dirty="0"/>
              <a:t>. </a:t>
            </a:r>
            <a:r>
              <a:rPr lang="it-IT" sz="952" dirty="0" err="1"/>
              <a:t>Sep</a:t>
            </a:r>
            <a:r>
              <a:rPr lang="it-IT" sz="952" dirty="0"/>
              <a:t>.: 133 µm</a:t>
            </a:r>
          </a:p>
          <a:p>
            <a:endParaRPr lang="it-IT" sz="952" dirty="0"/>
          </a:p>
        </p:txBody>
      </p:sp>
      <p:sp>
        <p:nvSpPr>
          <p:cNvPr id="2273" name="CasellaDiTesto 2272"/>
          <p:cNvSpPr txBox="1"/>
          <p:nvPr/>
        </p:nvSpPr>
        <p:spPr>
          <a:xfrm>
            <a:off x="7609761" y="12678125"/>
            <a:ext cx="1542356" cy="469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24" b="1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Bioactivity</a:t>
            </a:r>
            <a:r>
              <a:rPr lang="it-IT" sz="1224" b="1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test in SBF</a:t>
            </a:r>
          </a:p>
        </p:txBody>
      </p:sp>
      <p:pic>
        <p:nvPicPr>
          <p:cNvPr id="2277" name="Picture 15" descr="D:\GIORGIA\Tesi Alessandra Bari\Test bioattività\MERLIN-2015-05-14\2015-05-14\Scaffold-1g SBF\s1_004.t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69" y="13354759"/>
            <a:ext cx="1331884" cy="9990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8" name="Picture 16" descr="D:\GIORGIA\Tesi Alessandra Bari\Test bioattività\MERLIN-2015-05-14\2015-05-14\Scaffold-3g SBF\s3_006.ti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3451" y="13349264"/>
            <a:ext cx="1331884" cy="9990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79" name="CasellaDiTesto 2278"/>
          <p:cNvSpPr txBox="1"/>
          <p:nvPr/>
        </p:nvSpPr>
        <p:spPr>
          <a:xfrm>
            <a:off x="8268559" y="13397482"/>
            <a:ext cx="120063" cy="9715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952" b="1" dirty="0"/>
              <a:t>1</a:t>
            </a:r>
          </a:p>
          <a:p>
            <a:endParaRPr lang="it-IT" sz="952" b="1" dirty="0"/>
          </a:p>
          <a:p>
            <a:r>
              <a:rPr lang="it-IT" sz="952" b="1" dirty="0"/>
              <a:t>D</a:t>
            </a:r>
          </a:p>
          <a:p>
            <a:r>
              <a:rPr lang="it-IT" sz="952" b="1" dirty="0"/>
              <a:t>A</a:t>
            </a:r>
          </a:p>
          <a:p>
            <a:r>
              <a:rPr lang="it-IT" sz="952" b="1" dirty="0"/>
              <a:t>y</a:t>
            </a:r>
          </a:p>
          <a:p>
            <a:endParaRPr lang="it-IT" sz="952" b="1" dirty="0"/>
          </a:p>
        </p:txBody>
      </p:sp>
      <p:sp>
        <p:nvSpPr>
          <p:cNvPr id="2280" name="CasellaDiTesto 2279"/>
          <p:cNvSpPr txBox="1"/>
          <p:nvPr/>
        </p:nvSpPr>
        <p:spPr>
          <a:xfrm>
            <a:off x="9895336" y="13363013"/>
            <a:ext cx="120063" cy="971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52" b="1" dirty="0"/>
              <a:t>2</a:t>
            </a:r>
          </a:p>
          <a:p>
            <a:endParaRPr lang="it-IT" sz="952" dirty="0"/>
          </a:p>
          <a:p>
            <a:r>
              <a:rPr lang="it-IT" sz="952" b="1" dirty="0"/>
              <a:t>D</a:t>
            </a:r>
          </a:p>
          <a:p>
            <a:r>
              <a:rPr lang="it-IT" sz="952" b="1" dirty="0"/>
              <a:t>A</a:t>
            </a:r>
          </a:p>
          <a:p>
            <a:r>
              <a:rPr lang="it-IT" sz="952" b="1" dirty="0"/>
              <a:t>Y</a:t>
            </a:r>
          </a:p>
          <a:p>
            <a:r>
              <a:rPr lang="it-IT" sz="952" b="1" dirty="0"/>
              <a:t>S</a:t>
            </a:r>
          </a:p>
        </p:txBody>
      </p:sp>
      <p:sp>
        <p:nvSpPr>
          <p:cNvPr id="2281" name="CasellaDiTesto 2280"/>
          <p:cNvSpPr txBox="1"/>
          <p:nvPr/>
        </p:nvSpPr>
        <p:spPr>
          <a:xfrm>
            <a:off x="323727" y="9911119"/>
            <a:ext cx="1841319" cy="246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000" dirty="0" smtClean="0"/>
              <a:t> 3 </a:t>
            </a:r>
            <a:r>
              <a:rPr lang="it-IT" sz="1000" dirty="0" err="1"/>
              <a:t>wt</a:t>
            </a:r>
            <a:r>
              <a:rPr lang="it-IT" sz="1000" dirty="0"/>
              <a:t>.% </a:t>
            </a:r>
            <a:r>
              <a:rPr lang="it-IT" sz="1000" dirty="0" err="1"/>
              <a:t>bioactive</a:t>
            </a:r>
            <a:r>
              <a:rPr lang="it-IT" sz="1000" dirty="0"/>
              <a:t> </a:t>
            </a:r>
            <a:r>
              <a:rPr lang="it-IT" sz="1000" dirty="0" err="1"/>
              <a:t>powder</a:t>
            </a:r>
            <a:endParaRPr lang="it-IT" sz="1000" dirty="0"/>
          </a:p>
        </p:txBody>
      </p:sp>
      <p:sp>
        <p:nvSpPr>
          <p:cNvPr id="2282" name="Stella a 4 punte 2281"/>
          <p:cNvSpPr/>
          <p:nvPr/>
        </p:nvSpPr>
        <p:spPr bwMode="auto">
          <a:xfrm>
            <a:off x="251718" y="9980241"/>
            <a:ext cx="108000" cy="108020"/>
          </a:xfrm>
          <a:prstGeom prst="star4">
            <a:avLst/>
          </a:prstGeom>
          <a:solidFill>
            <a:srgbClr val="CC00FF"/>
          </a:solidFill>
          <a:ln w="25400" algn="ctr">
            <a:solidFill>
              <a:srgbClr val="0099CC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2283" name="Stella a 4 punte 2282"/>
          <p:cNvSpPr/>
          <p:nvPr/>
        </p:nvSpPr>
        <p:spPr bwMode="auto">
          <a:xfrm>
            <a:off x="251084" y="10268326"/>
            <a:ext cx="108000" cy="108020"/>
          </a:xfrm>
          <a:prstGeom prst="star4">
            <a:avLst/>
          </a:prstGeom>
          <a:solidFill>
            <a:srgbClr val="CC00FF"/>
          </a:solidFill>
          <a:ln w="25400" algn="ctr">
            <a:solidFill>
              <a:srgbClr val="0099CC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2284" name="CasellaDiTesto 2283"/>
          <p:cNvSpPr txBox="1"/>
          <p:nvPr/>
        </p:nvSpPr>
        <p:spPr>
          <a:xfrm>
            <a:off x="354615" y="10199204"/>
            <a:ext cx="1841319" cy="246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000" dirty="0" err="1"/>
              <a:t>Fibres</a:t>
            </a:r>
            <a:r>
              <a:rPr lang="it-IT" sz="1000" dirty="0"/>
              <a:t>: 3 mm</a:t>
            </a:r>
          </a:p>
        </p:txBody>
      </p:sp>
      <p:pic>
        <p:nvPicPr>
          <p:cNvPr id="2293" name="Picture 10" descr="D:\GIORGIA\PUBBLICAZIONI\Articoli\scaffold con fibre-tesi Simone\Attività tesi Simone\ultime\Figures\Figure 9.tif"/>
          <p:cNvPicPr preferRelativeResize="0"/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0" t="40318" r="51855" b="43771"/>
          <a:stretch/>
        </p:blipFill>
        <p:spPr bwMode="auto">
          <a:xfrm>
            <a:off x="5270692" y="11737582"/>
            <a:ext cx="1350247" cy="1012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4" name="Picture 10" descr="D:\GIORGIA\PUBBLICAZIONI\Articoli\scaffold con fibre-tesi Simone\Attività tesi Simone\ultime\Figures\Figure 9.tif"/>
          <p:cNvPicPr/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5" t="4477" r="52442" b="80066"/>
          <a:stretch/>
        </p:blipFill>
        <p:spPr bwMode="auto">
          <a:xfrm>
            <a:off x="2010546" y="10974029"/>
            <a:ext cx="1317384" cy="988152"/>
          </a:xfrm>
          <a:prstGeom prst="rect">
            <a:avLst/>
          </a:prstGeom>
          <a:noFill/>
          <a:ln>
            <a:noFill/>
          </a:ln>
        </p:spPr>
      </p:pic>
      <p:sp>
        <p:nvSpPr>
          <p:cNvPr id="2295" name="CasellaDiTesto 2294"/>
          <p:cNvSpPr txBox="1"/>
          <p:nvPr/>
        </p:nvSpPr>
        <p:spPr>
          <a:xfrm>
            <a:off x="251718" y="10755624"/>
            <a:ext cx="1565703" cy="554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000" dirty="0"/>
              <a:t>Total </a:t>
            </a:r>
            <a:r>
              <a:rPr lang="it-IT" sz="1000" dirty="0" err="1"/>
              <a:t>porosity</a:t>
            </a:r>
            <a:r>
              <a:rPr lang="it-IT" sz="1000" dirty="0"/>
              <a:t>: 58%</a:t>
            </a:r>
          </a:p>
          <a:p>
            <a:pPr lvl="0"/>
            <a:r>
              <a:rPr lang="it-IT" sz="1000" dirty="0" err="1"/>
              <a:t>Mean</a:t>
            </a:r>
            <a:r>
              <a:rPr lang="it-IT" sz="1000" dirty="0"/>
              <a:t> </a:t>
            </a:r>
            <a:r>
              <a:rPr lang="it-IT" sz="1000" dirty="0" err="1"/>
              <a:t>tr</a:t>
            </a:r>
            <a:r>
              <a:rPr lang="it-IT" sz="1000" dirty="0"/>
              <a:t>. </a:t>
            </a:r>
            <a:r>
              <a:rPr lang="it-IT" sz="1000" dirty="0" err="1"/>
              <a:t>Thick</a:t>
            </a:r>
            <a:r>
              <a:rPr lang="it-IT" sz="1000" dirty="0"/>
              <a:t> :111 µm</a:t>
            </a:r>
          </a:p>
          <a:p>
            <a:pPr lvl="0"/>
            <a:r>
              <a:rPr lang="it-IT" sz="1000" dirty="0" err="1"/>
              <a:t>Mean</a:t>
            </a:r>
            <a:r>
              <a:rPr lang="it-IT" sz="1000" dirty="0"/>
              <a:t> </a:t>
            </a:r>
            <a:r>
              <a:rPr lang="it-IT" sz="1000" dirty="0" err="1"/>
              <a:t>tr</a:t>
            </a:r>
            <a:r>
              <a:rPr lang="it-IT" sz="1000" dirty="0"/>
              <a:t>. </a:t>
            </a:r>
            <a:r>
              <a:rPr lang="it-IT" sz="1000" dirty="0" err="1"/>
              <a:t>Sep</a:t>
            </a:r>
            <a:r>
              <a:rPr lang="it-IT" sz="1000" dirty="0"/>
              <a:t>.: 162 µm</a:t>
            </a:r>
          </a:p>
        </p:txBody>
      </p:sp>
      <p:sp>
        <p:nvSpPr>
          <p:cNvPr id="2297" name="CasellaDiTesto 2296"/>
          <p:cNvSpPr txBox="1"/>
          <p:nvPr/>
        </p:nvSpPr>
        <p:spPr>
          <a:xfrm>
            <a:off x="1028820" y="12894187"/>
            <a:ext cx="1542356" cy="523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Bioactivity</a:t>
            </a:r>
            <a:r>
              <a:rPr lang="it-IT" sz="1400" b="1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test in SBF</a:t>
            </a:r>
          </a:p>
        </p:txBody>
      </p:sp>
      <p:pic>
        <p:nvPicPr>
          <p:cNvPr id="2298" name="Picture 9" descr="D:\GIORGIA\PUBBLICAZIONI\Articoli\scaffold con fibre-tesi Simone\Attività tesi Simone\Figures\nuove\Figure 9.tif"/>
          <p:cNvPicPr/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5" t="1278" r="50000" b="75541"/>
          <a:stretch/>
        </p:blipFill>
        <p:spPr bwMode="auto">
          <a:xfrm>
            <a:off x="1835894" y="13350646"/>
            <a:ext cx="1420722" cy="9839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CasellaDiTesto 26"/>
          <p:cNvSpPr txBox="1"/>
          <p:nvPr/>
        </p:nvSpPr>
        <p:spPr>
          <a:xfrm>
            <a:off x="453452" y="12873549"/>
            <a:ext cx="801238" cy="238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952" dirty="0"/>
          </a:p>
        </p:txBody>
      </p:sp>
      <p:sp>
        <p:nvSpPr>
          <p:cNvPr id="2299" name="CasellaDiTesto 2298"/>
          <p:cNvSpPr txBox="1"/>
          <p:nvPr/>
        </p:nvSpPr>
        <p:spPr>
          <a:xfrm>
            <a:off x="3227999" y="13363013"/>
            <a:ext cx="120063" cy="9715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952" b="1" dirty="0"/>
              <a:t>7</a:t>
            </a:r>
          </a:p>
          <a:p>
            <a:endParaRPr lang="it-IT" sz="952" b="1" dirty="0"/>
          </a:p>
          <a:p>
            <a:r>
              <a:rPr lang="it-IT" sz="952" b="1" dirty="0"/>
              <a:t>D</a:t>
            </a:r>
          </a:p>
          <a:p>
            <a:r>
              <a:rPr lang="it-IT" sz="952" b="1" dirty="0"/>
              <a:t>A</a:t>
            </a:r>
          </a:p>
          <a:p>
            <a:r>
              <a:rPr lang="it-IT" sz="952" b="1" dirty="0"/>
              <a:t>y</a:t>
            </a:r>
          </a:p>
          <a:p>
            <a:r>
              <a:rPr lang="it-IT" sz="952" b="1" dirty="0"/>
              <a:t>S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251718" y="13398335"/>
            <a:ext cx="1501006" cy="40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dirty="0"/>
              <a:t>   Only few particles still anchored to the scaffold </a:t>
            </a:r>
            <a:endParaRPr lang="it-IT" sz="1000" dirty="0"/>
          </a:p>
        </p:txBody>
      </p:sp>
      <p:sp>
        <p:nvSpPr>
          <p:cNvPr id="29" name="Freccia a destra 28"/>
          <p:cNvSpPr/>
          <p:nvPr/>
        </p:nvSpPr>
        <p:spPr bwMode="auto">
          <a:xfrm>
            <a:off x="307578" y="13493396"/>
            <a:ext cx="88157" cy="48981"/>
          </a:xfrm>
          <a:prstGeom prst="rightArrow">
            <a:avLst/>
          </a:prstGeom>
          <a:solidFill>
            <a:srgbClr val="CC00FF"/>
          </a:solidFill>
          <a:ln w="25400" algn="ctr">
            <a:solidFill>
              <a:srgbClr val="0099CC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2300" name="Rettangolo 2299"/>
          <p:cNvSpPr/>
          <p:nvPr/>
        </p:nvSpPr>
        <p:spPr bwMode="auto">
          <a:xfrm>
            <a:off x="251719" y="13398335"/>
            <a:ext cx="1501005" cy="414885"/>
          </a:xfrm>
          <a:prstGeom prst="rect">
            <a:avLst/>
          </a:prstGeom>
          <a:noFill/>
          <a:ln w="25400" algn="ctr">
            <a:solidFill>
              <a:srgbClr val="CC00FF"/>
            </a:solidFill>
            <a:prstDash val="lgDash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2301" name="Arrotonda angolo diagonale rettangolo 2300"/>
          <p:cNvSpPr/>
          <p:nvPr/>
        </p:nvSpPr>
        <p:spPr bwMode="auto">
          <a:xfrm>
            <a:off x="4841646" y="14910780"/>
            <a:ext cx="5331981" cy="1973161"/>
          </a:xfrm>
          <a:prstGeom prst="round2DiagRect">
            <a:avLst>
              <a:gd name="adj1" fmla="val 9433"/>
              <a:gd name="adj2" fmla="val 0"/>
            </a:avLst>
          </a:prstGeom>
          <a:noFill/>
          <a:ln w="41275" algn="ctr">
            <a:solidFill>
              <a:schemeClr val="tx2">
                <a:lumMod val="60000"/>
                <a:lumOff val="40000"/>
              </a:schemeClr>
            </a:solidFill>
            <a:prstDash val="sys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2302" name="CasellaDiTesto 2301"/>
          <p:cNvSpPr txBox="1"/>
          <p:nvPr/>
        </p:nvSpPr>
        <p:spPr>
          <a:xfrm>
            <a:off x="6264209" y="14557994"/>
            <a:ext cx="2616869" cy="56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</a:rPr>
              <a:t>Conclusion</a:t>
            </a:r>
          </a:p>
          <a:p>
            <a:pPr algn="ctr"/>
            <a:endParaRPr lang="en-GB" sz="1496" b="1" dirty="0">
              <a:solidFill>
                <a:srgbClr val="0099CC"/>
              </a:solidFill>
            </a:endParaRPr>
          </a:p>
        </p:txBody>
      </p:sp>
      <p:sp>
        <p:nvSpPr>
          <p:cNvPr id="2303" name="Rettangolo 2302"/>
          <p:cNvSpPr/>
          <p:nvPr/>
        </p:nvSpPr>
        <p:spPr>
          <a:xfrm>
            <a:off x="4895363" y="14910779"/>
            <a:ext cx="5247048" cy="2031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/>
              <a:t>The incorporation of </a:t>
            </a:r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MBG and Cu_BGn2% powder </a:t>
            </a:r>
            <a:r>
              <a:rPr lang="en-GB" sz="1400" dirty="0"/>
              <a:t>in the </a:t>
            </a:r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phosphate glass fibrous scaffold</a:t>
            </a:r>
            <a:r>
              <a:rPr lang="en-GB" sz="1400" dirty="0"/>
              <a:t> resulted to be a very interesting strategy to induce hydroxyapatite formation on the scaffold. Their </a:t>
            </a:r>
            <a:r>
              <a:rPr lang="en-US" sz="1400" dirty="0"/>
              <a:t>fast bioactive response is due to their </a:t>
            </a:r>
            <a:r>
              <a:rPr lang="en-US" sz="14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mesoporosity</a:t>
            </a:r>
            <a:r>
              <a:rPr lang="en-US" sz="1400" dirty="0"/>
              <a:t>: it involves a high surface area available for ion exchange which is responsible for the glass bioactivity </a:t>
            </a:r>
            <a:endParaRPr lang="en-GB" sz="1400" dirty="0"/>
          </a:p>
          <a:p>
            <a:pPr algn="just"/>
            <a:r>
              <a:rPr lang="en-GB" sz="1400" dirty="0"/>
              <a:t>These promising results encourage further investigation in order to fully exploit the ability of </a:t>
            </a:r>
            <a:r>
              <a:rPr lang="en-GB" sz="1400" dirty="0" err="1"/>
              <a:t>mesoporous</a:t>
            </a:r>
            <a:r>
              <a:rPr lang="en-GB" sz="1400" dirty="0"/>
              <a:t> particles to act as a system for </a:t>
            </a:r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smart release of therapeutic ions and drugs</a:t>
            </a:r>
            <a:r>
              <a:rPr lang="en-US" sz="1400" dirty="0"/>
              <a:t>.</a:t>
            </a:r>
            <a:endParaRPr lang="it-IT" sz="1400" dirty="0"/>
          </a:p>
        </p:txBody>
      </p:sp>
      <p:sp>
        <p:nvSpPr>
          <p:cNvPr id="2304" name="Arrotonda angolo diagonale rettangolo 2303"/>
          <p:cNvSpPr/>
          <p:nvPr/>
        </p:nvSpPr>
        <p:spPr bwMode="auto">
          <a:xfrm>
            <a:off x="62371" y="14910778"/>
            <a:ext cx="4627674" cy="795877"/>
          </a:xfrm>
          <a:prstGeom prst="round2DiagRect">
            <a:avLst>
              <a:gd name="adj1" fmla="val 9433"/>
              <a:gd name="adj2" fmla="val 0"/>
            </a:avLst>
          </a:prstGeom>
          <a:noFill/>
          <a:ln w="41275" algn="ctr">
            <a:solidFill>
              <a:schemeClr val="tx2">
                <a:lumMod val="60000"/>
                <a:lumOff val="40000"/>
              </a:schemeClr>
            </a:solidFill>
            <a:prstDash val="sys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2305" name="Rectangle 828"/>
          <p:cNvSpPr/>
          <p:nvPr/>
        </p:nvSpPr>
        <p:spPr>
          <a:xfrm>
            <a:off x="1513261" y="14572163"/>
            <a:ext cx="1876573" cy="338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5300">
              <a:spcAft>
                <a:spcPts val="408"/>
              </a:spcAft>
            </a:pPr>
            <a:r>
              <a:rPr lang="en-GB" sz="1600" b="1" dirty="0">
                <a:solidFill>
                  <a:srgbClr val="0000FF"/>
                </a:solidFill>
              </a:rPr>
              <a:t>Acknowledgement</a:t>
            </a:r>
            <a:endParaRPr lang="it-IT" sz="1600" b="1" dirty="0">
              <a:solidFill>
                <a:srgbClr val="0000FF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3702" y="14910778"/>
            <a:ext cx="4663646" cy="738799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The activity leading to this </a:t>
            </a:r>
            <a:r>
              <a:rPr lang="en-US" sz="1400" dirty="0" smtClean="0"/>
              <a:t>research </a:t>
            </a:r>
            <a:r>
              <a:rPr lang="en-US" sz="1400" dirty="0"/>
              <a:t>has received funding from  H2020-NMP-PILOTS-2015 under grant agreement no. 685872 (MOZART).</a:t>
            </a:r>
            <a:endParaRPr lang="it-IT" sz="14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73702" y="4143404"/>
            <a:ext cx="9959077" cy="29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224" dirty="0"/>
          </a:p>
        </p:txBody>
      </p:sp>
      <p:grpSp>
        <p:nvGrpSpPr>
          <p:cNvPr id="1520" name="Gruppo 1519"/>
          <p:cNvGrpSpPr/>
          <p:nvPr/>
        </p:nvGrpSpPr>
        <p:grpSpPr>
          <a:xfrm>
            <a:off x="162036" y="5996639"/>
            <a:ext cx="7197056" cy="3008408"/>
            <a:chOff x="2917108" y="5545369"/>
            <a:chExt cx="27363642" cy="12038377"/>
          </a:xfrm>
        </p:grpSpPr>
        <p:grpSp>
          <p:nvGrpSpPr>
            <p:cNvPr id="1521" name="Group 769"/>
            <p:cNvGrpSpPr>
              <a:grpSpLocks noChangeAspect="1"/>
            </p:cNvGrpSpPr>
            <p:nvPr/>
          </p:nvGrpSpPr>
          <p:grpSpPr>
            <a:xfrm>
              <a:off x="17988365" y="14607107"/>
              <a:ext cx="1777072" cy="1823843"/>
              <a:chOff x="6802884" y="21725926"/>
              <a:chExt cx="2576337" cy="2644136"/>
            </a:xfrm>
          </p:grpSpPr>
          <p:sp>
            <p:nvSpPr>
              <p:cNvPr id="2246" name="Can 770"/>
              <p:cNvSpPr/>
              <p:nvPr/>
            </p:nvSpPr>
            <p:spPr bwMode="auto">
              <a:xfrm>
                <a:off x="6802884" y="22062797"/>
                <a:ext cx="2566102" cy="2043019"/>
              </a:xfrm>
              <a:prstGeom prst="can">
                <a:avLst>
                  <a:gd name="adj" fmla="val 16579"/>
                </a:avLst>
              </a:prstGeom>
              <a:pattFill prst="pct20">
                <a:fgClr>
                  <a:schemeClr val="accent6">
                    <a:lumMod val="75000"/>
                  </a:schemeClr>
                </a:fgClr>
                <a:bgClr>
                  <a:schemeClr val="bg1"/>
                </a:bgClr>
              </a:pattFill>
              <a:ln w="22225" algn="ctr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defTabSz="1426982"/>
                <a:endParaRPr lang="it-IT" sz="2822">
                  <a:solidFill>
                    <a:schemeClr val="lt1"/>
                  </a:solidFill>
                </a:endParaRPr>
              </a:p>
            </p:txBody>
          </p:sp>
          <p:sp>
            <p:nvSpPr>
              <p:cNvPr id="2247" name="Can 771"/>
              <p:cNvSpPr/>
              <p:nvPr/>
            </p:nvSpPr>
            <p:spPr bwMode="auto">
              <a:xfrm>
                <a:off x="6802884" y="21725926"/>
                <a:ext cx="2576337" cy="2644136"/>
              </a:xfrm>
              <a:prstGeom prst="can">
                <a:avLst>
                  <a:gd name="adj" fmla="val 16579"/>
                </a:avLst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defTabSz="1426982"/>
                <a:endParaRPr lang="it-IT" sz="2822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522" name="Gruppo 1521"/>
            <p:cNvGrpSpPr/>
            <p:nvPr/>
          </p:nvGrpSpPr>
          <p:grpSpPr>
            <a:xfrm>
              <a:off x="2917108" y="5545369"/>
              <a:ext cx="27363642" cy="12038377"/>
              <a:chOff x="2917108" y="5545355"/>
              <a:chExt cx="27363655" cy="12038358"/>
            </a:xfrm>
          </p:grpSpPr>
          <p:pic>
            <p:nvPicPr>
              <p:cNvPr id="1575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17108" y="7214929"/>
                <a:ext cx="4391207" cy="826631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76" name="Picture 2" descr="D:\GIORGIA\Dottorato\TESI DOTTORATO\TESI DOTTORATO\FIGURE\CAP4\fibre generale.tif"/>
              <p:cNvPicPr>
                <a:picLocks noChangeAspect="1" noChangeArrowheads="1"/>
              </p:cNvPicPr>
              <p:nvPr/>
            </p:nvPicPr>
            <p:blipFill rotWithShape="1"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t="1895" r="1482" b="59896"/>
              <a:stretch/>
            </p:blipFill>
            <p:spPr bwMode="auto">
              <a:xfrm>
                <a:off x="8361643" y="7469953"/>
                <a:ext cx="3095623" cy="22582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77" name="CasellaDiTesto 1"/>
              <p:cNvSpPr txBox="1"/>
              <p:nvPr/>
            </p:nvSpPr>
            <p:spPr>
              <a:xfrm>
                <a:off x="5130452" y="5589327"/>
                <a:ext cx="5936823" cy="1161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24" b="1" dirty="0"/>
                  <a:t>FIBRE DRAWING</a:t>
                </a:r>
              </a:p>
            </p:txBody>
          </p:sp>
          <p:sp>
            <p:nvSpPr>
              <p:cNvPr id="1578" name="CasellaDiTesto 138"/>
              <p:cNvSpPr txBox="1"/>
              <p:nvPr/>
            </p:nvSpPr>
            <p:spPr>
              <a:xfrm>
                <a:off x="8000882" y="6445487"/>
                <a:ext cx="4176463" cy="1074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088" dirty="0">
                    <a:latin typeface="Calibri"/>
                  </a:rPr>
                  <a:t>Ɵ </a:t>
                </a:r>
                <a:r>
                  <a:rPr lang="it-IT" sz="1088" dirty="0"/>
                  <a:t>110 </a:t>
                </a:r>
                <a:r>
                  <a:rPr lang="en-GB" sz="1088" dirty="0"/>
                  <a:t>µm</a:t>
                </a:r>
                <a:r>
                  <a:rPr lang="it-IT" sz="1088" dirty="0"/>
                  <a:t> </a:t>
                </a:r>
              </a:p>
            </p:txBody>
          </p:sp>
          <p:sp>
            <p:nvSpPr>
              <p:cNvPr id="1579" name="CasellaDiTesto 19"/>
              <p:cNvSpPr txBox="1"/>
              <p:nvPr/>
            </p:nvSpPr>
            <p:spPr>
              <a:xfrm>
                <a:off x="13034383" y="5545355"/>
                <a:ext cx="5035839" cy="1161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24" b="1" dirty="0"/>
                  <a:t>CUTTING</a:t>
                </a:r>
              </a:p>
            </p:txBody>
          </p:sp>
          <p:grpSp>
            <p:nvGrpSpPr>
              <p:cNvPr id="1580" name="Gruppo 10"/>
              <p:cNvGrpSpPr/>
              <p:nvPr/>
            </p:nvGrpSpPr>
            <p:grpSpPr>
              <a:xfrm>
                <a:off x="13234315" y="8922423"/>
                <a:ext cx="2565110" cy="936104"/>
                <a:chOff x="8731275" y="19748078"/>
                <a:chExt cx="4608512" cy="936104"/>
              </a:xfrm>
            </p:grpSpPr>
            <p:cxnSp>
              <p:nvCxnSpPr>
                <p:cNvPr id="2230" name="Connettore 1 3"/>
                <p:cNvCxnSpPr/>
                <p:nvPr/>
              </p:nvCxnSpPr>
              <p:spPr>
                <a:xfrm>
                  <a:off x="8731275" y="19748078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1" name="Connettore 1 22"/>
                <p:cNvCxnSpPr/>
                <p:nvPr/>
              </p:nvCxnSpPr>
              <p:spPr>
                <a:xfrm>
                  <a:off x="8731275" y="19900478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2" name="Connettore 1 23"/>
                <p:cNvCxnSpPr/>
                <p:nvPr/>
              </p:nvCxnSpPr>
              <p:spPr>
                <a:xfrm>
                  <a:off x="8731275" y="20052878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3" name="Connettore 1 24"/>
                <p:cNvCxnSpPr/>
                <p:nvPr/>
              </p:nvCxnSpPr>
              <p:spPr>
                <a:xfrm>
                  <a:off x="8731275" y="20180126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4" name="Connettore 1 25"/>
                <p:cNvCxnSpPr/>
                <p:nvPr/>
              </p:nvCxnSpPr>
              <p:spPr>
                <a:xfrm>
                  <a:off x="8731275" y="19820086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5" name="Connettore 1 26"/>
                <p:cNvCxnSpPr/>
                <p:nvPr/>
              </p:nvCxnSpPr>
              <p:spPr>
                <a:xfrm>
                  <a:off x="8731275" y="20252134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6" name="Connettore 1 27"/>
                <p:cNvCxnSpPr/>
                <p:nvPr/>
              </p:nvCxnSpPr>
              <p:spPr>
                <a:xfrm>
                  <a:off x="8731275" y="20108118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7" name="Connettore 1 28"/>
                <p:cNvCxnSpPr/>
                <p:nvPr/>
              </p:nvCxnSpPr>
              <p:spPr>
                <a:xfrm>
                  <a:off x="8731275" y="19964102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8" name="Connettore 1 31"/>
                <p:cNvCxnSpPr/>
                <p:nvPr/>
              </p:nvCxnSpPr>
              <p:spPr>
                <a:xfrm>
                  <a:off x="8731275" y="20180126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9" name="Connettore 1 32"/>
                <p:cNvCxnSpPr/>
                <p:nvPr/>
              </p:nvCxnSpPr>
              <p:spPr>
                <a:xfrm>
                  <a:off x="8731275" y="20332526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0" name="Connettore 1 33"/>
                <p:cNvCxnSpPr/>
                <p:nvPr/>
              </p:nvCxnSpPr>
              <p:spPr>
                <a:xfrm>
                  <a:off x="8731275" y="20484926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1" name="Connettore 1 34"/>
                <p:cNvCxnSpPr/>
                <p:nvPr/>
              </p:nvCxnSpPr>
              <p:spPr>
                <a:xfrm>
                  <a:off x="8731275" y="20612174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2" name="Connettore 1 35"/>
                <p:cNvCxnSpPr/>
                <p:nvPr/>
              </p:nvCxnSpPr>
              <p:spPr>
                <a:xfrm>
                  <a:off x="8731275" y="20252134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3" name="Connettore 1 36"/>
                <p:cNvCxnSpPr/>
                <p:nvPr/>
              </p:nvCxnSpPr>
              <p:spPr>
                <a:xfrm>
                  <a:off x="8731275" y="20684182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4" name="Connettore 1 37"/>
                <p:cNvCxnSpPr/>
                <p:nvPr/>
              </p:nvCxnSpPr>
              <p:spPr>
                <a:xfrm>
                  <a:off x="8731275" y="20540166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5" name="Connettore 1 38"/>
                <p:cNvCxnSpPr/>
                <p:nvPr/>
              </p:nvCxnSpPr>
              <p:spPr>
                <a:xfrm>
                  <a:off x="8731275" y="20396150"/>
                  <a:ext cx="4608512" cy="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581" name="Picture 9" descr="http://www.vettorialigratis.it/wp-content/uploads/2010/08/forbici-%E2%80%93-scissors_1.jpg"/>
              <p:cNvPicPr>
                <a:picLocks noChangeAspect="1" noChangeArrowheads="1"/>
              </p:cNvPicPr>
              <p:nvPr/>
            </p:nvPicPr>
            <p:blipFill rotWithShape="1">
              <a:blip r:embed="rId2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607" t="17555" r="-1766" b="9556"/>
              <a:stretch/>
            </p:blipFill>
            <p:spPr bwMode="auto">
              <a:xfrm rot="8327938">
                <a:off x="12590640" y="7214228"/>
                <a:ext cx="2060786" cy="29506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82" name="CasellaDiTesto 139"/>
              <p:cNvSpPr txBox="1"/>
              <p:nvPr/>
            </p:nvSpPr>
            <p:spPr>
              <a:xfrm>
                <a:off x="12874274" y="6581089"/>
                <a:ext cx="5287616" cy="1074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088" dirty="0"/>
                  <a:t>L= 3 mm, 6 mm </a:t>
                </a:r>
              </a:p>
            </p:txBody>
          </p:sp>
          <p:grpSp>
            <p:nvGrpSpPr>
              <p:cNvPr id="1583" name="Gruppo 927"/>
              <p:cNvGrpSpPr/>
              <p:nvPr/>
            </p:nvGrpSpPr>
            <p:grpSpPr>
              <a:xfrm>
                <a:off x="19844849" y="6920402"/>
                <a:ext cx="1094134" cy="1190153"/>
                <a:chOff x="13432476" y="18103881"/>
                <a:chExt cx="1094134" cy="1190153"/>
              </a:xfrm>
            </p:grpSpPr>
            <p:cxnSp>
              <p:nvCxnSpPr>
                <p:cNvPr id="2220" name="Connettore 1 60"/>
                <p:cNvCxnSpPr/>
                <p:nvPr/>
              </p:nvCxnSpPr>
              <p:spPr>
                <a:xfrm rot="6032065">
                  <a:off x="13950546" y="18172418"/>
                  <a:ext cx="504056" cy="648072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1" name="Connettore 1 63"/>
                <p:cNvCxnSpPr/>
                <p:nvPr/>
              </p:nvCxnSpPr>
              <p:spPr>
                <a:xfrm>
                  <a:off x="13524046" y="18443437"/>
                  <a:ext cx="504056" cy="648072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2" name="Connettore 1 66"/>
                <p:cNvCxnSpPr/>
                <p:nvPr/>
              </p:nvCxnSpPr>
              <p:spPr>
                <a:xfrm rot="20105331">
                  <a:off x="13833548" y="18439435"/>
                  <a:ext cx="504056" cy="648072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3" name="Connettore 1 69"/>
                <p:cNvCxnSpPr/>
                <p:nvPr/>
              </p:nvCxnSpPr>
              <p:spPr>
                <a:xfrm>
                  <a:off x="14021395" y="18371429"/>
                  <a:ext cx="504056" cy="648072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4" name="Connettore 1 102"/>
                <p:cNvCxnSpPr/>
                <p:nvPr/>
              </p:nvCxnSpPr>
              <p:spPr>
                <a:xfrm>
                  <a:off x="13432476" y="18392079"/>
                  <a:ext cx="634952" cy="269243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5" name="Connettore 1 111"/>
                <p:cNvCxnSpPr/>
                <p:nvPr/>
              </p:nvCxnSpPr>
              <p:spPr>
                <a:xfrm rot="2277616">
                  <a:off x="13650731" y="18347995"/>
                  <a:ext cx="504056" cy="648072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6" name="Connettore 1 120"/>
                <p:cNvCxnSpPr/>
                <p:nvPr/>
              </p:nvCxnSpPr>
              <p:spPr>
                <a:xfrm rot="20105331">
                  <a:off x="13545516" y="18645962"/>
                  <a:ext cx="504056" cy="648072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7" name="Connettore 1 123"/>
                <p:cNvCxnSpPr/>
                <p:nvPr/>
              </p:nvCxnSpPr>
              <p:spPr>
                <a:xfrm>
                  <a:off x="13720509" y="18103881"/>
                  <a:ext cx="699400" cy="493000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8" name="Connettore 1 133"/>
                <p:cNvCxnSpPr/>
                <p:nvPr/>
              </p:nvCxnSpPr>
              <p:spPr>
                <a:xfrm>
                  <a:off x="13915851" y="18451934"/>
                  <a:ext cx="504056" cy="648072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9" name="Connettore 1 136"/>
                <p:cNvCxnSpPr/>
                <p:nvPr/>
              </p:nvCxnSpPr>
              <p:spPr>
                <a:xfrm rot="5807132">
                  <a:off x="13628014" y="18358608"/>
                  <a:ext cx="504054" cy="648073"/>
                </a:xfrm>
                <a:prstGeom prst="line">
                  <a:avLst/>
                </a:prstGeom>
                <a:ln>
                  <a:solidFill>
                    <a:srgbClr val="0099CC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84" name="Memoria ad accesso diretto 929"/>
              <p:cNvSpPr/>
              <p:nvPr/>
            </p:nvSpPr>
            <p:spPr bwMode="auto">
              <a:xfrm rot="16200000">
                <a:off x="19301312" y="7991353"/>
                <a:ext cx="1944216" cy="2295659"/>
              </a:xfrm>
              <a:prstGeom prst="flowChartMagneticDrum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defTabSz="1426982"/>
                <a:endParaRPr lang="it-IT" sz="2822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1585" name="Connettore 1 932"/>
              <p:cNvCxnSpPr>
                <a:stCxn id="1584" idx="3"/>
                <a:endCxn id="1584" idx="1"/>
              </p:cNvCxnSpPr>
              <p:nvPr/>
            </p:nvCxnSpPr>
            <p:spPr>
              <a:xfrm>
                <a:off x="20273421" y="8815147"/>
                <a:ext cx="0" cy="1296144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6" name="CasellaDiTesto 296"/>
              <p:cNvSpPr txBox="1"/>
              <p:nvPr/>
            </p:nvSpPr>
            <p:spPr>
              <a:xfrm>
                <a:off x="18315924" y="5589328"/>
                <a:ext cx="6912130" cy="1161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24" b="1" dirty="0"/>
                  <a:t>SHAPING</a:t>
                </a:r>
              </a:p>
            </p:txBody>
          </p:sp>
          <p:grpSp>
            <p:nvGrpSpPr>
              <p:cNvPr id="1587" name="Gruppo 145"/>
              <p:cNvGrpSpPr/>
              <p:nvPr/>
            </p:nvGrpSpPr>
            <p:grpSpPr>
              <a:xfrm>
                <a:off x="15754595" y="7737252"/>
                <a:ext cx="1598158" cy="2407765"/>
                <a:chOff x="10557070" y="18583632"/>
                <a:chExt cx="1598158" cy="2407765"/>
              </a:xfrm>
            </p:grpSpPr>
            <p:grpSp>
              <p:nvGrpSpPr>
                <p:cNvPr id="2187" name="Gruppo 841"/>
                <p:cNvGrpSpPr/>
                <p:nvPr/>
              </p:nvGrpSpPr>
              <p:grpSpPr>
                <a:xfrm>
                  <a:off x="10712804" y="18583632"/>
                  <a:ext cx="1402847" cy="1476683"/>
                  <a:chOff x="13123763" y="17914206"/>
                  <a:chExt cx="1402847" cy="1476683"/>
                </a:xfrm>
              </p:grpSpPr>
              <p:cxnSp>
                <p:nvCxnSpPr>
                  <p:cNvPr id="2210" name="Connettore 1 842"/>
                  <p:cNvCxnSpPr/>
                  <p:nvPr/>
                </p:nvCxnSpPr>
                <p:spPr>
                  <a:xfrm rot="6032065">
                    <a:off x="13950546" y="17842198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1" name="Connettore 1 843"/>
                  <p:cNvCxnSpPr/>
                  <p:nvPr/>
                </p:nvCxnSpPr>
                <p:spPr>
                  <a:xfrm>
                    <a:off x="13524046" y="18163902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2" name="Connettore 1 844"/>
                  <p:cNvCxnSpPr/>
                  <p:nvPr/>
                </p:nvCxnSpPr>
                <p:spPr>
                  <a:xfrm rot="20105331">
                    <a:off x="13833548" y="1802857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3" name="Connettore 1 845"/>
                  <p:cNvCxnSpPr/>
                  <p:nvPr/>
                </p:nvCxnSpPr>
                <p:spPr>
                  <a:xfrm>
                    <a:off x="14021395" y="18125430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4" name="Connettore 1 846"/>
                  <p:cNvCxnSpPr/>
                  <p:nvPr/>
                </p:nvCxnSpPr>
                <p:spPr>
                  <a:xfrm>
                    <a:off x="13123763" y="18133217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5" name="Connettore 1 847"/>
                  <p:cNvCxnSpPr/>
                  <p:nvPr/>
                </p:nvCxnSpPr>
                <p:spPr>
                  <a:xfrm rot="2277616">
                    <a:off x="13650731" y="1834799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6" name="Connettore 1 848"/>
                  <p:cNvCxnSpPr/>
                  <p:nvPr/>
                </p:nvCxnSpPr>
                <p:spPr>
                  <a:xfrm rot="20105331">
                    <a:off x="13545516" y="18645962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7" name="Connettore 1 849"/>
                  <p:cNvCxnSpPr/>
                  <p:nvPr/>
                </p:nvCxnSpPr>
                <p:spPr>
                  <a:xfrm>
                    <a:off x="13915851" y="18742817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8" name="Connettore 1 850"/>
                  <p:cNvCxnSpPr/>
                  <p:nvPr/>
                </p:nvCxnSpPr>
                <p:spPr>
                  <a:xfrm>
                    <a:off x="13915851" y="18451934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9" name="Connettore 1 851"/>
                  <p:cNvCxnSpPr/>
                  <p:nvPr/>
                </p:nvCxnSpPr>
                <p:spPr>
                  <a:xfrm rot="5807132">
                    <a:off x="13628014" y="1857933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88" name="Gruppo 852"/>
                <p:cNvGrpSpPr/>
                <p:nvPr/>
              </p:nvGrpSpPr>
              <p:grpSpPr>
                <a:xfrm rot="1918259">
                  <a:off x="10752381" y="19250207"/>
                  <a:ext cx="1402847" cy="1476683"/>
                  <a:chOff x="13123763" y="17914206"/>
                  <a:chExt cx="1402847" cy="1476683"/>
                </a:xfrm>
              </p:grpSpPr>
              <p:cxnSp>
                <p:nvCxnSpPr>
                  <p:cNvPr id="2200" name="Connettore 1 853"/>
                  <p:cNvCxnSpPr/>
                  <p:nvPr/>
                </p:nvCxnSpPr>
                <p:spPr>
                  <a:xfrm rot="6032065">
                    <a:off x="13950546" y="17842198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1" name="Connettore 1 854"/>
                  <p:cNvCxnSpPr/>
                  <p:nvPr/>
                </p:nvCxnSpPr>
                <p:spPr>
                  <a:xfrm>
                    <a:off x="13524046" y="18163902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2" name="Connettore 1 855"/>
                  <p:cNvCxnSpPr/>
                  <p:nvPr/>
                </p:nvCxnSpPr>
                <p:spPr>
                  <a:xfrm rot="20105331">
                    <a:off x="13833548" y="1802857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3" name="Connettore 1 856"/>
                  <p:cNvCxnSpPr/>
                  <p:nvPr/>
                </p:nvCxnSpPr>
                <p:spPr>
                  <a:xfrm>
                    <a:off x="14021395" y="18125430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4" name="Connettore 1 857"/>
                  <p:cNvCxnSpPr/>
                  <p:nvPr/>
                </p:nvCxnSpPr>
                <p:spPr>
                  <a:xfrm>
                    <a:off x="13123763" y="18133217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5" name="Connettore 1 858"/>
                  <p:cNvCxnSpPr/>
                  <p:nvPr/>
                </p:nvCxnSpPr>
                <p:spPr>
                  <a:xfrm rot="2277616">
                    <a:off x="13650731" y="1834799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6" name="Connettore 1 859"/>
                  <p:cNvCxnSpPr/>
                  <p:nvPr/>
                </p:nvCxnSpPr>
                <p:spPr>
                  <a:xfrm rot="20105331">
                    <a:off x="13545516" y="18645962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7" name="Connettore 1 860"/>
                  <p:cNvCxnSpPr/>
                  <p:nvPr/>
                </p:nvCxnSpPr>
                <p:spPr>
                  <a:xfrm>
                    <a:off x="13915851" y="18742817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8" name="Connettore 1 861"/>
                  <p:cNvCxnSpPr/>
                  <p:nvPr/>
                </p:nvCxnSpPr>
                <p:spPr>
                  <a:xfrm>
                    <a:off x="13915851" y="18451934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9" name="Connettore 1 862"/>
                  <p:cNvCxnSpPr/>
                  <p:nvPr/>
                </p:nvCxnSpPr>
                <p:spPr>
                  <a:xfrm rot="5807132">
                    <a:off x="13628014" y="1857933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89" name="Gruppo 863"/>
                <p:cNvGrpSpPr/>
                <p:nvPr/>
              </p:nvGrpSpPr>
              <p:grpSpPr>
                <a:xfrm rot="16952480">
                  <a:off x="10593988" y="19551632"/>
                  <a:ext cx="1402847" cy="1476683"/>
                  <a:chOff x="13123763" y="17914206"/>
                  <a:chExt cx="1402847" cy="1476683"/>
                </a:xfrm>
              </p:grpSpPr>
              <p:cxnSp>
                <p:nvCxnSpPr>
                  <p:cNvPr id="2190" name="Connettore 1 864"/>
                  <p:cNvCxnSpPr/>
                  <p:nvPr/>
                </p:nvCxnSpPr>
                <p:spPr>
                  <a:xfrm rot="6032065">
                    <a:off x="13950546" y="17842198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1" name="Connettore 1 865"/>
                  <p:cNvCxnSpPr/>
                  <p:nvPr/>
                </p:nvCxnSpPr>
                <p:spPr>
                  <a:xfrm>
                    <a:off x="13524046" y="18163902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2" name="Connettore 1 866"/>
                  <p:cNvCxnSpPr/>
                  <p:nvPr/>
                </p:nvCxnSpPr>
                <p:spPr>
                  <a:xfrm rot="20105331">
                    <a:off x="13833548" y="1802857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3" name="Connettore 1 867"/>
                  <p:cNvCxnSpPr/>
                  <p:nvPr/>
                </p:nvCxnSpPr>
                <p:spPr>
                  <a:xfrm>
                    <a:off x="14021395" y="18125430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4" name="Connettore 1 868"/>
                  <p:cNvCxnSpPr/>
                  <p:nvPr/>
                </p:nvCxnSpPr>
                <p:spPr>
                  <a:xfrm>
                    <a:off x="13123763" y="18133217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5" name="Connettore 1 869"/>
                  <p:cNvCxnSpPr/>
                  <p:nvPr/>
                </p:nvCxnSpPr>
                <p:spPr>
                  <a:xfrm rot="2277616">
                    <a:off x="13650731" y="1834799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6" name="Connettore 1 870"/>
                  <p:cNvCxnSpPr/>
                  <p:nvPr/>
                </p:nvCxnSpPr>
                <p:spPr>
                  <a:xfrm rot="20105331">
                    <a:off x="13545516" y="18645962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7" name="Connettore 1 871"/>
                  <p:cNvCxnSpPr/>
                  <p:nvPr/>
                </p:nvCxnSpPr>
                <p:spPr>
                  <a:xfrm>
                    <a:off x="13915851" y="18742817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8" name="Connettore 1 872"/>
                  <p:cNvCxnSpPr/>
                  <p:nvPr/>
                </p:nvCxnSpPr>
                <p:spPr>
                  <a:xfrm>
                    <a:off x="13915851" y="18451934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9" name="Connettore 1 873"/>
                  <p:cNvCxnSpPr/>
                  <p:nvPr/>
                </p:nvCxnSpPr>
                <p:spPr>
                  <a:xfrm rot="5807132">
                    <a:off x="13628014" y="1857933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588" name="Rectangle 9"/>
              <p:cNvSpPr/>
              <p:nvPr/>
            </p:nvSpPr>
            <p:spPr>
              <a:xfrm>
                <a:off x="18274873" y="10201984"/>
                <a:ext cx="5166725" cy="10742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88" dirty="0">
                    <a:solidFill>
                      <a:prstClr val="black"/>
                    </a:solidFill>
                  </a:rPr>
                  <a:t>(D 13mm, h 12 mm) </a:t>
                </a:r>
                <a:endParaRPr lang="it-IT" sz="1088" dirty="0"/>
              </a:p>
            </p:txBody>
          </p:sp>
          <p:grpSp>
            <p:nvGrpSpPr>
              <p:cNvPr id="1589" name="Gruppo 140"/>
              <p:cNvGrpSpPr/>
              <p:nvPr/>
            </p:nvGrpSpPr>
            <p:grpSpPr>
              <a:xfrm>
                <a:off x="23538394" y="7940075"/>
                <a:ext cx="1722877" cy="1871320"/>
                <a:chOff x="18034006" y="19166119"/>
                <a:chExt cx="1722877" cy="1871320"/>
              </a:xfrm>
            </p:grpSpPr>
            <p:cxnSp>
              <p:nvCxnSpPr>
                <p:cNvPr id="1924" name="Connettore 1 300"/>
                <p:cNvCxnSpPr/>
                <p:nvPr/>
              </p:nvCxnSpPr>
              <p:spPr>
                <a:xfrm>
                  <a:off x="18667871" y="19249315"/>
                  <a:ext cx="395961" cy="4291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5" name="Connettore 1 301"/>
                <p:cNvCxnSpPr/>
                <p:nvPr/>
              </p:nvCxnSpPr>
              <p:spPr>
                <a:xfrm>
                  <a:off x="19216232" y="19342517"/>
                  <a:ext cx="0" cy="33036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6" name="Connettore 1 302"/>
                <p:cNvCxnSpPr/>
                <p:nvPr/>
              </p:nvCxnSpPr>
              <p:spPr>
                <a:xfrm flipH="1">
                  <a:off x="18775800" y="19278387"/>
                  <a:ext cx="330904" cy="39449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7" name="Connettore 1 303"/>
                <p:cNvCxnSpPr/>
                <p:nvPr/>
              </p:nvCxnSpPr>
              <p:spPr>
                <a:xfrm flipH="1">
                  <a:off x="18556383" y="19342517"/>
                  <a:ext cx="111489" cy="2991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8" name="Connettore 1 304"/>
                <p:cNvCxnSpPr/>
                <p:nvPr/>
              </p:nvCxnSpPr>
              <p:spPr>
                <a:xfrm flipH="1">
                  <a:off x="18314617" y="19483665"/>
                  <a:ext cx="353255" cy="12494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9" name="Connettore 1 305"/>
                <p:cNvCxnSpPr/>
                <p:nvPr/>
              </p:nvCxnSpPr>
              <p:spPr>
                <a:xfrm flipH="1">
                  <a:off x="18199848" y="19308813"/>
                  <a:ext cx="154658" cy="267092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0" name="Connettore 1 306"/>
                <p:cNvCxnSpPr/>
                <p:nvPr/>
              </p:nvCxnSpPr>
              <p:spPr>
                <a:xfrm flipH="1">
                  <a:off x="18122519" y="19433761"/>
                  <a:ext cx="368725" cy="49904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1" name="Connettore 1 307"/>
                <p:cNvCxnSpPr/>
                <p:nvPr/>
              </p:nvCxnSpPr>
              <p:spPr>
                <a:xfrm flipH="1">
                  <a:off x="19106705" y="19382400"/>
                  <a:ext cx="497778" cy="23598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2" name="Connettore 1 308"/>
                <p:cNvCxnSpPr/>
                <p:nvPr/>
              </p:nvCxnSpPr>
              <p:spPr>
                <a:xfrm flipH="1" flipV="1">
                  <a:off x="19063833" y="19492056"/>
                  <a:ext cx="540650" cy="340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3" name="Connettore 1 309"/>
                <p:cNvCxnSpPr/>
                <p:nvPr/>
              </p:nvCxnSpPr>
              <p:spPr>
                <a:xfrm flipH="1">
                  <a:off x="19216233" y="19380466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4" name="Connettore 1 310"/>
                <p:cNvCxnSpPr/>
                <p:nvPr/>
              </p:nvCxnSpPr>
              <p:spPr>
                <a:xfrm flipH="1">
                  <a:off x="18667872" y="19407352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5" name="Connettore 1 311"/>
                <p:cNvCxnSpPr/>
                <p:nvPr/>
              </p:nvCxnSpPr>
              <p:spPr>
                <a:xfrm>
                  <a:off x="18919815" y="19244022"/>
                  <a:ext cx="186890" cy="4424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6" name="Connettore 1 312"/>
                <p:cNvCxnSpPr/>
                <p:nvPr/>
              </p:nvCxnSpPr>
              <p:spPr>
                <a:xfrm flipV="1">
                  <a:off x="18612127" y="19416752"/>
                  <a:ext cx="307688" cy="2079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7" name="Connettore 1 313"/>
                <p:cNvCxnSpPr/>
                <p:nvPr/>
              </p:nvCxnSpPr>
              <p:spPr>
                <a:xfrm flipV="1">
                  <a:off x="18354506" y="19256841"/>
                  <a:ext cx="524734" cy="36480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8" name="Connettore 1 314"/>
                <p:cNvCxnSpPr/>
                <p:nvPr/>
              </p:nvCxnSpPr>
              <p:spPr>
                <a:xfrm>
                  <a:off x="18491244" y="19380466"/>
                  <a:ext cx="428571" cy="36286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9" name="Connettore 1 315"/>
                <p:cNvCxnSpPr/>
                <p:nvPr/>
              </p:nvCxnSpPr>
              <p:spPr>
                <a:xfrm flipV="1">
                  <a:off x="18941252" y="19306745"/>
                  <a:ext cx="344661" cy="20221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0" name="Connettore 1 316"/>
                <p:cNvCxnSpPr/>
                <p:nvPr/>
              </p:nvCxnSpPr>
              <p:spPr>
                <a:xfrm flipV="1">
                  <a:off x="18775800" y="19547815"/>
                  <a:ext cx="337782" cy="4585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1" name="Connettore 1 317"/>
                <p:cNvCxnSpPr/>
                <p:nvPr/>
              </p:nvCxnSpPr>
              <p:spPr>
                <a:xfrm flipV="1">
                  <a:off x="18468112" y="19288872"/>
                  <a:ext cx="23132" cy="33582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2" name="Connettore 1 318"/>
                <p:cNvCxnSpPr/>
                <p:nvPr/>
              </p:nvCxnSpPr>
              <p:spPr>
                <a:xfrm flipV="1">
                  <a:off x="18919815" y="19398610"/>
                  <a:ext cx="366098" cy="28783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3" name="Connettore 1 319"/>
                <p:cNvCxnSpPr/>
                <p:nvPr/>
              </p:nvCxnSpPr>
              <p:spPr>
                <a:xfrm flipH="1" flipV="1">
                  <a:off x="18556383" y="19278287"/>
                  <a:ext cx="219417" cy="31538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4" name="Connettore 1 320"/>
                <p:cNvCxnSpPr/>
                <p:nvPr/>
              </p:nvCxnSpPr>
              <p:spPr>
                <a:xfrm>
                  <a:off x="18199848" y="19382400"/>
                  <a:ext cx="154658" cy="12656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5" name="Connettore 1 321"/>
                <p:cNvCxnSpPr/>
                <p:nvPr/>
              </p:nvCxnSpPr>
              <p:spPr>
                <a:xfrm flipV="1">
                  <a:off x="19285913" y="19323598"/>
                  <a:ext cx="198409" cy="35483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6" name="Connettore 1 322"/>
                <p:cNvCxnSpPr/>
                <p:nvPr/>
              </p:nvCxnSpPr>
              <p:spPr>
                <a:xfrm flipH="1" flipV="1">
                  <a:off x="19216232" y="19316292"/>
                  <a:ext cx="268090" cy="294389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7" name="Connettore 1 323"/>
                <p:cNvCxnSpPr/>
                <p:nvPr/>
              </p:nvCxnSpPr>
              <p:spPr>
                <a:xfrm>
                  <a:off x="18781683" y="19815009"/>
                  <a:ext cx="395961" cy="4291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8" name="Connettore 1 324"/>
                <p:cNvCxnSpPr/>
                <p:nvPr/>
              </p:nvCxnSpPr>
              <p:spPr>
                <a:xfrm>
                  <a:off x="19330044" y="19908211"/>
                  <a:ext cx="0" cy="33036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9" name="Connettore 1 325"/>
                <p:cNvCxnSpPr/>
                <p:nvPr/>
              </p:nvCxnSpPr>
              <p:spPr>
                <a:xfrm flipH="1">
                  <a:off x="18889612" y="19844081"/>
                  <a:ext cx="330904" cy="39449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0" name="Connettore 1 326"/>
                <p:cNvCxnSpPr/>
                <p:nvPr/>
              </p:nvCxnSpPr>
              <p:spPr>
                <a:xfrm flipH="1">
                  <a:off x="18670195" y="19908211"/>
                  <a:ext cx="111489" cy="2991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1" name="Connettore 1 327"/>
                <p:cNvCxnSpPr/>
                <p:nvPr/>
              </p:nvCxnSpPr>
              <p:spPr>
                <a:xfrm flipH="1">
                  <a:off x="18428429" y="20049359"/>
                  <a:ext cx="353255" cy="12494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2" name="Connettore 1 328"/>
                <p:cNvCxnSpPr/>
                <p:nvPr/>
              </p:nvCxnSpPr>
              <p:spPr>
                <a:xfrm flipH="1">
                  <a:off x="18313660" y="19874507"/>
                  <a:ext cx="154658" cy="267092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3" name="Connettore 1 329"/>
                <p:cNvCxnSpPr/>
                <p:nvPr/>
              </p:nvCxnSpPr>
              <p:spPr>
                <a:xfrm flipH="1">
                  <a:off x="18236331" y="19999455"/>
                  <a:ext cx="368725" cy="49904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4" name="Connettore 1 330"/>
                <p:cNvCxnSpPr/>
                <p:nvPr/>
              </p:nvCxnSpPr>
              <p:spPr>
                <a:xfrm flipH="1">
                  <a:off x="19220517" y="19948094"/>
                  <a:ext cx="497778" cy="23598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5" name="Connettore 1 331"/>
                <p:cNvCxnSpPr/>
                <p:nvPr/>
              </p:nvCxnSpPr>
              <p:spPr>
                <a:xfrm flipH="1" flipV="1">
                  <a:off x="19177645" y="20057750"/>
                  <a:ext cx="540650" cy="340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6" name="Connettore 1 332"/>
                <p:cNvCxnSpPr/>
                <p:nvPr/>
              </p:nvCxnSpPr>
              <p:spPr>
                <a:xfrm flipH="1">
                  <a:off x="19330045" y="19946160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7" name="Connettore 1 333"/>
                <p:cNvCxnSpPr/>
                <p:nvPr/>
              </p:nvCxnSpPr>
              <p:spPr>
                <a:xfrm flipH="1">
                  <a:off x="18781684" y="19973046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8" name="Connettore 1 334"/>
                <p:cNvCxnSpPr/>
                <p:nvPr/>
              </p:nvCxnSpPr>
              <p:spPr>
                <a:xfrm>
                  <a:off x="19033627" y="19809716"/>
                  <a:ext cx="186890" cy="4424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9" name="Connettore 1 335"/>
                <p:cNvCxnSpPr/>
                <p:nvPr/>
              </p:nvCxnSpPr>
              <p:spPr>
                <a:xfrm flipV="1">
                  <a:off x="18725939" y="19982446"/>
                  <a:ext cx="307688" cy="2079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0" name="Connettore 1 336"/>
                <p:cNvCxnSpPr/>
                <p:nvPr/>
              </p:nvCxnSpPr>
              <p:spPr>
                <a:xfrm flipV="1">
                  <a:off x="18468318" y="19822535"/>
                  <a:ext cx="524734" cy="36480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1" name="Connettore 1 338"/>
                <p:cNvCxnSpPr/>
                <p:nvPr/>
              </p:nvCxnSpPr>
              <p:spPr>
                <a:xfrm>
                  <a:off x="18605056" y="19946160"/>
                  <a:ext cx="428571" cy="36286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2" name="Connettore 1 339"/>
                <p:cNvCxnSpPr/>
                <p:nvPr/>
              </p:nvCxnSpPr>
              <p:spPr>
                <a:xfrm flipV="1">
                  <a:off x="19055064" y="19872439"/>
                  <a:ext cx="344661" cy="20221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3" name="Connettore 1 340"/>
                <p:cNvCxnSpPr/>
                <p:nvPr/>
              </p:nvCxnSpPr>
              <p:spPr>
                <a:xfrm flipV="1">
                  <a:off x="18889612" y="20113509"/>
                  <a:ext cx="337782" cy="4585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4" name="Connettore 1 341"/>
                <p:cNvCxnSpPr/>
                <p:nvPr/>
              </p:nvCxnSpPr>
              <p:spPr>
                <a:xfrm flipV="1">
                  <a:off x="18581924" y="19854566"/>
                  <a:ext cx="23132" cy="33582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5" name="Connettore 1 342"/>
                <p:cNvCxnSpPr/>
                <p:nvPr/>
              </p:nvCxnSpPr>
              <p:spPr>
                <a:xfrm flipV="1">
                  <a:off x="19033627" y="19964304"/>
                  <a:ext cx="366098" cy="28783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6" name="Connettore 1 343"/>
                <p:cNvCxnSpPr/>
                <p:nvPr/>
              </p:nvCxnSpPr>
              <p:spPr>
                <a:xfrm flipH="1" flipV="1">
                  <a:off x="18670195" y="19843981"/>
                  <a:ext cx="219417" cy="31538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7" name="Connettore 1 344"/>
                <p:cNvCxnSpPr/>
                <p:nvPr/>
              </p:nvCxnSpPr>
              <p:spPr>
                <a:xfrm>
                  <a:off x="18313660" y="19948094"/>
                  <a:ext cx="154658" cy="12656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8" name="Connettore 1 345"/>
                <p:cNvCxnSpPr/>
                <p:nvPr/>
              </p:nvCxnSpPr>
              <p:spPr>
                <a:xfrm flipV="1">
                  <a:off x="19399725" y="19889292"/>
                  <a:ext cx="198409" cy="35483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9" name="Connettore 1 346"/>
                <p:cNvCxnSpPr/>
                <p:nvPr/>
              </p:nvCxnSpPr>
              <p:spPr>
                <a:xfrm flipH="1" flipV="1">
                  <a:off x="19330044" y="19881986"/>
                  <a:ext cx="268090" cy="294389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0" name="Connettore 1 347"/>
                <p:cNvCxnSpPr/>
                <p:nvPr/>
              </p:nvCxnSpPr>
              <p:spPr>
                <a:xfrm>
                  <a:off x="18739879" y="20535089"/>
                  <a:ext cx="395961" cy="4291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1" name="Connettore 1 348"/>
                <p:cNvCxnSpPr/>
                <p:nvPr/>
              </p:nvCxnSpPr>
              <p:spPr>
                <a:xfrm>
                  <a:off x="19288240" y="20628291"/>
                  <a:ext cx="0" cy="33036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2" name="Connettore 1 349"/>
                <p:cNvCxnSpPr/>
                <p:nvPr/>
              </p:nvCxnSpPr>
              <p:spPr>
                <a:xfrm flipH="1">
                  <a:off x="18847808" y="20564161"/>
                  <a:ext cx="330904" cy="39449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3" name="Connettore 1 350"/>
                <p:cNvCxnSpPr/>
                <p:nvPr/>
              </p:nvCxnSpPr>
              <p:spPr>
                <a:xfrm flipH="1">
                  <a:off x="18628391" y="20628291"/>
                  <a:ext cx="111489" cy="2991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4" name="Connettore 1 351"/>
                <p:cNvCxnSpPr/>
                <p:nvPr/>
              </p:nvCxnSpPr>
              <p:spPr>
                <a:xfrm flipH="1">
                  <a:off x="18386625" y="20769439"/>
                  <a:ext cx="353255" cy="12494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5" name="Connettore 1 352"/>
                <p:cNvCxnSpPr/>
                <p:nvPr/>
              </p:nvCxnSpPr>
              <p:spPr>
                <a:xfrm flipH="1">
                  <a:off x="18271856" y="20594587"/>
                  <a:ext cx="154658" cy="267092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6" name="Connettore 1 353"/>
                <p:cNvCxnSpPr/>
                <p:nvPr/>
              </p:nvCxnSpPr>
              <p:spPr>
                <a:xfrm flipH="1">
                  <a:off x="18194527" y="20719535"/>
                  <a:ext cx="368725" cy="49904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7" name="Connettore 1 354"/>
                <p:cNvCxnSpPr/>
                <p:nvPr/>
              </p:nvCxnSpPr>
              <p:spPr>
                <a:xfrm flipH="1">
                  <a:off x="19178713" y="20668174"/>
                  <a:ext cx="497778" cy="23598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8" name="Connettore 1 355"/>
                <p:cNvCxnSpPr/>
                <p:nvPr/>
              </p:nvCxnSpPr>
              <p:spPr>
                <a:xfrm flipH="1" flipV="1">
                  <a:off x="19135841" y="20777830"/>
                  <a:ext cx="540650" cy="340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9" name="Connettore 1 356"/>
                <p:cNvCxnSpPr/>
                <p:nvPr/>
              </p:nvCxnSpPr>
              <p:spPr>
                <a:xfrm flipH="1">
                  <a:off x="19288241" y="20666240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0" name="Connettore 1 357"/>
                <p:cNvCxnSpPr/>
                <p:nvPr/>
              </p:nvCxnSpPr>
              <p:spPr>
                <a:xfrm flipH="1">
                  <a:off x="18739880" y="20693126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1" name="Connettore 1 358"/>
                <p:cNvCxnSpPr/>
                <p:nvPr/>
              </p:nvCxnSpPr>
              <p:spPr>
                <a:xfrm>
                  <a:off x="18991823" y="20529796"/>
                  <a:ext cx="186890" cy="4424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2" name="Connettore 1 359"/>
                <p:cNvCxnSpPr/>
                <p:nvPr/>
              </p:nvCxnSpPr>
              <p:spPr>
                <a:xfrm flipV="1">
                  <a:off x="18684135" y="20702526"/>
                  <a:ext cx="307688" cy="2079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3" name="Connettore 1 360"/>
                <p:cNvCxnSpPr/>
                <p:nvPr/>
              </p:nvCxnSpPr>
              <p:spPr>
                <a:xfrm flipV="1">
                  <a:off x="18426514" y="20542615"/>
                  <a:ext cx="524734" cy="36480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4" name="Connettore 1 361"/>
                <p:cNvCxnSpPr/>
                <p:nvPr/>
              </p:nvCxnSpPr>
              <p:spPr>
                <a:xfrm>
                  <a:off x="18563252" y="20666240"/>
                  <a:ext cx="428571" cy="36286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5" name="Connettore 1 362"/>
                <p:cNvCxnSpPr/>
                <p:nvPr/>
              </p:nvCxnSpPr>
              <p:spPr>
                <a:xfrm flipV="1">
                  <a:off x="19013260" y="20592519"/>
                  <a:ext cx="344661" cy="20221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6" name="Connettore 1 363"/>
                <p:cNvCxnSpPr/>
                <p:nvPr/>
              </p:nvCxnSpPr>
              <p:spPr>
                <a:xfrm flipV="1">
                  <a:off x="18847808" y="20833589"/>
                  <a:ext cx="337782" cy="4585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7" name="Connettore 1 364"/>
                <p:cNvCxnSpPr/>
                <p:nvPr/>
              </p:nvCxnSpPr>
              <p:spPr>
                <a:xfrm flipV="1">
                  <a:off x="18540120" y="20574646"/>
                  <a:ext cx="23132" cy="33582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8" name="Connettore 1 365"/>
                <p:cNvCxnSpPr/>
                <p:nvPr/>
              </p:nvCxnSpPr>
              <p:spPr>
                <a:xfrm flipV="1">
                  <a:off x="18991823" y="20684384"/>
                  <a:ext cx="366098" cy="28783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9" name="Connettore 1 366"/>
                <p:cNvCxnSpPr/>
                <p:nvPr/>
              </p:nvCxnSpPr>
              <p:spPr>
                <a:xfrm flipH="1" flipV="1">
                  <a:off x="18628391" y="20564061"/>
                  <a:ext cx="219417" cy="31538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0" name="Connettore 1 367"/>
                <p:cNvCxnSpPr/>
                <p:nvPr/>
              </p:nvCxnSpPr>
              <p:spPr>
                <a:xfrm>
                  <a:off x="18271856" y="20668174"/>
                  <a:ext cx="154658" cy="12656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1" name="Connettore 1 368"/>
                <p:cNvCxnSpPr/>
                <p:nvPr/>
              </p:nvCxnSpPr>
              <p:spPr>
                <a:xfrm flipV="1">
                  <a:off x="19357921" y="20609372"/>
                  <a:ext cx="198409" cy="35483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2" name="Connettore 1 369"/>
                <p:cNvCxnSpPr/>
                <p:nvPr/>
              </p:nvCxnSpPr>
              <p:spPr>
                <a:xfrm flipH="1" flipV="1">
                  <a:off x="19288240" y="20602066"/>
                  <a:ext cx="268090" cy="294389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3" name="Connettore 1 370"/>
                <p:cNvCxnSpPr/>
                <p:nvPr/>
              </p:nvCxnSpPr>
              <p:spPr>
                <a:xfrm>
                  <a:off x="18739879" y="19598985"/>
                  <a:ext cx="395961" cy="4291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4" name="Connettore 1 371"/>
                <p:cNvCxnSpPr/>
                <p:nvPr/>
              </p:nvCxnSpPr>
              <p:spPr>
                <a:xfrm>
                  <a:off x="19288240" y="19692187"/>
                  <a:ext cx="0" cy="33036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5" name="Connettore 1 372"/>
                <p:cNvCxnSpPr/>
                <p:nvPr/>
              </p:nvCxnSpPr>
              <p:spPr>
                <a:xfrm flipH="1">
                  <a:off x="18847808" y="19628057"/>
                  <a:ext cx="330904" cy="39449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6" name="Connettore 1 373"/>
                <p:cNvCxnSpPr/>
                <p:nvPr/>
              </p:nvCxnSpPr>
              <p:spPr>
                <a:xfrm flipH="1">
                  <a:off x="18628391" y="19692187"/>
                  <a:ext cx="111489" cy="2991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7" name="Connettore 1 374"/>
                <p:cNvCxnSpPr/>
                <p:nvPr/>
              </p:nvCxnSpPr>
              <p:spPr>
                <a:xfrm flipH="1">
                  <a:off x="18386625" y="19833335"/>
                  <a:ext cx="353255" cy="12494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8" name="Connettore 1 375"/>
                <p:cNvCxnSpPr/>
                <p:nvPr/>
              </p:nvCxnSpPr>
              <p:spPr>
                <a:xfrm flipH="1">
                  <a:off x="18271856" y="19658483"/>
                  <a:ext cx="154658" cy="267092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9" name="Connettore 1 376"/>
                <p:cNvCxnSpPr/>
                <p:nvPr/>
              </p:nvCxnSpPr>
              <p:spPr>
                <a:xfrm flipH="1">
                  <a:off x="18194527" y="19783431"/>
                  <a:ext cx="368725" cy="49904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0" name="Connettore 1 377"/>
                <p:cNvCxnSpPr/>
                <p:nvPr/>
              </p:nvCxnSpPr>
              <p:spPr>
                <a:xfrm flipH="1">
                  <a:off x="19178713" y="19732070"/>
                  <a:ext cx="497778" cy="23598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1" name="Connettore 1 378"/>
                <p:cNvCxnSpPr/>
                <p:nvPr/>
              </p:nvCxnSpPr>
              <p:spPr>
                <a:xfrm flipH="1" flipV="1">
                  <a:off x="19135841" y="19841726"/>
                  <a:ext cx="540650" cy="340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2" name="Connettore 1 379"/>
                <p:cNvCxnSpPr/>
                <p:nvPr/>
              </p:nvCxnSpPr>
              <p:spPr>
                <a:xfrm flipH="1">
                  <a:off x="19288241" y="19730136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3" name="Connettore 1 380"/>
                <p:cNvCxnSpPr/>
                <p:nvPr/>
              </p:nvCxnSpPr>
              <p:spPr>
                <a:xfrm flipH="1">
                  <a:off x="18739880" y="19757022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4" name="Connettore 1 381"/>
                <p:cNvCxnSpPr/>
                <p:nvPr/>
              </p:nvCxnSpPr>
              <p:spPr>
                <a:xfrm>
                  <a:off x="18991823" y="19593692"/>
                  <a:ext cx="186890" cy="4424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5" name="Connettore 1 382"/>
                <p:cNvCxnSpPr/>
                <p:nvPr/>
              </p:nvCxnSpPr>
              <p:spPr>
                <a:xfrm flipV="1">
                  <a:off x="18684135" y="19766422"/>
                  <a:ext cx="307688" cy="2079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6" name="Connettore 1 383"/>
                <p:cNvCxnSpPr/>
                <p:nvPr/>
              </p:nvCxnSpPr>
              <p:spPr>
                <a:xfrm flipV="1">
                  <a:off x="18426514" y="19606511"/>
                  <a:ext cx="524734" cy="36480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7" name="Connettore 1 384"/>
                <p:cNvCxnSpPr/>
                <p:nvPr/>
              </p:nvCxnSpPr>
              <p:spPr>
                <a:xfrm>
                  <a:off x="18563252" y="19730136"/>
                  <a:ext cx="428571" cy="36286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8" name="Connettore 1 385"/>
                <p:cNvCxnSpPr/>
                <p:nvPr/>
              </p:nvCxnSpPr>
              <p:spPr>
                <a:xfrm flipV="1">
                  <a:off x="19013260" y="19656415"/>
                  <a:ext cx="344661" cy="20221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9" name="Connettore 1 386"/>
                <p:cNvCxnSpPr/>
                <p:nvPr/>
              </p:nvCxnSpPr>
              <p:spPr>
                <a:xfrm flipV="1">
                  <a:off x="18847808" y="19897485"/>
                  <a:ext cx="337782" cy="4585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0" name="Connettore 1 387"/>
                <p:cNvCxnSpPr/>
                <p:nvPr/>
              </p:nvCxnSpPr>
              <p:spPr>
                <a:xfrm flipV="1">
                  <a:off x="18540120" y="19638542"/>
                  <a:ext cx="23132" cy="33582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1" name="Connettore 1 388"/>
                <p:cNvCxnSpPr/>
                <p:nvPr/>
              </p:nvCxnSpPr>
              <p:spPr>
                <a:xfrm flipV="1">
                  <a:off x="18991823" y="19748280"/>
                  <a:ext cx="366098" cy="28783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2" name="Connettore 1 389"/>
                <p:cNvCxnSpPr/>
                <p:nvPr/>
              </p:nvCxnSpPr>
              <p:spPr>
                <a:xfrm flipH="1" flipV="1">
                  <a:off x="18628391" y="19627957"/>
                  <a:ext cx="219417" cy="31538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3" name="Connettore 1 390"/>
                <p:cNvCxnSpPr/>
                <p:nvPr/>
              </p:nvCxnSpPr>
              <p:spPr>
                <a:xfrm>
                  <a:off x="18271856" y="19732070"/>
                  <a:ext cx="154658" cy="12656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4" name="Connettore 1 391"/>
                <p:cNvCxnSpPr/>
                <p:nvPr/>
              </p:nvCxnSpPr>
              <p:spPr>
                <a:xfrm flipV="1">
                  <a:off x="19357921" y="19673268"/>
                  <a:ext cx="198409" cy="35483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5" name="Connettore 1 392"/>
                <p:cNvCxnSpPr/>
                <p:nvPr/>
              </p:nvCxnSpPr>
              <p:spPr>
                <a:xfrm flipH="1" flipV="1">
                  <a:off x="19288240" y="19665962"/>
                  <a:ext cx="268090" cy="294389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6" name="Connettore 1 393"/>
                <p:cNvCxnSpPr/>
                <p:nvPr/>
              </p:nvCxnSpPr>
              <p:spPr>
                <a:xfrm>
                  <a:off x="18709675" y="20103041"/>
                  <a:ext cx="395961" cy="4291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7" name="Connettore 1 394"/>
                <p:cNvCxnSpPr/>
                <p:nvPr/>
              </p:nvCxnSpPr>
              <p:spPr>
                <a:xfrm>
                  <a:off x="19258036" y="20196243"/>
                  <a:ext cx="0" cy="33036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8" name="Connettore 1 395"/>
                <p:cNvCxnSpPr/>
                <p:nvPr/>
              </p:nvCxnSpPr>
              <p:spPr>
                <a:xfrm flipH="1">
                  <a:off x="18817604" y="20132113"/>
                  <a:ext cx="330904" cy="39449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9" name="Connettore 1 396"/>
                <p:cNvCxnSpPr/>
                <p:nvPr/>
              </p:nvCxnSpPr>
              <p:spPr>
                <a:xfrm flipH="1">
                  <a:off x="18598187" y="20196243"/>
                  <a:ext cx="111489" cy="2991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0" name="Connettore 1 397"/>
                <p:cNvCxnSpPr/>
                <p:nvPr/>
              </p:nvCxnSpPr>
              <p:spPr>
                <a:xfrm flipH="1">
                  <a:off x="18356421" y="20337391"/>
                  <a:ext cx="353255" cy="12494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1" name="Connettore 1 398"/>
                <p:cNvCxnSpPr/>
                <p:nvPr/>
              </p:nvCxnSpPr>
              <p:spPr>
                <a:xfrm flipH="1">
                  <a:off x="18241652" y="20162539"/>
                  <a:ext cx="154658" cy="267092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2" name="Connettore 1 399"/>
                <p:cNvCxnSpPr/>
                <p:nvPr/>
              </p:nvCxnSpPr>
              <p:spPr>
                <a:xfrm flipH="1">
                  <a:off x="18164323" y="20287487"/>
                  <a:ext cx="368725" cy="49904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3" name="Connettore 1 400"/>
                <p:cNvCxnSpPr/>
                <p:nvPr/>
              </p:nvCxnSpPr>
              <p:spPr>
                <a:xfrm flipH="1">
                  <a:off x="19148509" y="20236126"/>
                  <a:ext cx="497778" cy="23598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4" name="Connettore 1 401"/>
                <p:cNvCxnSpPr/>
                <p:nvPr/>
              </p:nvCxnSpPr>
              <p:spPr>
                <a:xfrm flipH="1" flipV="1">
                  <a:off x="19105637" y="20345782"/>
                  <a:ext cx="540650" cy="340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5" name="Connettore 1 402"/>
                <p:cNvCxnSpPr/>
                <p:nvPr/>
              </p:nvCxnSpPr>
              <p:spPr>
                <a:xfrm flipH="1">
                  <a:off x="19258037" y="20234192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6" name="Connettore 1 403"/>
                <p:cNvCxnSpPr/>
                <p:nvPr/>
              </p:nvCxnSpPr>
              <p:spPr>
                <a:xfrm flipH="1">
                  <a:off x="18709676" y="20261078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7" name="Connettore 1 404"/>
                <p:cNvCxnSpPr/>
                <p:nvPr/>
              </p:nvCxnSpPr>
              <p:spPr>
                <a:xfrm>
                  <a:off x="18961619" y="20097748"/>
                  <a:ext cx="186890" cy="4424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8" name="Connettore 1 405"/>
                <p:cNvCxnSpPr/>
                <p:nvPr/>
              </p:nvCxnSpPr>
              <p:spPr>
                <a:xfrm flipV="1">
                  <a:off x="18653931" y="20270478"/>
                  <a:ext cx="307688" cy="2079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9" name="Connettore 1 406"/>
                <p:cNvCxnSpPr/>
                <p:nvPr/>
              </p:nvCxnSpPr>
              <p:spPr>
                <a:xfrm flipV="1">
                  <a:off x="18396310" y="20110567"/>
                  <a:ext cx="524734" cy="36480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0" name="Connettore 1 407"/>
                <p:cNvCxnSpPr/>
                <p:nvPr/>
              </p:nvCxnSpPr>
              <p:spPr>
                <a:xfrm>
                  <a:off x="18533048" y="20234192"/>
                  <a:ext cx="428571" cy="36286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1" name="Connettore 1 408"/>
                <p:cNvCxnSpPr/>
                <p:nvPr/>
              </p:nvCxnSpPr>
              <p:spPr>
                <a:xfrm flipV="1">
                  <a:off x="18983056" y="20160471"/>
                  <a:ext cx="344661" cy="20221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2" name="Connettore 1 409"/>
                <p:cNvCxnSpPr/>
                <p:nvPr/>
              </p:nvCxnSpPr>
              <p:spPr>
                <a:xfrm flipV="1">
                  <a:off x="18817604" y="20401541"/>
                  <a:ext cx="337782" cy="4585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3" name="Connettore 1 410"/>
                <p:cNvCxnSpPr/>
                <p:nvPr/>
              </p:nvCxnSpPr>
              <p:spPr>
                <a:xfrm flipV="1">
                  <a:off x="18509916" y="20142598"/>
                  <a:ext cx="23132" cy="33582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4" name="Connettore 1 411"/>
                <p:cNvCxnSpPr/>
                <p:nvPr/>
              </p:nvCxnSpPr>
              <p:spPr>
                <a:xfrm flipV="1">
                  <a:off x="18961619" y="20252336"/>
                  <a:ext cx="366098" cy="28783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5" name="Connettore 1 412"/>
                <p:cNvCxnSpPr/>
                <p:nvPr/>
              </p:nvCxnSpPr>
              <p:spPr>
                <a:xfrm flipH="1" flipV="1">
                  <a:off x="18598187" y="20132013"/>
                  <a:ext cx="219417" cy="31538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6" name="Connettore 1 413"/>
                <p:cNvCxnSpPr/>
                <p:nvPr/>
              </p:nvCxnSpPr>
              <p:spPr>
                <a:xfrm>
                  <a:off x="18241652" y="20236126"/>
                  <a:ext cx="154658" cy="12656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7" name="Connettore 1 414"/>
                <p:cNvCxnSpPr/>
                <p:nvPr/>
              </p:nvCxnSpPr>
              <p:spPr>
                <a:xfrm flipV="1">
                  <a:off x="19327717" y="20177324"/>
                  <a:ext cx="198409" cy="35483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8" name="Connettore 1 415"/>
                <p:cNvCxnSpPr/>
                <p:nvPr/>
              </p:nvCxnSpPr>
              <p:spPr>
                <a:xfrm flipH="1" flipV="1">
                  <a:off x="19258036" y="20170018"/>
                  <a:ext cx="268090" cy="294389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9" name="Connettore 1 416"/>
                <p:cNvCxnSpPr/>
                <p:nvPr/>
              </p:nvCxnSpPr>
              <p:spPr>
                <a:xfrm>
                  <a:off x="18820271" y="20247057"/>
                  <a:ext cx="395961" cy="4291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0" name="Connettore 1 417"/>
                <p:cNvCxnSpPr/>
                <p:nvPr/>
              </p:nvCxnSpPr>
              <p:spPr>
                <a:xfrm>
                  <a:off x="19368632" y="20340259"/>
                  <a:ext cx="0" cy="33036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1" name="Connettore 1 418"/>
                <p:cNvCxnSpPr/>
                <p:nvPr/>
              </p:nvCxnSpPr>
              <p:spPr>
                <a:xfrm flipH="1">
                  <a:off x="18928200" y="20276129"/>
                  <a:ext cx="330904" cy="39449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2" name="Connettore 1 419"/>
                <p:cNvCxnSpPr/>
                <p:nvPr/>
              </p:nvCxnSpPr>
              <p:spPr>
                <a:xfrm flipH="1">
                  <a:off x="18708783" y="20340259"/>
                  <a:ext cx="111489" cy="2991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3" name="Connettore 1 420"/>
                <p:cNvCxnSpPr/>
                <p:nvPr/>
              </p:nvCxnSpPr>
              <p:spPr>
                <a:xfrm flipH="1">
                  <a:off x="18467017" y="20481407"/>
                  <a:ext cx="353255" cy="12494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4" name="Connettore 1 421"/>
                <p:cNvCxnSpPr/>
                <p:nvPr/>
              </p:nvCxnSpPr>
              <p:spPr>
                <a:xfrm flipH="1">
                  <a:off x="18352248" y="20306555"/>
                  <a:ext cx="154658" cy="267092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5" name="Connettore 1 422"/>
                <p:cNvCxnSpPr/>
                <p:nvPr/>
              </p:nvCxnSpPr>
              <p:spPr>
                <a:xfrm flipH="1">
                  <a:off x="18274919" y="20431503"/>
                  <a:ext cx="368725" cy="49904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6" name="Connettore 1 423"/>
                <p:cNvCxnSpPr/>
                <p:nvPr/>
              </p:nvCxnSpPr>
              <p:spPr>
                <a:xfrm flipH="1">
                  <a:off x="19259105" y="20380142"/>
                  <a:ext cx="497778" cy="23598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7" name="Connettore 1 424"/>
                <p:cNvCxnSpPr/>
                <p:nvPr/>
              </p:nvCxnSpPr>
              <p:spPr>
                <a:xfrm flipH="1" flipV="1">
                  <a:off x="19216233" y="20489798"/>
                  <a:ext cx="540650" cy="340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8" name="Connettore 1 425"/>
                <p:cNvCxnSpPr/>
                <p:nvPr/>
              </p:nvCxnSpPr>
              <p:spPr>
                <a:xfrm flipH="1">
                  <a:off x="19368633" y="20378208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9" name="Connettore 1 426"/>
                <p:cNvCxnSpPr/>
                <p:nvPr/>
              </p:nvCxnSpPr>
              <p:spPr>
                <a:xfrm flipH="1">
                  <a:off x="18820272" y="20405094"/>
                  <a:ext cx="139361" cy="26399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0" name="Connettore 1 427"/>
                <p:cNvCxnSpPr/>
                <p:nvPr/>
              </p:nvCxnSpPr>
              <p:spPr>
                <a:xfrm>
                  <a:off x="19072215" y="20241764"/>
                  <a:ext cx="186890" cy="4424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1" name="Connettore 1 428"/>
                <p:cNvCxnSpPr/>
                <p:nvPr/>
              </p:nvCxnSpPr>
              <p:spPr>
                <a:xfrm flipV="1">
                  <a:off x="18764527" y="20414494"/>
                  <a:ext cx="307688" cy="20794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2" name="Connettore 1 429"/>
                <p:cNvCxnSpPr/>
                <p:nvPr/>
              </p:nvCxnSpPr>
              <p:spPr>
                <a:xfrm flipV="1">
                  <a:off x="18506906" y="20254583"/>
                  <a:ext cx="524734" cy="36480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3" name="Connettore 1 430"/>
                <p:cNvCxnSpPr/>
                <p:nvPr/>
              </p:nvCxnSpPr>
              <p:spPr>
                <a:xfrm>
                  <a:off x="18643644" y="20378208"/>
                  <a:ext cx="428571" cy="36286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4" name="Connettore 1 431"/>
                <p:cNvCxnSpPr/>
                <p:nvPr/>
              </p:nvCxnSpPr>
              <p:spPr>
                <a:xfrm flipV="1">
                  <a:off x="19093652" y="20304487"/>
                  <a:ext cx="344661" cy="20221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5" name="Connettore 1 432"/>
                <p:cNvCxnSpPr/>
                <p:nvPr/>
              </p:nvCxnSpPr>
              <p:spPr>
                <a:xfrm flipV="1">
                  <a:off x="18928200" y="20545557"/>
                  <a:ext cx="337782" cy="45857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6" name="Connettore 1 433"/>
                <p:cNvCxnSpPr/>
                <p:nvPr/>
              </p:nvCxnSpPr>
              <p:spPr>
                <a:xfrm flipV="1">
                  <a:off x="18620512" y="20286614"/>
                  <a:ext cx="23132" cy="33582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7" name="Connettore 1 434"/>
                <p:cNvCxnSpPr/>
                <p:nvPr/>
              </p:nvCxnSpPr>
              <p:spPr>
                <a:xfrm flipV="1">
                  <a:off x="19072215" y="20396352"/>
                  <a:ext cx="366098" cy="28783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8" name="Connettore 1 435"/>
                <p:cNvCxnSpPr/>
                <p:nvPr/>
              </p:nvCxnSpPr>
              <p:spPr>
                <a:xfrm flipH="1" flipV="1">
                  <a:off x="18708783" y="20276029"/>
                  <a:ext cx="219417" cy="31538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9" name="Connettore 1 436"/>
                <p:cNvCxnSpPr/>
                <p:nvPr/>
              </p:nvCxnSpPr>
              <p:spPr>
                <a:xfrm>
                  <a:off x="18352248" y="20380142"/>
                  <a:ext cx="154658" cy="126560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0" name="Connettore 1 437"/>
                <p:cNvCxnSpPr/>
                <p:nvPr/>
              </p:nvCxnSpPr>
              <p:spPr>
                <a:xfrm flipV="1">
                  <a:off x="19438313" y="20321340"/>
                  <a:ext cx="198409" cy="354835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1" name="Connettore 1 438"/>
                <p:cNvCxnSpPr/>
                <p:nvPr/>
              </p:nvCxnSpPr>
              <p:spPr>
                <a:xfrm flipH="1" flipV="1">
                  <a:off x="19368632" y="20314034"/>
                  <a:ext cx="268090" cy="294389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062" name="Gruppo 1050"/>
                <p:cNvGrpSpPr/>
                <p:nvPr/>
              </p:nvGrpSpPr>
              <p:grpSpPr>
                <a:xfrm rot="16515916">
                  <a:off x="17567115" y="19920841"/>
                  <a:ext cx="1481964" cy="442418"/>
                  <a:chOff x="18020307" y="19881724"/>
                  <a:chExt cx="1481964" cy="442418"/>
                </a:xfrm>
              </p:grpSpPr>
              <p:cxnSp>
                <p:nvCxnSpPr>
                  <p:cNvPr id="2164" name="Connettore 1 439"/>
                  <p:cNvCxnSpPr/>
                  <p:nvPr/>
                </p:nvCxnSpPr>
                <p:spPr>
                  <a:xfrm>
                    <a:off x="18565659" y="19887017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5" name="Connettore 1 440"/>
                  <p:cNvCxnSpPr/>
                  <p:nvPr/>
                </p:nvCxnSpPr>
                <p:spPr>
                  <a:xfrm>
                    <a:off x="19114020" y="19980219"/>
                    <a:ext cx="0" cy="33036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6" name="Connettore 1 441"/>
                  <p:cNvCxnSpPr/>
                  <p:nvPr/>
                </p:nvCxnSpPr>
                <p:spPr>
                  <a:xfrm flipH="1">
                    <a:off x="18673588" y="19916089"/>
                    <a:ext cx="330904" cy="39449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7" name="Connettore 1 442"/>
                  <p:cNvCxnSpPr/>
                  <p:nvPr/>
                </p:nvCxnSpPr>
                <p:spPr>
                  <a:xfrm flipH="1">
                    <a:off x="18454171" y="19980219"/>
                    <a:ext cx="111489" cy="2991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8" name="Connettore 1 443"/>
                  <p:cNvCxnSpPr/>
                  <p:nvPr/>
                </p:nvCxnSpPr>
                <p:spPr>
                  <a:xfrm flipH="1">
                    <a:off x="18212405" y="20121367"/>
                    <a:ext cx="353255" cy="12494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9" name="Connettore 1 444"/>
                  <p:cNvCxnSpPr/>
                  <p:nvPr/>
                </p:nvCxnSpPr>
                <p:spPr>
                  <a:xfrm flipH="1">
                    <a:off x="18097636" y="19946515"/>
                    <a:ext cx="154658" cy="267092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0" name="Connettore 1 445"/>
                  <p:cNvCxnSpPr/>
                  <p:nvPr/>
                </p:nvCxnSpPr>
                <p:spPr>
                  <a:xfrm flipH="1">
                    <a:off x="18020307" y="20071463"/>
                    <a:ext cx="368725" cy="49904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1" name="Connettore 1 446"/>
                  <p:cNvCxnSpPr/>
                  <p:nvPr/>
                </p:nvCxnSpPr>
                <p:spPr>
                  <a:xfrm flipH="1">
                    <a:off x="19004493" y="20020102"/>
                    <a:ext cx="497778" cy="23598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2" name="Connettore 1 447"/>
                  <p:cNvCxnSpPr/>
                  <p:nvPr/>
                </p:nvCxnSpPr>
                <p:spPr>
                  <a:xfrm flipH="1" flipV="1">
                    <a:off x="18961621" y="20129758"/>
                    <a:ext cx="540650" cy="340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3" name="Connettore 1 448"/>
                  <p:cNvCxnSpPr/>
                  <p:nvPr/>
                </p:nvCxnSpPr>
                <p:spPr>
                  <a:xfrm flipH="1">
                    <a:off x="19114021" y="20018168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4" name="Connettore 1 449"/>
                  <p:cNvCxnSpPr/>
                  <p:nvPr/>
                </p:nvCxnSpPr>
                <p:spPr>
                  <a:xfrm flipH="1">
                    <a:off x="18565660" y="20045054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5" name="Connettore 1 450"/>
                  <p:cNvCxnSpPr/>
                  <p:nvPr/>
                </p:nvCxnSpPr>
                <p:spPr>
                  <a:xfrm>
                    <a:off x="18817603" y="19881724"/>
                    <a:ext cx="186890" cy="4424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6" name="Connettore 1 451"/>
                  <p:cNvCxnSpPr/>
                  <p:nvPr/>
                </p:nvCxnSpPr>
                <p:spPr>
                  <a:xfrm flipV="1">
                    <a:off x="18509915" y="20054454"/>
                    <a:ext cx="307688" cy="2079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7" name="Connettore 1 452"/>
                  <p:cNvCxnSpPr/>
                  <p:nvPr/>
                </p:nvCxnSpPr>
                <p:spPr>
                  <a:xfrm flipV="1">
                    <a:off x="18252294" y="19894543"/>
                    <a:ext cx="524734" cy="36480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8" name="Connettore 1 453"/>
                  <p:cNvCxnSpPr/>
                  <p:nvPr/>
                </p:nvCxnSpPr>
                <p:spPr>
                  <a:xfrm>
                    <a:off x="18389032" y="20018168"/>
                    <a:ext cx="428571" cy="36286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9" name="Connettore 1 454"/>
                  <p:cNvCxnSpPr/>
                  <p:nvPr/>
                </p:nvCxnSpPr>
                <p:spPr>
                  <a:xfrm flipV="1">
                    <a:off x="18839040" y="19944447"/>
                    <a:ext cx="344661" cy="20221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0" name="Connettore 1 455"/>
                  <p:cNvCxnSpPr/>
                  <p:nvPr/>
                </p:nvCxnSpPr>
                <p:spPr>
                  <a:xfrm flipV="1">
                    <a:off x="18673588" y="20185517"/>
                    <a:ext cx="337782" cy="4585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1" name="Connettore 1 456"/>
                  <p:cNvCxnSpPr/>
                  <p:nvPr/>
                </p:nvCxnSpPr>
                <p:spPr>
                  <a:xfrm flipV="1">
                    <a:off x="18365900" y="19926574"/>
                    <a:ext cx="23132" cy="33582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2" name="Connettore 1 457"/>
                  <p:cNvCxnSpPr/>
                  <p:nvPr/>
                </p:nvCxnSpPr>
                <p:spPr>
                  <a:xfrm flipV="1">
                    <a:off x="18817603" y="20036312"/>
                    <a:ext cx="366098" cy="28783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3" name="Connettore 1 458"/>
                  <p:cNvCxnSpPr/>
                  <p:nvPr/>
                </p:nvCxnSpPr>
                <p:spPr>
                  <a:xfrm flipH="1" flipV="1">
                    <a:off x="18454171" y="19915989"/>
                    <a:ext cx="219417" cy="3153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4" name="Connettore 1 459"/>
                  <p:cNvCxnSpPr/>
                  <p:nvPr/>
                </p:nvCxnSpPr>
                <p:spPr>
                  <a:xfrm>
                    <a:off x="18097636" y="20020102"/>
                    <a:ext cx="154658" cy="12656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5" name="Connettore 1 460"/>
                  <p:cNvCxnSpPr/>
                  <p:nvPr/>
                </p:nvCxnSpPr>
                <p:spPr>
                  <a:xfrm flipV="1">
                    <a:off x="19183701" y="19961300"/>
                    <a:ext cx="198409" cy="35483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6" name="Connettore 1 461"/>
                  <p:cNvCxnSpPr/>
                  <p:nvPr/>
                </p:nvCxnSpPr>
                <p:spPr>
                  <a:xfrm flipH="1" flipV="1">
                    <a:off x="18690733" y="19991050"/>
                    <a:ext cx="268090" cy="294389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63" name="Gruppo 462"/>
                <p:cNvGrpSpPr/>
                <p:nvPr/>
              </p:nvGrpSpPr>
              <p:grpSpPr>
                <a:xfrm rot="16200000">
                  <a:off x="18714300" y="19979820"/>
                  <a:ext cx="1481964" cy="442418"/>
                  <a:chOff x="18020307" y="19881724"/>
                  <a:chExt cx="1481964" cy="442418"/>
                </a:xfrm>
              </p:grpSpPr>
              <p:cxnSp>
                <p:nvCxnSpPr>
                  <p:cNvPr id="2141" name="Connettore 1 463"/>
                  <p:cNvCxnSpPr/>
                  <p:nvPr/>
                </p:nvCxnSpPr>
                <p:spPr>
                  <a:xfrm>
                    <a:off x="18565659" y="19887017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2" name="Connettore 1 464"/>
                  <p:cNvCxnSpPr/>
                  <p:nvPr/>
                </p:nvCxnSpPr>
                <p:spPr>
                  <a:xfrm>
                    <a:off x="19114020" y="19980219"/>
                    <a:ext cx="0" cy="33036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3" name="Connettore 1 465"/>
                  <p:cNvCxnSpPr/>
                  <p:nvPr/>
                </p:nvCxnSpPr>
                <p:spPr>
                  <a:xfrm flipH="1">
                    <a:off x="18673588" y="19916089"/>
                    <a:ext cx="330904" cy="39449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4" name="Connettore 1 466"/>
                  <p:cNvCxnSpPr/>
                  <p:nvPr/>
                </p:nvCxnSpPr>
                <p:spPr>
                  <a:xfrm flipH="1">
                    <a:off x="18454171" y="19980219"/>
                    <a:ext cx="111489" cy="2991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5" name="Connettore 1 467"/>
                  <p:cNvCxnSpPr/>
                  <p:nvPr/>
                </p:nvCxnSpPr>
                <p:spPr>
                  <a:xfrm flipH="1">
                    <a:off x="18212405" y="20121367"/>
                    <a:ext cx="353255" cy="12494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6" name="Connettore 1 468"/>
                  <p:cNvCxnSpPr/>
                  <p:nvPr/>
                </p:nvCxnSpPr>
                <p:spPr>
                  <a:xfrm flipH="1">
                    <a:off x="18097636" y="19946515"/>
                    <a:ext cx="154658" cy="267092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7" name="Connettore 1 469"/>
                  <p:cNvCxnSpPr/>
                  <p:nvPr/>
                </p:nvCxnSpPr>
                <p:spPr>
                  <a:xfrm flipH="1">
                    <a:off x="18020307" y="20071463"/>
                    <a:ext cx="368725" cy="49904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8" name="Connettore 1 470"/>
                  <p:cNvCxnSpPr/>
                  <p:nvPr/>
                </p:nvCxnSpPr>
                <p:spPr>
                  <a:xfrm flipH="1">
                    <a:off x="19004493" y="20020102"/>
                    <a:ext cx="497778" cy="23598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9" name="Connettore 1 471"/>
                  <p:cNvCxnSpPr/>
                  <p:nvPr/>
                </p:nvCxnSpPr>
                <p:spPr>
                  <a:xfrm flipH="1" flipV="1">
                    <a:off x="18961621" y="20129758"/>
                    <a:ext cx="540650" cy="340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0" name="Connettore 1 472"/>
                  <p:cNvCxnSpPr/>
                  <p:nvPr/>
                </p:nvCxnSpPr>
                <p:spPr>
                  <a:xfrm flipH="1">
                    <a:off x="19114021" y="20018168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1" name="Connettore 1 473"/>
                  <p:cNvCxnSpPr/>
                  <p:nvPr/>
                </p:nvCxnSpPr>
                <p:spPr>
                  <a:xfrm flipH="1">
                    <a:off x="18565660" y="20045054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2" name="Connettore 1 474"/>
                  <p:cNvCxnSpPr/>
                  <p:nvPr/>
                </p:nvCxnSpPr>
                <p:spPr>
                  <a:xfrm>
                    <a:off x="18817603" y="19881724"/>
                    <a:ext cx="186890" cy="4424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3" name="Connettore 1 475"/>
                  <p:cNvCxnSpPr/>
                  <p:nvPr/>
                </p:nvCxnSpPr>
                <p:spPr>
                  <a:xfrm flipV="1">
                    <a:off x="18509915" y="20054454"/>
                    <a:ext cx="307688" cy="2079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4" name="Connettore 1 476"/>
                  <p:cNvCxnSpPr/>
                  <p:nvPr/>
                </p:nvCxnSpPr>
                <p:spPr>
                  <a:xfrm flipV="1">
                    <a:off x="18252294" y="19894543"/>
                    <a:ext cx="524734" cy="36480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5" name="Connettore 1 477"/>
                  <p:cNvCxnSpPr/>
                  <p:nvPr/>
                </p:nvCxnSpPr>
                <p:spPr>
                  <a:xfrm>
                    <a:off x="18389032" y="20018168"/>
                    <a:ext cx="428571" cy="36286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6" name="Connettore 1 478"/>
                  <p:cNvCxnSpPr/>
                  <p:nvPr/>
                </p:nvCxnSpPr>
                <p:spPr>
                  <a:xfrm flipV="1">
                    <a:off x="18839040" y="19944447"/>
                    <a:ext cx="344661" cy="20221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7" name="Connettore 1 479"/>
                  <p:cNvCxnSpPr/>
                  <p:nvPr/>
                </p:nvCxnSpPr>
                <p:spPr>
                  <a:xfrm flipV="1">
                    <a:off x="18673588" y="20185517"/>
                    <a:ext cx="337782" cy="4585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8" name="Connettore 1 480"/>
                  <p:cNvCxnSpPr/>
                  <p:nvPr/>
                </p:nvCxnSpPr>
                <p:spPr>
                  <a:xfrm flipV="1">
                    <a:off x="18365900" y="19926574"/>
                    <a:ext cx="23132" cy="33582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9" name="Connettore 1 481"/>
                  <p:cNvCxnSpPr/>
                  <p:nvPr/>
                </p:nvCxnSpPr>
                <p:spPr>
                  <a:xfrm flipV="1">
                    <a:off x="18817603" y="20036312"/>
                    <a:ext cx="366098" cy="28783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0" name="Connettore 1 482"/>
                  <p:cNvCxnSpPr/>
                  <p:nvPr/>
                </p:nvCxnSpPr>
                <p:spPr>
                  <a:xfrm flipH="1" flipV="1">
                    <a:off x="18454171" y="19915989"/>
                    <a:ext cx="219417" cy="3153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1" name="Connettore 1 483"/>
                  <p:cNvCxnSpPr/>
                  <p:nvPr/>
                </p:nvCxnSpPr>
                <p:spPr>
                  <a:xfrm>
                    <a:off x="18097636" y="20020102"/>
                    <a:ext cx="154658" cy="12656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2" name="Connettore 1 484"/>
                  <p:cNvCxnSpPr/>
                  <p:nvPr/>
                </p:nvCxnSpPr>
                <p:spPr>
                  <a:xfrm flipV="1">
                    <a:off x="19183701" y="19961300"/>
                    <a:ext cx="198409" cy="35483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3" name="Connettore 1 485"/>
                  <p:cNvCxnSpPr/>
                  <p:nvPr/>
                </p:nvCxnSpPr>
                <p:spPr>
                  <a:xfrm flipH="1" flipV="1">
                    <a:off x="19114020" y="19953994"/>
                    <a:ext cx="268090" cy="294389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64" name="Gruppo 486"/>
                <p:cNvGrpSpPr/>
                <p:nvPr/>
              </p:nvGrpSpPr>
              <p:grpSpPr>
                <a:xfrm rot="16200000">
                  <a:off x="17821630" y="20036301"/>
                  <a:ext cx="1251788" cy="750488"/>
                  <a:chOff x="18387133" y="19573654"/>
                  <a:chExt cx="1251788" cy="750488"/>
                </a:xfrm>
              </p:grpSpPr>
              <p:cxnSp>
                <p:nvCxnSpPr>
                  <p:cNvPr id="2118" name="Connettore 1 487"/>
                  <p:cNvCxnSpPr/>
                  <p:nvPr/>
                </p:nvCxnSpPr>
                <p:spPr>
                  <a:xfrm>
                    <a:off x="18565659" y="19887017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9" name="Connettore 1 488"/>
                  <p:cNvCxnSpPr/>
                  <p:nvPr/>
                </p:nvCxnSpPr>
                <p:spPr>
                  <a:xfrm>
                    <a:off x="19114020" y="19980219"/>
                    <a:ext cx="0" cy="33036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0" name="Connettore 1 489"/>
                  <p:cNvCxnSpPr/>
                  <p:nvPr/>
                </p:nvCxnSpPr>
                <p:spPr>
                  <a:xfrm flipH="1">
                    <a:off x="18673588" y="19916089"/>
                    <a:ext cx="330904" cy="39449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1" name="Connettore 1 490"/>
                  <p:cNvCxnSpPr/>
                  <p:nvPr/>
                </p:nvCxnSpPr>
                <p:spPr>
                  <a:xfrm flipH="1">
                    <a:off x="18454171" y="19980219"/>
                    <a:ext cx="111489" cy="2991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2" name="Connettore 1 491"/>
                  <p:cNvCxnSpPr/>
                  <p:nvPr/>
                </p:nvCxnSpPr>
                <p:spPr>
                  <a:xfrm flipH="1">
                    <a:off x="18387133" y="20121369"/>
                    <a:ext cx="353255" cy="12494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3" name="Connettore 1 492"/>
                  <p:cNvCxnSpPr/>
                  <p:nvPr/>
                </p:nvCxnSpPr>
                <p:spPr>
                  <a:xfrm flipH="1">
                    <a:off x="19484263" y="19573654"/>
                    <a:ext cx="154658" cy="267092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4" name="Connettore 1 493"/>
                  <p:cNvCxnSpPr/>
                  <p:nvPr/>
                </p:nvCxnSpPr>
                <p:spPr>
                  <a:xfrm flipH="1">
                    <a:off x="19059187" y="19614848"/>
                    <a:ext cx="368725" cy="49904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5" name="Connettore 1 494"/>
                  <p:cNvCxnSpPr/>
                  <p:nvPr/>
                </p:nvCxnSpPr>
                <p:spPr>
                  <a:xfrm flipH="1">
                    <a:off x="19004493" y="20020102"/>
                    <a:ext cx="497778" cy="23598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6" name="Connettore 1 495"/>
                  <p:cNvCxnSpPr/>
                  <p:nvPr/>
                </p:nvCxnSpPr>
                <p:spPr>
                  <a:xfrm flipH="1" flipV="1">
                    <a:off x="18961621" y="20129758"/>
                    <a:ext cx="540650" cy="340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7" name="Connettore 1 496"/>
                  <p:cNvCxnSpPr/>
                  <p:nvPr/>
                </p:nvCxnSpPr>
                <p:spPr>
                  <a:xfrm flipH="1">
                    <a:off x="19114021" y="20018168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8" name="Connettore 1 497"/>
                  <p:cNvCxnSpPr/>
                  <p:nvPr/>
                </p:nvCxnSpPr>
                <p:spPr>
                  <a:xfrm flipH="1">
                    <a:off x="18565660" y="20045054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9" name="Connettore 1 498"/>
                  <p:cNvCxnSpPr/>
                  <p:nvPr/>
                </p:nvCxnSpPr>
                <p:spPr>
                  <a:xfrm>
                    <a:off x="18817603" y="19881724"/>
                    <a:ext cx="186890" cy="4424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0" name="Connettore 1 499"/>
                  <p:cNvCxnSpPr/>
                  <p:nvPr/>
                </p:nvCxnSpPr>
                <p:spPr>
                  <a:xfrm flipV="1">
                    <a:off x="18509915" y="20054454"/>
                    <a:ext cx="307688" cy="2079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1" name="Connettore 1 500"/>
                  <p:cNvCxnSpPr/>
                  <p:nvPr/>
                </p:nvCxnSpPr>
                <p:spPr>
                  <a:xfrm flipV="1">
                    <a:off x="18431678" y="19894545"/>
                    <a:ext cx="524734" cy="36480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2" name="Connettore 1 501"/>
                  <p:cNvCxnSpPr/>
                  <p:nvPr/>
                </p:nvCxnSpPr>
                <p:spPr>
                  <a:xfrm>
                    <a:off x="18389032" y="20018168"/>
                    <a:ext cx="428571" cy="36286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3" name="Connettore 1 502"/>
                  <p:cNvCxnSpPr/>
                  <p:nvPr/>
                </p:nvCxnSpPr>
                <p:spPr>
                  <a:xfrm flipV="1">
                    <a:off x="18839040" y="19944447"/>
                    <a:ext cx="344661" cy="20221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4" name="Connettore 1 503"/>
                  <p:cNvCxnSpPr/>
                  <p:nvPr/>
                </p:nvCxnSpPr>
                <p:spPr>
                  <a:xfrm flipV="1">
                    <a:off x="18673588" y="20185517"/>
                    <a:ext cx="337782" cy="4585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5" name="Connettore 1 504"/>
                  <p:cNvCxnSpPr/>
                  <p:nvPr/>
                </p:nvCxnSpPr>
                <p:spPr>
                  <a:xfrm flipV="1">
                    <a:off x="18429225" y="19926574"/>
                    <a:ext cx="23132" cy="33582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6" name="Connettore 1 505"/>
                  <p:cNvCxnSpPr/>
                  <p:nvPr/>
                </p:nvCxnSpPr>
                <p:spPr>
                  <a:xfrm flipV="1">
                    <a:off x="18817603" y="20036312"/>
                    <a:ext cx="366098" cy="28783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7" name="Connettore 1 506"/>
                  <p:cNvCxnSpPr/>
                  <p:nvPr/>
                </p:nvCxnSpPr>
                <p:spPr>
                  <a:xfrm flipH="1" flipV="1">
                    <a:off x="18454171" y="19915989"/>
                    <a:ext cx="219417" cy="3153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8" name="Connettore 1 507"/>
                  <p:cNvCxnSpPr/>
                  <p:nvPr/>
                </p:nvCxnSpPr>
                <p:spPr>
                  <a:xfrm>
                    <a:off x="18832050" y="19576519"/>
                    <a:ext cx="154658" cy="12656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9" name="Connettore 1 508"/>
                  <p:cNvCxnSpPr/>
                  <p:nvPr/>
                </p:nvCxnSpPr>
                <p:spPr>
                  <a:xfrm flipV="1">
                    <a:off x="19183701" y="19961300"/>
                    <a:ext cx="198409" cy="35483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0" name="Connettore 1 509"/>
                  <p:cNvCxnSpPr/>
                  <p:nvPr/>
                </p:nvCxnSpPr>
                <p:spPr>
                  <a:xfrm flipH="1" flipV="1">
                    <a:off x="19114020" y="19953994"/>
                    <a:ext cx="268090" cy="294389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65" name="Gruppo 510"/>
                <p:cNvGrpSpPr/>
                <p:nvPr/>
              </p:nvGrpSpPr>
              <p:grpSpPr>
                <a:xfrm rot="16515916">
                  <a:off x="18118353" y="19786069"/>
                  <a:ext cx="1136371" cy="1305065"/>
                  <a:chOff x="18365900" y="19019077"/>
                  <a:chExt cx="1136371" cy="1305065"/>
                </a:xfrm>
              </p:grpSpPr>
              <p:cxnSp>
                <p:nvCxnSpPr>
                  <p:cNvPr id="2095" name="Connettore 1 511"/>
                  <p:cNvCxnSpPr/>
                  <p:nvPr/>
                </p:nvCxnSpPr>
                <p:spPr>
                  <a:xfrm>
                    <a:off x="18565659" y="19887017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6" name="Connettore 1 512"/>
                  <p:cNvCxnSpPr/>
                  <p:nvPr/>
                </p:nvCxnSpPr>
                <p:spPr>
                  <a:xfrm>
                    <a:off x="19114020" y="19980219"/>
                    <a:ext cx="0" cy="33036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7" name="Connettore 1 513"/>
                  <p:cNvCxnSpPr/>
                  <p:nvPr/>
                </p:nvCxnSpPr>
                <p:spPr>
                  <a:xfrm flipH="1">
                    <a:off x="18673588" y="19916089"/>
                    <a:ext cx="330904" cy="39449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8" name="Connettore 1 514"/>
                  <p:cNvCxnSpPr/>
                  <p:nvPr/>
                </p:nvCxnSpPr>
                <p:spPr>
                  <a:xfrm flipH="1">
                    <a:off x="18454171" y="19980219"/>
                    <a:ext cx="111489" cy="2991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9" name="Connettore 1 515"/>
                  <p:cNvCxnSpPr/>
                  <p:nvPr/>
                </p:nvCxnSpPr>
                <p:spPr>
                  <a:xfrm flipH="1">
                    <a:off x="18374282" y="20106449"/>
                    <a:ext cx="353255" cy="12494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0" name="Connettore 1 516"/>
                  <p:cNvCxnSpPr/>
                  <p:nvPr/>
                </p:nvCxnSpPr>
                <p:spPr>
                  <a:xfrm flipH="1">
                    <a:off x="19249937" y="19019077"/>
                    <a:ext cx="154658" cy="267092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1" name="Connettore 1 517"/>
                  <p:cNvCxnSpPr/>
                  <p:nvPr/>
                </p:nvCxnSpPr>
                <p:spPr>
                  <a:xfrm flipH="1">
                    <a:off x="18474423" y="19107368"/>
                    <a:ext cx="368725" cy="49904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2" name="Connettore 1 518"/>
                  <p:cNvCxnSpPr/>
                  <p:nvPr/>
                </p:nvCxnSpPr>
                <p:spPr>
                  <a:xfrm flipH="1">
                    <a:off x="19004493" y="20020102"/>
                    <a:ext cx="497778" cy="23598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3" name="Connettore 1 519"/>
                  <p:cNvCxnSpPr/>
                  <p:nvPr/>
                </p:nvCxnSpPr>
                <p:spPr>
                  <a:xfrm flipH="1" flipV="1">
                    <a:off x="18961621" y="20129758"/>
                    <a:ext cx="540650" cy="340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4" name="Connettore 1 520"/>
                  <p:cNvCxnSpPr/>
                  <p:nvPr/>
                </p:nvCxnSpPr>
                <p:spPr>
                  <a:xfrm flipH="1">
                    <a:off x="19114021" y="20018168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5" name="Connettore 1 521"/>
                  <p:cNvCxnSpPr/>
                  <p:nvPr/>
                </p:nvCxnSpPr>
                <p:spPr>
                  <a:xfrm flipH="1">
                    <a:off x="18565660" y="20045054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6" name="Connettore 1 522"/>
                  <p:cNvCxnSpPr/>
                  <p:nvPr/>
                </p:nvCxnSpPr>
                <p:spPr>
                  <a:xfrm>
                    <a:off x="18817603" y="19881724"/>
                    <a:ext cx="186890" cy="4424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7" name="Connettore 1 523"/>
                  <p:cNvCxnSpPr/>
                  <p:nvPr/>
                </p:nvCxnSpPr>
                <p:spPr>
                  <a:xfrm flipV="1">
                    <a:off x="18509915" y="20054454"/>
                    <a:ext cx="307688" cy="2079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8" name="Connettore 1 524"/>
                  <p:cNvCxnSpPr/>
                  <p:nvPr/>
                </p:nvCxnSpPr>
                <p:spPr>
                  <a:xfrm flipV="1">
                    <a:off x="18404389" y="19939840"/>
                    <a:ext cx="524734" cy="36480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9" name="Connettore 1 525"/>
                  <p:cNvCxnSpPr/>
                  <p:nvPr/>
                </p:nvCxnSpPr>
                <p:spPr>
                  <a:xfrm>
                    <a:off x="18389032" y="20018168"/>
                    <a:ext cx="428571" cy="36286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0" name="Connettore 1 526"/>
                  <p:cNvCxnSpPr/>
                  <p:nvPr/>
                </p:nvCxnSpPr>
                <p:spPr>
                  <a:xfrm flipV="1">
                    <a:off x="18839040" y="19944447"/>
                    <a:ext cx="344661" cy="20221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1" name="Connettore 1 527"/>
                  <p:cNvCxnSpPr/>
                  <p:nvPr/>
                </p:nvCxnSpPr>
                <p:spPr>
                  <a:xfrm flipV="1">
                    <a:off x="18673588" y="20185517"/>
                    <a:ext cx="337782" cy="4585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2" name="Connettore 1 529"/>
                  <p:cNvCxnSpPr/>
                  <p:nvPr/>
                </p:nvCxnSpPr>
                <p:spPr>
                  <a:xfrm flipV="1">
                    <a:off x="18365900" y="19926574"/>
                    <a:ext cx="23132" cy="33582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3" name="Connettore 1 530"/>
                  <p:cNvCxnSpPr/>
                  <p:nvPr/>
                </p:nvCxnSpPr>
                <p:spPr>
                  <a:xfrm flipV="1">
                    <a:off x="18817603" y="20036312"/>
                    <a:ext cx="366098" cy="28783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4" name="Connettore 1 531"/>
                  <p:cNvCxnSpPr/>
                  <p:nvPr/>
                </p:nvCxnSpPr>
                <p:spPr>
                  <a:xfrm flipH="1" flipV="1">
                    <a:off x="18454171" y="19915989"/>
                    <a:ext cx="219417" cy="3153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5" name="Connettore 1 532"/>
                  <p:cNvCxnSpPr/>
                  <p:nvPr/>
                </p:nvCxnSpPr>
                <p:spPr>
                  <a:xfrm>
                    <a:off x="18439335" y="19181794"/>
                    <a:ext cx="154658" cy="12656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6" name="Connettore 1 533"/>
                  <p:cNvCxnSpPr/>
                  <p:nvPr/>
                </p:nvCxnSpPr>
                <p:spPr>
                  <a:xfrm flipV="1">
                    <a:off x="19183701" y="19961300"/>
                    <a:ext cx="198409" cy="35483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7" name="Connettore 1 534"/>
                  <p:cNvCxnSpPr/>
                  <p:nvPr/>
                </p:nvCxnSpPr>
                <p:spPr>
                  <a:xfrm flipH="1" flipV="1">
                    <a:off x="18690733" y="19991051"/>
                    <a:ext cx="268091" cy="2943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066" name="Connettore 1 535"/>
                <p:cNvCxnSpPr/>
                <p:nvPr/>
              </p:nvCxnSpPr>
              <p:spPr>
                <a:xfrm>
                  <a:off x="18820271" y="19174944"/>
                  <a:ext cx="395961" cy="42911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7" name="Connettore 1 536"/>
                <p:cNvCxnSpPr/>
                <p:nvPr/>
              </p:nvCxnSpPr>
              <p:spPr>
                <a:xfrm>
                  <a:off x="18525084" y="19166119"/>
                  <a:ext cx="494263" cy="73411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8" name="Connettore 1 537"/>
                <p:cNvCxnSpPr/>
                <p:nvPr/>
              </p:nvCxnSpPr>
              <p:spPr>
                <a:xfrm>
                  <a:off x="18300109" y="19241681"/>
                  <a:ext cx="494263" cy="73411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9" name="Connettore 1 538"/>
                <p:cNvCxnSpPr/>
                <p:nvPr/>
              </p:nvCxnSpPr>
              <p:spPr>
                <a:xfrm flipH="1">
                  <a:off x="18946772" y="19166119"/>
                  <a:ext cx="170908" cy="30137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0" name="Connettore 1 540"/>
                <p:cNvCxnSpPr/>
                <p:nvPr/>
              </p:nvCxnSpPr>
              <p:spPr>
                <a:xfrm flipH="1">
                  <a:off x="19076976" y="19171545"/>
                  <a:ext cx="170908" cy="301373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1" name="Connettore 1 541"/>
                <p:cNvCxnSpPr/>
                <p:nvPr/>
              </p:nvCxnSpPr>
              <p:spPr>
                <a:xfrm flipH="1">
                  <a:off x="19010357" y="19220611"/>
                  <a:ext cx="396447" cy="5686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2" name="Connettore 1 544"/>
                <p:cNvCxnSpPr/>
                <p:nvPr/>
              </p:nvCxnSpPr>
              <p:spPr>
                <a:xfrm flipH="1">
                  <a:off x="19141419" y="19295623"/>
                  <a:ext cx="396447" cy="56868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3" name="Connettore 1 545"/>
                <p:cNvCxnSpPr/>
                <p:nvPr/>
              </p:nvCxnSpPr>
              <p:spPr>
                <a:xfrm flipH="1">
                  <a:off x="18142338" y="19705501"/>
                  <a:ext cx="396448" cy="56869"/>
                </a:xfrm>
                <a:prstGeom prst="line">
                  <a:avLst/>
                </a:prstGeom>
                <a:ln cap="sq">
                  <a:solidFill>
                    <a:srgbClr val="0099CC"/>
                  </a:solidFill>
                  <a:miter lim="800000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074" name="Gruppo 546"/>
                <p:cNvGrpSpPr/>
                <p:nvPr/>
              </p:nvGrpSpPr>
              <p:grpSpPr>
                <a:xfrm rot="21374992">
                  <a:off x="18376449" y="19231583"/>
                  <a:ext cx="1136371" cy="790830"/>
                  <a:chOff x="18365900" y="19881724"/>
                  <a:chExt cx="1136371" cy="790830"/>
                </a:xfrm>
              </p:grpSpPr>
              <p:cxnSp>
                <p:nvCxnSpPr>
                  <p:cNvPr id="2075" name="Connettore 1 547"/>
                  <p:cNvCxnSpPr/>
                  <p:nvPr/>
                </p:nvCxnSpPr>
                <p:spPr>
                  <a:xfrm>
                    <a:off x="18565659" y="19887017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6" name="Connettore 1 548"/>
                  <p:cNvCxnSpPr/>
                  <p:nvPr/>
                </p:nvCxnSpPr>
                <p:spPr>
                  <a:xfrm>
                    <a:off x="19114020" y="19980219"/>
                    <a:ext cx="0" cy="33036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7" name="Connettore 1 549"/>
                  <p:cNvCxnSpPr/>
                  <p:nvPr/>
                </p:nvCxnSpPr>
                <p:spPr>
                  <a:xfrm flipH="1">
                    <a:off x="18673588" y="19916089"/>
                    <a:ext cx="330904" cy="39449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8" name="Connettore 1 550"/>
                  <p:cNvCxnSpPr/>
                  <p:nvPr/>
                </p:nvCxnSpPr>
                <p:spPr>
                  <a:xfrm flipH="1">
                    <a:off x="18454171" y="19980219"/>
                    <a:ext cx="111489" cy="2991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9" name="Connettore 1 551"/>
                  <p:cNvCxnSpPr/>
                  <p:nvPr/>
                </p:nvCxnSpPr>
                <p:spPr>
                  <a:xfrm flipH="1">
                    <a:off x="18374282" y="20106449"/>
                    <a:ext cx="353255" cy="12494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0" name="Connettore 1 554"/>
                  <p:cNvCxnSpPr/>
                  <p:nvPr/>
                </p:nvCxnSpPr>
                <p:spPr>
                  <a:xfrm flipH="1">
                    <a:off x="19004493" y="20020102"/>
                    <a:ext cx="497778" cy="23598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1" name="Connettore 1 555"/>
                  <p:cNvCxnSpPr/>
                  <p:nvPr/>
                </p:nvCxnSpPr>
                <p:spPr>
                  <a:xfrm flipH="1" flipV="1">
                    <a:off x="18961621" y="20129758"/>
                    <a:ext cx="540650" cy="340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2" name="Connettore 1 556"/>
                  <p:cNvCxnSpPr/>
                  <p:nvPr/>
                </p:nvCxnSpPr>
                <p:spPr>
                  <a:xfrm flipH="1">
                    <a:off x="19114021" y="20018168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3" name="Connettore 1 557"/>
                  <p:cNvCxnSpPr/>
                  <p:nvPr/>
                </p:nvCxnSpPr>
                <p:spPr>
                  <a:xfrm flipH="1">
                    <a:off x="18565660" y="20045054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4" name="Connettore 1 558"/>
                  <p:cNvCxnSpPr/>
                  <p:nvPr/>
                </p:nvCxnSpPr>
                <p:spPr>
                  <a:xfrm>
                    <a:off x="18817603" y="19881724"/>
                    <a:ext cx="186890" cy="4424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5" name="Connettore 1 559"/>
                  <p:cNvCxnSpPr/>
                  <p:nvPr/>
                </p:nvCxnSpPr>
                <p:spPr>
                  <a:xfrm flipV="1">
                    <a:off x="18509915" y="20054454"/>
                    <a:ext cx="307688" cy="2079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6" name="Connettore 1 561"/>
                  <p:cNvCxnSpPr/>
                  <p:nvPr/>
                </p:nvCxnSpPr>
                <p:spPr>
                  <a:xfrm flipV="1">
                    <a:off x="18404389" y="19939840"/>
                    <a:ext cx="524734" cy="36480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7" name="Connettore 1 562"/>
                  <p:cNvCxnSpPr/>
                  <p:nvPr/>
                </p:nvCxnSpPr>
                <p:spPr>
                  <a:xfrm>
                    <a:off x="18380017" y="20162971"/>
                    <a:ext cx="428572" cy="362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8" name="Connettore 1 563"/>
                  <p:cNvCxnSpPr/>
                  <p:nvPr/>
                </p:nvCxnSpPr>
                <p:spPr>
                  <a:xfrm flipV="1">
                    <a:off x="18812629" y="20368616"/>
                    <a:ext cx="344661" cy="202216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9" name="Connettore 1 564"/>
                  <p:cNvCxnSpPr/>
                  <p:nvPr/>
                </p:nvCxnSpPr>
                <p:spPr>
                  <a:xfrm flipV="1">
                    <a:off x="18673588" y="20185517"/>
                    <a:ext cx="337782" cy="4585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0" name="Connettore 1 565"/>
                  <p:cNvCxnSpPr/>
                  <p:nvPr/>
                </p:nvCxnSpPr>
                <p:spPr>
                  <a:xfrm flipV="1">
                    <a:off x="18365900" y="19926574"/>
                    <a:ext cx="23132" cy="33582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1" name="Connettore 1 566"/>
                  <p:cNvCxnSpPr/>
                  <p:nvPr/>
                </p:nvCxnSpPr>
                <p:spPr>
                  <a:xfrm flipV="1">
                    <a:off x="18817603" y="20036312"/>
                    <a:ext cx="366098" cy="28783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2" name="Connettore 1 567"/>
                  <p:cNvCxnSpPr/>
                  <p:nvPr/>
                </p:nvCxnSpPr>
                <p:spPr>
                  <a:xfrm flipH="1" flipV="1">
                    <a:off x="18454171" y="19915989"/>
                    <a:ext cx="219417" cy="3153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3" name="Connettore 1 569"/>
                  <p:cNvCxnSpPr/>
                  <p:nvPr/>
                </p:nvCxnSpPr>
                <p:spPr>
                  <a:xfrm flipV="1">
                    <a:off x="19183701" y="19961300"/>
                    <a:ext cx="198409" cy="35483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4" name="Connettore 1 570"/>
                  <p:cNvCxnSpPr/>
                  <p:nvPr/>
                </p:nvCxnSpPr>
                <p:spPr>
                  <a:xfrm flipH="1" flipV="1">
                    <a:off x="19087608" y="20378165"/>
                    <a:ext cx="268091" cy="294389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590" name="CasellaDiTesto 572"/>
              <p:cNvSpPr txBox="1"/>
              <p:nvPr/>
            </p:nvSpPr>
            <p:spPr>
              <a:xfrm>
                <a:off x="22690596" y="5902540"/>
                <a:ext cx="3600583" cy="2458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16" dirty="0"/>
                  <a:t>The structure shape is maintained after mould removal</a:t>
                </a:r>
              </a:p>
            </p:txBody>
          </p:sp>
          <p:sp>
            <p:nvSpPr>
              <p:cNvPr id="1591" name="CasellaDiTesto 573"/>
              <p:cNvSpPr txBox="1"/>
              <p:nvPr/>
            </p:nvSpPr>
            <p:spPr>
              <a:xfrm>
                <a:off x="26738989" y="5589331"/>
                <a:ext cx="3541774" cy="1161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24" b="1" dirty="0"/>
                  <a:t>SINTERING</a:t>
                </a:r>
              </a:p>
            </p:txBody>
          </p:sp>
          <p:grpSp>
            <p:nvGrpSpPr>
              <p:cNvPr id="1592" name="Group 12"/>
              <p:cNvGrpSpPr/>
              <p:nvPr/>
            </p:nvGrpSpPr>
            <p:grpSpPr>
              <a:xfrm>
                <a:off x="26629423" y="7593056"/>
                <a:ext cx="3541773" cy="2290347"/>
                <a:chOff x="18308339" y="17097691"/>
                <a:chExt cx="3541773" cy="2290347"/>
              </a:xfrm>
            </p:grpSpPr>
            <p:pic>
              <p:nvPicPr>
                <p:cNvPr id="1659" name="Picture 11" descr="http://4.bp.blogspot.com/-zj3IC58hTrU/UysiblvQ25I/AAAAAAAAG20/ASE8f0fB1i0/s1600/forno_micro.gif"/>
                <p:cNvPicPr>
                  <a:picLocks noChangeAspect="1" noChangeArrowheads="1"/>
                </p:cNvPicPr>
                <p:nvPr/>
              </p:nvPicPr>
              <p:blipFill>
                <a:blip r:embed="rId21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308339" y="17097691"/>
                  <a:ext cx="3541773" cy="229034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1660" name="Gruppo 574"/>
                <p:cNvGrpSpPr>
                  <a:grpSpLocks noChangeAspect="1"/>
                </p:cNvGrpSpPr>
                <p:nvPr/>
              </p:nvGrpSpPr>
              <p:grpSpPr>
                <a:xfrm>
                  <a:off x="19201792" y="17805139"/>
                  <a:ext cx="826981" cy="898234"/>
                  <a:chOff x="18034006" y="19166119"/>
                  <a:chExt cx="1722877" cy="1871320"/>
                </a:xfrm>
              </p:grpSpPr>
              <p:cxnSp>
                <p:nvCxnSpPr>
                  <p:cNvPr id="1661" name="Connettore 1 575"/>
                  <p:cNvCxnSpPr/>
                  <p:nvPr/>
                </p:nvCxnSpPr>
                <p:spPr>
                  <a:xfrm>
                    <a:off x="18667871" y="19249315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2" name="Connettore 1 576"/>
                  <p:cNvCxnSpPr/>
                  <p:nvPr/>
                </p:nvCxnSpPr>
                <p:spPr>
                  <a:xfrm>
                    <a:off x="19216232" y="19342517"/>
                    <a:ext cx="0" cy="33036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3" name="Connettore 1 577"/>
                  <p:cNvCxnSpPr/>
                  <p:nvPr/>
                </p:nvCxnSpPr>
                <p:spPr>
                  <a:xfrm flipH="1">
                    <a:off x="18775800" y="19278387"/>
                    <a:ext cx="330904" cy="39449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4" name="Connettore 1 578"/>
                  <p:cNvCxnSpPr/>
                  <p:nvPr/>
                </p:nvCxnSpPr>
                <p:spPr>
                  <a:xfrm flipH="1">
                    <a:off x="18556383" y="19342517"/>
                    <a:ext cx="111489" cy="2991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5" name="Connettore 1 579"/>
                  <p:cNvCxnSpPr/>
                  <p:nvPr/>
                </p:nvCxnSpPr>
                <p:spPr>
                  <a:xfrm flipH="1">
                    <a:off x="18314617" y="19483665"/>
                    <a:ext cx="353255" cy="12494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6" name="Connettore 1 580"/>
                  <p:cNvCxnSpPr/>
                  <p:nvPr/>
                </p:nvCxnSpPr>
                <p:spPr>
                  <a:xfrm flipH="1">
                    <a:off x="18199848" y="19308813"/>
                    <a:ext cx="154658" cy="267092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7" name="Connettore 1 581"/>
                  <p:cNvCxnSpPr/>
                  <p:nvPr/>
                </p:nvCxnSpPr>
                <p:spPr>
                  <a:xfrm flipH="1">
                    <a:off x="18122519" y="19433761"/>
                    <a:ext cx="368725" cy="49904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8" name="Connettore 1 582"/>
                  <p:cNvCxnSpPr/>
                  <p:nvPr/>
                </p:nvCxnSpPr>
                <p:spPr>
                  <a:xfrm flipH="1">
                    <a:off x="19106705" y="19382400"/>
                    <a:ext cx="497778" cy="23598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9" name="Connettore 1 583"/>
                  <p:cNvCxnSpPr/>
                  <p:nvPr/>
                </p:nvCxnSpPr>
                <p:spPr>
                  <a:xfrm flipH="1" flipV="1">
                    <a:off x="19063833" y="19492056"/>
                    <a:ext cx="540650" cy="340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0" name="Connettore 1 584"/>
                  <p:cNvCxnSpPr/>
                  <p:nvPr/>
                </p:nvCxnSpPr>
                <p:spPr>
                  <a:xfrm flipH="1">
                    <a:off x="19216233" y="19380466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1" name="Connettore 1 585"/>
                  <p:cNvCxnSpPr/>
                  <p:nvPr/>
                </p:nvCxnSpPr>
                <p:spPr>
                  <a:xfrm flipH="1">
                    <a:off x="18667872" y="19407352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2" name="Connettore 1 586"/>
                  <p:cNvCxnSpPr/>
                  <p:nvPr/>
                </p:nvCxnSpPr>
                <p:spPr>
                  <a:xfrm>
                    <a:off x="18919815" y="19244022"/>
                    <a:ext cx="186890" cy="4424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3" name="Connettore 1 587"/>
                  <p:cNvCxnSpPr/>
                  <p:nvPr/>
                </p:nvCxnSpPr>
                <p:spPr>
                  <a:xfrm flipV="1">
                    <a:off x="18612127" y="19416752"/>
                    <a:ext cx="307688" cy="2079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4" name="Connettore 1 588"/>
                  <p:cNvCxnSpPr/>
                  <p:nvPr/>
                </p:nvCxnSpPr>
                <p:spPr>
                  <a:xfrm flipV="1">
                    <a:off x="18354506" y="19256841"/>
                    <a:ext cx="524734" cy="36480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5" name="Connettore 1 589"/>
                  <p:cNvCxnSpPr/>
                  <p:nvPr/>
                </p:nvCxnSpPr>
                <p:spPr>
                  <a:xfrm>
                    <a:off x="18491244" y="19380466"/>
                    <a:ext cx="428571" cy="36286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6" name="Connettore 1 590"/>
                  <p:cNvCxnSpPr/>
                  <p:nvPr/>
                </p:nvCxnSpPr>
                <p:spPr>
                  <a:xfrm flipV="1">
                    <a:off x="18941252" y="19306745"/>
                    <a:ext cx="344661" cy="20221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7" name="Connettore 1 591"/>
                  <p:cNvCxnSpPr/>
                  <p:nvPr/>
                </p:nvCxnSpPr>
                <p:spPr>
                  <a:xfrm flipV="1">
                    <a:off x="18775800" y="19547815"/>
                    <a:ext cx="337782" cy="4585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8" name="Connettore 1 592"/>
                  <p:cNvCxnSpPr/>
                  <p:nvPr/>
                </p:nvCxnSpPr>
                <p:spPr>
                  <a:xfrm flipV="1">
                    <a:off x="18468112" y="19288872"/>
                    <a:ext cx="23132" cy="33582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9" name="Connettore 1 593"/>
                  <p:cNvCxnSpPr/>
                  <p:nvPr/>
                </p:nvCxnSpPr>
                <p:spPr>
                  <a:xfrm flipV="1">
                    <a:off x="18919815" y="19398610"/>
                    <a:ext cx="366098" cy="28783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0" name="Connettore 1 594"/>
                  <p:cNvCxnSpPr/>
                  <p:nvPr/>
                </p:nvCxnSpPr>
                <p:spPr>
                  <a:xfrm flipH="1" flipV="1">
                    <a:off x="18556383" y="19278287"/>
                    <a:ext cx="219417" cy="3153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1" name="Connettore 1 595"/>
                  <p:cNvCxnSpPr/>
                  <p:nvPr/>
                </p:nvCxnSpPr>
                <p:spPr>
                  <a:xfrm>
                    <a:off x="18199848" y="19382400"/>
                    <a:ext cx="154658" cy="12656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2" name="Connettore 1 596"/>
                  <p:cNvCxnSpPr/>
                  <p:nvPr/>
                </p:nvCxnSpPr>
                <p:spPr>
                  <a:xfrm flipV="1">
                    <a:off x="19285913" y="19323598"/>
                    <a:ext cx="198409" cy="35483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3" name="Connettore 1 597"/>
                  <p:cNvCxnSpPr/>
                  <p:nvPr/>
                </p:nvCxnSpPr>
                <p:spPr>
                  <a:xfrm flipH="1" flipV="1">
                    <a:off x="19216232" y="19316292"/>
                    <a:ext cx="268090" cy="294389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4" name="Connettore 1 598"/>
                  <p:cNvCxnSpPr/>
                  <p:nvPr/>
                </p:nvCxnSpPr>
                <p:spPr>
                  <a:xfrm>
                    <a:off x="18781683" y="19815009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5" name="Connettore 1 599"/>
                  <p:cNvCxnSpPr/>
                  <p:nvPr/>
                </p:nvCxnSpPr>
                <p:spPr>
                  <a:xfrm>
                    <a:off x="19330044" y="19908211"/>
                    <a:ext cx="0" cy="33036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6" name="Connettore 1 600"/>
                  <p:cNvCxnSpPr/>
                  <p:nvPr/>
                </p:nvCxnSpPr>
                <p:spPr>
                  <a:xfrm flipH="1">
                    <a:off x="18889612" y="19844081"/>
                    <a:ext cx="330904" cy="39449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7" name="Connettore 1 601"/>
                  <p:cNvCxnSpPr/>
                  <p:nvPr/>
                </p:nvCxnSpPr>
                <p:spPr>
                  <a:xfrm flipH="1">
                    <a:off x="18670195" y="19908211"/>
                    <a:ext cx="111489" cy="2991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8" name="Connettore 1 602"/>
                  <p:cNvCxnSpPr/>
                  <p:nvPr/>
                </p:nvCxnSpPr>
                <p:spPr>
                  <a:xfrm flipH="1">
                    <a:off x="18428429" y="20049359"/>
                    <a:ext cx="353255" cy="12494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9" name="Connettore 1 603"/>
                  <p:cNvCxnSpPr/>
                  <p:nvPr/>
                </p:nvCxnSpPr>
                <p:spPr>
                  <a:xfrm flipH="1">
                    <a:off x="18313660" y="19874507"/>
                    <a:ext cx="154658" cy="267092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0" name="Connettore 1 604"/>
                  <p:cNvCxnSpPr/>
                  <p:nvPr/>
                </p:nvCxnSpPr>
                <p:spPr>
                  <a:xfrm flipH="1">
                    <a:off x="18236331" y="19999455"/>
                    <a:ext cx="368725" cy="49904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1" name="Connettore 1 605"/>
                  <p:cNvCxnSpPr/>
                  <p:nvPr/>
                </p:nvCxnSpPr>
                <p:spPr>
                  <a:xfrm flipH="1">
                    <a:off x="19220517" y="19948094"/>
                    <a:ext cx="497778" cy="23598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2" name="Connettore 1 606"/>
                  <p:cNvCxnSpPr/>
                  <p:nvPr/>
                </p:nvCxnSpPr>
                <p:spPr>
                  <a:xfrm flipH="1" flipV="1">
                    <a:off x="19177645" y="20057750"/>
                    <a:ext cx="540650" cy="340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3" name="Connettore 1 607"/>
                  <p:cNvCxnSpPr/>
                  <p:nvPr/>
                </p:nvCxnSpPr>
                <p:spPr>
                  <a:xfrm flipH="1">
                    <a:off x="19330045" y="19946160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4" name="Connettore 1 608"/>
                  <p:cNvCxnSpPr/>
                  <p:nvPr/>
                </p:nvCxnSpPr>
                <p:spPr>
                  <a:xfrm flipH="1">
                    <a:off x="18781684" y="19973046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5" name="Connettore 1 609"/>
                  <p:cNvCxnSpPr/>
                  <p:nvPr/>
                </p:nvCxnSpPr>
                <p:spPr>
                  <a:xfrm>
                    <a:off x="19033627" y="19809716"/>
                    <a:ext cx="186890" cy="4424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6" name="Connettore 1 610"/>
                  <p:cNvCxnSpPr/>
                  <p:nvPr/>
                </p:nvCxnSpPr>
                <p:spPr>
                  <a:xfrm flipV="1">
                    <a:off x="18725939" y="19982446"/>
                    <a:ext cx="307688" cy="2079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7" name="Connettore 1 611"/>
                  <p:cNvCxnSpPr/>
                  <p:nvPr/>
                </p:nvCxnSpPr>
                <p:spPr>
                  <a:xfrm flipV="1">
                    <a:off x="18468318" y="19822535"/>
                    <a:ext cx="524734" cy="36480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8" name="Connettore 1 612"/>
                  <p:cNvCxnSpPr/>
                  <p:nvPr/>
                </p:nvCxnSpPr>
                <p:spPr>
                  <a:xfrm>
                    <a:off x="18605056" y="19946160"/>
                    <a:ext cx="428571" cy="36286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9" name="Connettore 1 613"/>
                  <p:cNvCxnSpPr/>
                  <p:nvPr/>
                </p:nvCxnSpPr>
                <p:spPr>
                  <a:xfrm flipV="1">
                    <a:off x="19055064" y="19872439"/>
                    <a:ext cx="344661" cy="20221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0" name="Connettore 1 614"/>
                  <p:cNvCxnSpPr/>
                  <p:nvPr/>
                </p:nvCxnSpPr>
                <p:spPr>
                  <a:xfrm flipV="1">
                    <a:off x="18889612" y="20113509"/>
                    <a:ext cx="337782" cy="4585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1" name="Connettore 1 615"/>
                  <p:cNvCxnSpPr/>
                  <p:nvPr/>
                </p:nvCxnSpPr>
                <p:spPr>
                  <a:xfrm flipV="1">
                    <a:off x="18581924" y="19854566"/>
                    <a:ext cx="23132" cy="33582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2" name="Connettore 1 616"/>
                  <p:cNvCxnSpPr/>
                  <p:nvPr/>
                </p:nvCxnSpPr>
                <p:spPr>
                  <a:xfrm flipV="1">
                    <a:off x="19033627" y="19964304"/>
                    <a:ext cx="366098" cy="28783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3" name="Connettore 1 617"/>
                  <p:cNvCxnSpPr/>
                  <p:nvPr/>
                </p:nvCxnSpPr>
                <p:spPr>
                  <a:xfrm flipH="1" flipV="1">
                    <a:off x="18670195" y="19843981"/>
                    <a:ext cx="219417" cy="3153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4" name="Connettore 1 618"/>
                  <p:cNvCxnSpPr/>
                  <p:nvPr/>
                </p:nvCxnSpPr>
                <p:spPr>
                  <a:xfrm>
                    <a:off x="18313660" y="19948094"/>
                    <a:ext cx="154658" cy="12656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5" name="Connettore 1 619"/>
                  <p:cNvCxnSpPr/>
                  <p:nvPr/>
                </p:nvCxnSpPr>
                <p:spPr>
                  <a:xfrm flipV="1">
                    <a:off x="19399725" y="19889292"/>
                    <a:ext cx="198409" cy="35483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6" name="Connettore 1 620"/>
                  <p:cNvCxnSpPr/>
                  <p:nvPr/>
                </p:nvCxnSpPr>
                <p:spPr>
                  <a:xfrm flipH="1" flipV="1">
                    <a:off x="19330044" y="19881986"/>
                    <a:ext cx="268090" cy="294389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7" name="Connettore 1 621"/>
                  <p:cNvCxnSpPr/>
                  <p:nvPr/>
                </p:nvCxnSpPr>
                <p:spPr>
                  <a:xfrm>
                    <a:off x="18739879" y="20535089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8" name="Connettore 1 622"/>
                  <p:cNvCxnSpPr/>
                  <p:nvPr/>
                </p:nvCxnSpPr>
                <p:spPr>
                  <a:xfrm>
                    <a:off x="19288240" y="20628291"/>
                    <a:ext cx="0" cy="33036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9" name="Connettore 1 623"/>
                  <p:cNvCxnSpPr/>
                  <p:nvPr/>
                </p:nvCxnSpPr>
                <p:spPr>
                  <a:xfrm flipH="1">
                    <a:off x="18847808" y="20564161"/>
                    <a:ext cx="330904" cy="39449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0" name="Connettore 1 624"/>
                  <p:cNvCxnSpPr/>
                  <p:nvPr/>
                </p:nvCxnSpPr>
                <p:spPr>
                  <a:xfrm flipH="1">
                    <a:off x="18628391" y="20628291"/>
                    <a:ext cx="111489" cy="2991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1" name="Connettore 1 625"/>
                  <p:cNvCxnSpPr/>
                  <p:nvPr/>
                </p:nvCxnSpPr>
                <p:spPr>
                  <a:xfrm flipH="1">
                    <a:off x="18386625" y="20769439"/>
                    <a:ext cx="353255" cy="12494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2" name="Connettore 1 626"/>
                  <p:cNvCxnSpPr/>
                  <p:nvPr/>
                </p:nvCxnSpPr>
                <p:spPr>
                  <a:xfrm flipH="1">
                    <a:off x="18271856" y="20594587"/>
                    <a:ext cx="154658" cy="267092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3" name="Connettore 1 627"/>
                  <p:cNvCxnSpPr/>
                  <p:nvPr/>
                </p:nvCxnSpPr>
                <p:spPr>
                  <a:xfrm flipH="1">
                    <a:off x="18194527" y="20719535"/>
                    <a:ext cx="368725" cy="49904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4" name="Connettore 1 628"/>
                  <p:cNvCxnSpPr/>
                  <p:nvPr/>
                </p:nvCxnSpPr>
                <p:spPr>
                  <a:xfrm flipH="1">
                    <a:off x="19178713" y="20668174"/>
                    <a:ext cx="497778" cy="23598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5" name="Connettore 1 629"/>
                  <p:cNvCxnSpPr/>
                  <p:nvPr/>
                </p:nvCxnSpPr>
                <p:spPr>
                  <a:xfrm flipH="1" flipV="1">
                    <a:off x="19135841" y="20777830"/>
                    <a:ext cx="540650" cy="340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6" name="Connettore 1 630"/>
                  <p:cNvCxnSpPr/>
                  <p:nvPr/>
                </p:nvCxnSpPr>
                <p:spPr>
                  <a:xfrm flipH="1">
                    <a:off x="19288241" y="20666240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7" name="Connettore 1 631"/>
                  <p:cNvCxnSpPr/>
                  <p:nvPr/>
                </p:nvCxnSpPr>
                <p:spPr>
                  <a:xfrm flipH="1">
                    <a:off x="18739880" y="20693126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8" name="Connettore 1 632"/>
                  <p:cNvCxnSpPr/>
                  <p:nvPr/>
                </p:nvCxnSpPr>
                <p:spPr>
                  <a:xfrm>
                    <a:off x="18991823" y="20529796"/>
                    <a:ext cx="186890" cy="4424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9" name="Connettore 1 633"/>
                  <p:cNvCxnSpPr/>
                  <p:nvPr/>
                </p:nvCxnSpPr>
                <p:spPr>
                  <a:xfrm flipV="1">
                    <a:off x="18684135" y="20702526"/>
                    <a:ext cx="307688" cy="2079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0" name="Connettore 1 634"/>
                  <p:cNvCxnSpPr/>
                  <p:nvPr/>
                </p:nvCxnSpPr>
                <p:spPr>
                  <a:xfrm flipV="1">
                    <a:off x="18426514" y="20542615"/>
                    <a:ext cx="524734" cy="36480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1" name="Connettore 1 635"/>
                  <p:cNvCxnSpPr/>
                  <p:nvPr/>
                </p:nvCxnSpPr>
                <p:spPr>
                  <a:xfrm>
                    <a:off x="18563252" y="20666240"/>
                    <a:ext cx="428571" cy="36286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2" name="Connettore 1 636"/>
                  <p:cNvCxnSpPr/>
                  <p:nvPr/>
                </p:nvCxnSpPr>
                <p:spPr>
                  <a:xfrm flipV="1">
                    <a:off x="19013260" y="20592519"/>
                    <a:ext cx="344661" cy="20221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3" name="Connettore 1 637"/>
                  <p:cNvCxnSpPr/>
                  <p:nvPr/>
                </p:nvCxnSpPr>
                <p:spPr>
                  <a:xfrm flipV="1">
                    <a:off x="18847808" y="20833589"/>
                    <a:ext cx="337782" cy="4585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4" name="Connettore 1 638"/>
                  <p:cNvCxnSpPr/>
                  <p:nvPr/>
                </p:nvCxnSpPr>
                <p:spPr>
                  <a:xfrm flipV="1">
                    <a:off x="18540120" y="20574646"/>
                    <a:ext cx="23132" cy="33582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5" name="Connettore 1 639"/>
                  <p:cNvCxnSpPr/>
                  <p:nvPr/>
                </p:nvCxnSpPr>
                <p:spPr>
                  <a:xfrm flipV="1">
                    <a:off x="18991823" y="20684384"/>
                    <a:ext cx="366098" cy="28783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6" name="Connettore 1 640"/>
                  <p:cNvCxnSpPr/>
                  <p:nvPr/>
                </p:nvCxnSpPr>
                <p:spPr>
                  <a:xfrm flipH="1" flipV="1">
                    <a:off x="18628391" y="20564061"/>
                    <a:ext cx="219417" cy="3153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7" name="Connettore 1 641"/>
                  <p:cNvCxnSpPr/>
                  <p:nvPr/>
                </p:nvCxnSpPr>
                <p:spPr>
                  <a:xfrm>
                    <a:off x="18271856" y="20668174"/>
                    <a:ext cx="154658" cy="12656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8" name="Connettore 1 642"/>
                  <p:cNvCxnSpPr/>
                  <p:nvPr/>
                </p:nvCxnSpPr>
                <p:spPr>
                  <a:xfrm flipV="1">
                    <a:off x="19357921" y="20609372"/>
                    <a:ext cx="198409" cy="35483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9" name="Connettore 1 643"/>
                  <p:cNvCxnSpPr/>
                  <p:nvPr/>
                </p:nvCxnSpPr>
                <p:spPr>
                  <a:xfrm flipH="1" flipV="1">
                    <a:off x="19288240" y="20602066"/>
                    <a:ext cx="268090" cy="294389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0" name="Connettore 1 644"/>
                  <p:cNvCxnSpPr/>
                  <p:nvPr/>
                </p:nvCxnSpPr>
                <p:spPr>
                  <a:xfrm>
                    <a:off x="18739879" y="19598985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1" name="Connettore 1 645"/>
                  <p:cNvCxnSpPr/>
                  <p:nvPr/>
                </p:nvCxnSpPr>
                <p:spPr>
                  <a:xfrm>
                    <a:off x="19288240" y="19692187"/>
                    <a:ext cx="0" cy="33036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2" name="Connettore 1 646"/>
                  <p:cNvCxnSpPr/>
                  <p:nvPr/>
                </p:nvCxnSpPr>
                <p:spPr>
                  <a:xfrm flipH="1">
                    <a:off x="18847808" y="19628057"/>
                    <a:ext cx="330904" cy="39449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3" name="Connettore 1 647"/>
                  <p:cNvCxnSpPr/>
                  <p:nvPr/>
                </p:nvCxnSpPr>
                <p:spPr>
                  <a:xfrm flipH="1">
                    <a:off x="18628391" y="19692187"/>
                    <a:ext cx="111489" cy="2991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4" name="Connettore 1 648"/>
                  <p:cNvCxnSpPr/>
                  <p:nvPr/>
                </p:nvCxnSpPr>
                <p:spPr>
                  <a:xfrm flipH="1">
                    <a:off x="18386625" y="19833335"/>
                    <a:ext cx="353255" cy="12494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5" name="Connettore 1 649"/>
                  <p:cNvCxnSpPr/>
                  <p:nvPr/>
                </p:nvCxnSpPr>
                <p:spPr>
                  <a:xfrm flipH="1">
                    <a:off x="18271856" y="19658483"/>
                    <a:ext cx="154658" cy="267092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6" name="Connettore 1 650"/>
                  <p:cNvCxnSpPr/>
                  <p:nvPr/>
                </p:nvCxnSpPr>
                <p:spPr>
                  <a:xfrm flipH="1">
                    <a:off x="18194527" y="19783431"/>
                    <a:ext cx="368725" cy="49904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7" name="Connettore 1 651"/>
                  <p:cNvCxnSpPr/>
                  <p:nvPr/>
                </p:nvCxnSpPr>
                <p:spPr>
                  <a:xfrm flipH="1">
                    <a:off x="19178713" y="19732070"/>
                    <a:ext cx="497778" cy="23598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8" name="Connettore 1 652"/>
                  <p:cNvCxnSpPr/>
                  <p:nvPr/>
                </p:nvCxnSpPr>
                <p:spPr>
                  <a:xfrm flipH="1" flipV="1">
                    <a:off x="19135841" y="19841726"/>
                    <a:ext cx="540650" cy="340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9" name="Connettore 1 653"/>
                  <p:cNvCxnSpPr/>
                  <p:nvPr/>
                </p:nvCxnSpPr>
                <p:spPr>
                  <a:xfrm flipH="1">
                    <a:off x="19288241" y="19730136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0" name="Connettore 1 654"/>
                  <p:cNvCxnSpPr/>
                  <p:nvPr/>
                </p:nvCxnSpPr>
                <p:spPr>
                  <a:xfrm flipH="1">
                    <a:off x="18739880" y="19757022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1" name="Connettore 1 655"/>
                  <p:cNvCxnSpPr/>
                  <p:nvPr/>
                </p:nvCxnSpPr>
                <p:spPr>
                  <a:xfrm>
                    <a:off x="18991823" y="19593692"/>
                    <a:ext cx="186890" cy="4424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2" name="Connettore 1 656"/>
                  <p:cNvCxnSpPr/>
                  <p:nvPr/>
                </p:nvCxnSpPr>
                <p:spPr>
                  <a:xfrm flipV="1">
                    <a:off x="18684135" y="19766422"/>
                    <a:ext cx="307688" cy="2079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3" name="Connettore 1 657"/>
                  <p:cNvCxnSpPr/>
                  <p:nvPr/>
                </p:nvCxnSpPr>
                <p:spPr>
                  <a:xfrm flipV="1">
                    <a:off x="18426514" y="19606511"/>
                    <a:ext cx="524734" cy="36480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4" name="Connettore 1 658"/>
                  <p:cNvCxnSpPr/>
                  <p:nvPr/>
                </p:nvCxnSpPr>
                <p:spPr>
                  <a:xfrm>
                    <a:off x="18563252" y="19730136"/>
                    <a:ext cx="428571" cy="36286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5" name="Connettore 1 659"/>
                  <p:cNvCxnSpPr/>
                  <p:nvPr/>
                </p:nvCxnSpPr>
                <p:spPr>
                  <a:xfrm flipV="1">
                    <a:off x="19013260" y="19656415"/>
                    <a:ext cx="344661" cy="20221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6" name="Connettore 1 660"/>
                  <p:cNvCxnSpPr/>
                  <p:nvPr/>
                </p:nvCxnSpPr>
                <p:spPr>
                  <a:xfrm flipV="1">
                    <a:off x="18847808" y="19897485"/>
                    <a:ext cx="337782" cy="4585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7" name="Connettore 1 661"/>
                  <p:cNvCxnSpPr/>
                  <p:nvPr/>
                </p:nvCxnSpPr>
                <p:spPr>
                  <a:xfrm flipV="1">
                    <a:off x="18540120" y="19638542"/>
                    <a:ext cx="23132" cy="33582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8" name="Connettore 1 662"/>
                  <p:cNvCxnSpPr/>
                  <p:nvPr/>
                </p:nvCxnSpPr>
                <p:spPr>
                  <a:xfrm flipV="1">
                    <a:off x="18991823" y="19748280"/>
                    <a:ext cx="366098" cy="28783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9" name="Connettore 1 663"/>
                  <p:cNvCxnSpPr/>
                  <p:nvPr/>
                </p:nvCxnSpPr>
                <p:spPr>
                  <a:xfrm flipH="1" flipV="1">
                    <a:off x="18628391" y="19627957"/>
                    <a:ext cx="219417" cy="3153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0" name="Connettore 1 664"/>
                  <p:cNvCxnSpPr/>
                  <p:nvPr/>
                </p:nvCxnSpPr>
                <p:spPr>
                  <a:xfrm>
                    <a:off x="18271856" y="19732070"/>
                    <a:ext cx="154658" cy="12656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1" name="Connettore 1 665"/>
                  <p:cNvCxnSpPr/>
                  <p:nvPr/>
                </p:nvCxnSpPr>
                <p:spPr>
                  <a:xfrm flipV="1">
                    <a:off x="19357921" y="19673268"/>
                    <a:ext cx="198409" cy="35483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2" name="Connettore 1 666"/>
                  <p:cNvCxnSpPr/>
                  <p:nvPr/>
                </p:nvCxnSpPr>
                <p:spPr>
                  <a:xfrm flipH="1" flipV="1">
                    <a:off x="19288240" y="19665962"/>
                    <a:ext cx="268090" cy="294389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3" name="Connettore 1 667"/>
                  <p:cNvCxnSpPr/>
                  <p:nvPr/>
                </p:nvCxnSpPr>
                <p:spPr>
                  <a:xfrm>
                    <a:off x="18709675" y="20103041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4" name="Connettore 1 668"/>
                  <p:cNvCxnSpPr/>
                  <p:nvPr/>
                </p:nvCxnSpPr>
                <p:spPr>
                  <a:xfrm>
                    <a:off x="19258036" y="20196243"/>
                    <a:ext cx="0" cy="33036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5" name="Connettore 1 669"/>
                  <p:cNvCxnSpPr/>
                  <p:nvPr/>
                </p:nvCxnSpPr>
                <p:spPr>
                  <a:xfrm flipH="1">
                    <a:off x="18817604" y="20132113"/>
                    <a:ext cx="330904" cy="39449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6" name="Connettore 1 670"/>
                  <p:cNvCxnSpPr/>
                  <p:nvPr/>
                </p:nvCxnSpPr>
                <p:spPr>
                  <a:xfrm flipH="1">
                    <a:off x="18598187" y="20196243"/>
                    <a:ext cx="111489" cy="2991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7" name="Connettore 1 671"/>
                  <p:cNvCxnSpPr/>
                  <p:nvPr/>
                </p:nvCxnSpPr>
                <p:spPr>
                  <a:xfrm flipH="1">
                    <a:off x="18356421" y="20337391"/>
                    <a:ext cx="353255" cy="12494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8" name="Connettore 1 672"/>
                  <p:cNvCxnSpPr/>
                  <p:nvPr/>
                </p:nvCxnSpPr>
                <p:spPr>
                  <a:xfrm flipH="1">
                    <a:off x="18241652" y="20162539"/>
                    <a:ext cx="154658" cy="267092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9" name="Connettore 1 673"/>
                  <p:cNvCxnSpPr/>
                  <p:nvPr/>
                </p:nvCxnSpPr>
                <p:spPr>
                  <a:xfrm flipH="1">
                    <a:off x="18164323" y="20287487"/>
                    <a:ext cx="368725" cy="49904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0" name="Connettore 1 674"/>
                  <p:cNvCxnSpPr/>
                  <p:nvPr/>
                </p:nvCxnSpPr>
                <p:spPr>
                  <a:xfrm flipH="1">
                    <a:off x="19148509" y="20236126"/>
                    <a:ext cx="497778" cy="23598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1" name="Connettore 1 675"/>
                  <p:cNvCxnSpPr/>
                  <p:nvPr/>
                </p:nvCxnSpPr>
                <p:spPr>
                  <a:xfrm flipH="1" flipV="1">
                    <a:off x="19105637" y="20345782"/>
                    <a:ext cx="540650" cy="340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2" name="Connettore 1 676"/>
                  <p:cNvCxnSpPr/>
                  <p:nvPr/>
                </p:nvCxnSpPr>
                <p:spPr>
                  <a:xfrm flipH="1">
                    <a:off x="19258037" y="20234192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3" name="Connettore 1 677"/>
                  <p:cNvCxnSpPr/>
                  <p:nvPr/>
                </p:nvCxnSpPr>
                <p:spPr>
                  <a:xfrm flipH="1">
                    <a:off x="18709676" y="20261078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4" name="Connettore 1 678"/>
                  <p:cNvCxnSpPr/>
                  <p:nvPr/>
                </p:nvCxnSpPr>
                <p:spPr>
                  <a:xfrm>
                    <a:off x="18961619" y="20097748"/>
                    <a:ext cx="186890" cy="4424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5" name="Connettore 1 679"/>
                  <p:cNvCxnSpPr/>
                  <p:nvPr/>
                </p:nvCxnSpPr>
                <p:spPr>
                  <a:xfrm flipV="1">
                    <a:off x="18653931" y="20270478"/>
                    <a:ext cx="307688" cy="2079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6" name="Connettore 1 680"/>
                  <p:cNvCxnSpPr/>
                  <p:nvPr/>
                </p:nvCxnSpPr>
                <p:spPr>
                  <a:xfrm flipV="1">
                    <a:off x="18396310" y="20110567"/>
                    <a:ext cx="524734" cy="36480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7" name="Connettore 1 681"/>
                  <p:cNvCxnSpPr/>
                  <p:nvPr/>
                </p:nvCxnSpPr>
                <p:spPr>
                  <a:xfrm>
                    <a:off x="18533048" y="20234192"/>
                    <a:ext cx="428571" cy="36286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8" name="Connettore 1 682"/>
                  <p:cNvCxnSpPr/>
                  <p:nvPr/>
                </p:nvCxnSpPr>
                <p:spPr>
                  <a:xfrm flipV="1">
                    <a:off x="18983056" y="20160471"/>
                    <a:ext cx="344661" cy="20221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9" name="Connettore 1 683"/>
                  <p:cNvCxnSpPr/>
                  <p:nvPr/>
                </p:nvCxnSpPr>
                <p:spPr>
                  <a:xfrm flipV="1">
                    <a:off x="18817604" y="20401541"/>
                    <a:ext cx="337782" cy="4585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0" name="Connettore 1 684"/>
                  <p:cNvCxnSpPr/>
                  <p:nvPr/>
                </p:nvCxnSpPr>
                <p:spPr>
                  <a:xfrm flipV="1">
                    <a:off x="18509916" y="20142598"/>
                    <a:ext cx="23132" cy="33582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1" name="Connettore 1 685"/>
                  <p:cNvCxnSpPr/>
                  <p:nvPr/>
                </p:nvCxnSpPr>
                <p:spPr>
                  <a:xfrm flipV="1">
                    <a:off x="18961619" y="20252336"/>
                    <a:ext cx="366098" cy="28783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2" name="Connettore 1 686"/>
                  <p:cNvCxnSpPr/>
                  <p:nvPr/>
                </p:nvCxnSpPr>
                <p:spPr>
                  <a:xfrm flipH="1" flipV="1">
                    <a:off x="18598187" y="20132013"/>
                    <a:ext cx="219417" cy="3153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3" name="Connettore 1 687"/>
                  <p:cNvCxnSpPr/>
                  <p:nvPr/>
                </p:nvCxnSpPr>
                <p:spPr>
                  <a:xfrm>
                    <a:off x="18241652" y="20236126"/>
                    <a:ext cx="154658" cy="12656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4" name="Connettore 1 688"/>
                  <p:cNvCxnSpPr/>
                  <p:nvPr/>
                </p:nvCxnSpPr>
                <p:spPr>
                  <a:xfrm flipV="1">
                    <a:off x="19327717" y="20177324"/>
                    <a:ext cx="198409" cy="35483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5" name="Connettore 1 689"/>
                  <p:cNvCxnSpPr/>
                  <p:nvPr/>
                </p:nvCxnSpPr>
                <p:spPr>
                  <a:xfrm flipH="1" flipV="1">
                    <a:off x="19258036" y="20170018"/>
                    <a:ext cx="268090" cy="294389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6" name="Connettore 1 690"/>
                  <p:cNvCxnSpPr/>
                  <p:nvPr/>
                </p:nvCxnSpPr>
                <p:spPr>
                  <a:xfrm>
                    <a:off x="18820271" y="20247057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7" name="Connettore 1 691"/>
                  <p:cNvCxnSpPr/>
                  <p:nvPr/>
                </p:nvCxnSpPr>
                <p:spPr>
                  <a:xfrm>
                    <a:off x="19368632" y="20340259"/>
                    <a:ext cx="0" cy="33036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8" name="Connettore 1 692"/>
                  <p:cNvCxnSpPr/>
                  <p:nvPr/>
                </p:nvCxnSpPr>
                <p:spPr>
                  <a:xfrm flipH="1">
                    <a:off x="18928200" y="20276129"/>
                    <a:ext cx="330904" cy="39449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9" name="Connettore 1 693"/>
                  <p:cNvCxnSpPr/>
                  <p:nvPr/>
                </p:nvCxnSpPr>
                <p:spPr>
                  <a:xfrm flipH="1">
                    <a:off x="18708783" y="20340259"/>
                    <a:ext cx="111489" cy="2991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0" name="Connettore 1 694"/>
                  <p:cNvCxnSpPr/>
                  <p:nvPr/>
                </p:nvCxnSpPr>
                <p:spPr>
                  <a:xfrm flipH="1">
                    <a:off x="18467017" y="20481407"/>
                    <a:ext cx="353255" cy="12494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1" name="Connettore 1 695"/>
                  <p:cNvCxnSpPr/>
                  <p:nvPr/>
                </p:nvCxnSpPr>
                <p:spPr>
                  <a:xfrm flipH="1">
                    <a:off x="18352248" y="20306555"/>
                    <a:ext cx="154658" cy="267092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2" name="Connettore 1 696"/>
                  <p:cNvCxnSpPr/>
                  <p:nvPr/>
                </p:nvCxnSpPr>
                <p:spPr>
                  <a:xfrm flipH="1">
                    <a:off x="18274919" y="20431503"/>
                    <a:ext cx="368725" cy="49904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3" name="Connettore 1 697"/>
                  <p:cNvCxnSpPr/>
                  <p:nvPr/>
                </p:nvCxnSpPr>
                <p:spPr>
                  <a:xfrm flipH="1">
                    <a:off x="19259105" y="20380142"/>
                    <a:ext cx="497778" cy="23598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4" name="Connettore 1 698"/>
                  <p:cNvCxnSpPr/>
                  <p:nvPr/>
                </p:nvCxnSpPr>
                <p:spPr>
                  <a:xfrm flipH="1" flipV="1">
                    <a:off x="19216233" y="20489798"/>
                    <a:ext cx="540650" cy="340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5" name="Connettore 1 699"/>
                  <p:cNvCxnSpPr/>
                  <p:nvPr/>
                </p:nvCxnSpPr>
                <p:spPr>
                  <a:xfrm flipH="1">
                    <a:off x="19368633" y="20378208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6" name="Connettore 1 700"/>
                  <p:cNvCxnSpPr/>
                  <p:nvPr/>
                </p:nvCxnSpPr>
                <p:spPr>
                  <a:xfrm flipH="1">
                    <a:off x="18820272" y="20405094"/>
                    <a:ext cx="139361" cy="26399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7" name="Connettore 1 701"/>
                  <p:cNvCxnSpPr/>
                  <p:nvPr/>
                </p:nvCxnSpPr>
                <p:spPr>
                  <a:xfrm>
                    <a:off x="19072215" y="20241764"/>
                    <a:ext cx="186890" cy="4424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8" name="Connettore 1 702"/>
                  <p:cNvCxnSpPr/>
                  <p:nvPr/>
                </p:nvCxnSpPr>
                <p:spPr>
                  <a:xfrm flipV="1">
                    <a:off x="18764527" y="20414494"/>
                    <a:ext cx="307688" cy="20794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9" name="Connettore 1 703"/>
                  <p:cNvCxnSpPr/>
                  <p:nvPr/>
                </p:nvCxnSpPr>
                <p:spPr>
                  <a:xfrm flipV="1">
                    <a:off x="18506906" y="20254583"/>
                    <a:ext cx="524734" cy="36480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0" name="Connettore 1 704"/>
                  <p:cNvCxnSpPr/>
                  <p:nvPr/>
                </p:nvCxnSpPr>
                <p:spPr>
                  <a:xfrm>
                    <a:off x="18643644" y="20378208"/>
                    <a:ext cx="428571" cy="36286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1" name="Connettore 1 705"/>
                  <p:cNvCxnSpPr/>
                  <p:nvPr/>
                </p:nvCxnSpPr>
                <p:spPr>
                  <a:xfrm flipV="1">
                    <a:off x="19093652" y="20304487"/>
                    <a:ext cx="344661" cy="20221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2" name="Connettore 1 706"/>
                  <p:cNvCxnSpPr/>
                  <p:nvPr/>
                </p:nvCxnSpPr>
                <p:spPr>
                  <a:xfrm flipV="1">
                    <a:off x="18928200" y="20545557"/>
                    <a:ext cx="337782" cy="45857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3" name="Connettore 1 707"/>
                  <p:cNvCxnSpPr/>
                  <p:nvPr/>
                </p:nvCxnSpPr>
                <p:spPr>
                  <a:xfrm flipV="1">
                    <a:off x="18620512" y="20286614"/>
                    <a:ext cx="23132" cy="33582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4" name="Connettore 1 708"/>
                  <p:cNvCxnSpPr/>
                  <p:nvPr/>
                </p:nvCxnSpPr>
                <p:spPr>
                  <a:xfrm flipV="1">
                    <a:off x="19072215" y="20396352"/>
                    <a:ext cx="366098" cy="28783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5" name="Connettore 1 709"/>
                  <p:cNvCxnSpPr/>
                  <p:nvPr/>
                </p:nvCxnSpPr>
                <p:spPr>
                  <a:xfrm flipH="1" flipV="1">
                    <a:off x="18708783" y="20276029"/>
                    <a:ext cx="219417" cy="31538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6" name="Connettore 1 710"/>
                  <p:cNvCxnSpPr/>
                  <p:nvPr/>
                </p:nvCxnSpPr>
                <p:spPr>
                  <a:xfrm>
                    <a:off x="18352248" y="20380142"/>
                    <a:ext cx="154658" cy="126560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7" name="Connettore 1 711"/>
                  <p:cNvCxnSpPr/>
                  <p:nvPr/>
                </p:nvCxnSpPr>
                <p:spPr>
                  <a:xfrm flipV="1">
                    <a:off x="19438313" y="20321340"/>
                    <a:ext cx="198409" cy="354835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8" name="Connettore 1 712"/>
                  <p:cNvCxnSpPr/>
                  <p:nvPr/>
                </p:nvCxnSpPr>
                <p:spPr>
                  <a:xfrm flipH="1" flipV="1">
                    <a:off x="19368632" y="20314034"/>
                    <a:ext cx="268090" cy="294389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799" name="Gruppo 713"/>
                  <p:cNvGrpSpPr/>
                  <p:nvPr/>
                </p:nvGrpSpPr>
                <p:grpSpPr>
                  <a:xfrm rot="16515916">
                    <a:off x="17567115" y="19920841"/>
                    <a:ext cx="1481964" cy="442418"/>
                    <a:chOff x="18020307" y="19881724"/>
                    <a:chExt cx="1481964" cy="442418"/>
                  </a:xfrm>
                </p:grpSpPr>
                <p:cxnSp>
                  <p:nvCxnSpPr>
                    <p:cNvPr id="1901" name="Connettore 1 815"/>
                    <p:cNvCxnSpPr/>
                    <p:nvPr/>
                  </p:nvCxnSpPr>
                  <p:spPr>
                    <a:xfrm>
                      <a:off x="18565659" y="19887017"/>
                      <a:ext cx="395961" cy="4291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2" name="Connettore 1 816"/>
                    <p:cNvCxnSpPr/>
                    <p:nvPr/>
                  </p:nvCxnSpPr>
                  <p:spPr>
                    <a:xfrm>
                      <a:off x="19114020" y="19980219"/>
                      <a:ext cx="0" cy="33036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3" name="Connettore 1 817"/>
                    <p:cNvCxnSpPr/>
                    <p:nvPr/>
                  </p:nvCxnSpPr>
                  <p:spPr>
                    <a:xfrm flipH="1">
                      <a:off x="18673588" y="19916089"/>
                      <a:ext cx="330904" cy="39449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4" name="Connettore 1 818"/>
                    <p:cNvCxnSpPr/>
                    <p:nvPr/>
                  </p:nvCxnSpPr>
                  <p:spPr>
                    <a:xfrm flipH="1">
                      <a:off x="18454171" y="19980219"/>
                      <a:ext cx="111489" cy="29914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5" name="Connettore 1 819"/>
                    <p:cNvCxnSpPr/>
                    <p:nvPr/>
                  </p:nvCxnSpPr>
                  <p:spPr>
                    <a:xfrm flipH="1">
                      <a:off x="18212405" y="20121367"/>
                      <a:ext cx="353255" cy="12494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6" name="Connettore 1 820"/>
                    <p:cNvCxnSpPr/>
                    <p:nvPr/>
                  </p:nvCxnSpPr>
                  <p:spPr>
                    <a:xfrm flipH="1">
                      <a:off x="18097636" y="19946515"/>
                      <a:ext cx="154658" cy="267092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7" name="Connettore 1 821"/>
                    <p:cNvCxnSpPr/>
                    <p:nvPr/>
                  </p:nvCxnSpPr>
                  <p:spPr>
                    <a:xfrm flipH="1">
                      <a:off x="18020307" y="20071463"/>
                      <a:ext cx="368725" cy="49904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8" name="Connettore 1 822"/>
                    <p:cNvCxnSpPr/>
                    <p:nvPr/>
                  </p:nvCxnSpPr>
                  <p:spPr>
                    <a:xfrm flipH="1">
                      <a:off x="19004493" y="20020102"/>
                      <a:ext cx="497778" cy="235987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9" name="Connettore 1 823"/>
                    <p:cNvCxnSpPr/>
                    <p:nvPr/>
                  </p:nvCxnSpPr>
                  <p:spPr>
                    <a:xfrm flipH="1" flipV="1">
                      <a:off x="18961621" y="20129758"/>
                      <a:ext cx="540650" cy="340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0" name="Connettore 1 824"/>
                    <p:cNvCxnSpPr/>
                    <p:nvPr/>
                  </p:nvCxnSpPr>
                  <p:spPr>
                    <a:xfrm flipH="1">
                      <a:off x="19114021" y="20018168"/>
                      <a:ext cx="139361" cy="26399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1" name="Connettore 1 825"/>
                    <p:cNvCxnSpPr/>
                    <p:nvPr/>
                  </p:nvCxnSpPr>
                  <p:spPr>
                    <a:xfrm flipH="1">
                      <a:off x="18565660" y="20045054"/>
                      <a:ext cx="139361" cy="26399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2" name="Connettore 1 826"/>
                    <p:cNvCxnSpPr/>
                    <p:nvPr/>
                  </p:nvCxnSpPr>
                  <p:spPr>
                    <a:xfrm>
                      <a:off x="18817603" y="19881724"/>
                      <a:ext cx="186890" cy="4424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3" name="Connettore 1 827"/>
                    <p:cNvCxnSpPr/>
                    <p:nvPr/>
                  </p:nvCxnSpPr>
                  <p:spPr>
                    <a:xfrm flipV="1">
                      <a:off x="18509915" y="20054454"/>
                      <a:ext cx="307688" cy="20794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4" name="Connettore 1 828"/>
                    <p:cNvCxnSpPr/>
                    <p:nvPr/>
                  </p:nvCxnSpPr>
                  <p:spPr>
                    <a:xfrm flipV="1">
                      <a:off x="18252294" y="19894543"/>
                      <a:ext cx="524734" cy="36480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5" name="Connettore 1 829"/>
                    <p:cNvCxnSpPr/>
                    <p:nvPr/>
                  </p:nvCxnSpPr>
                  <p:spPr>
                    <a:xfrm>
                      <a:off x="18389032" y="20018168"/>
                      <a:ext cx="428571" cy="36286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6" name="Connettore 1 830"/>
                    <p:cNvCxnSpPr/>
                    <p:nvPr/>
                  </p:nvCxnSpPr>
                  <p:spPr>
                    <a:xfrm flipV="1">
                      <a:off x="18839040" y="19944447"/>
                      <a:ext cx="344661" cy="20221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7" name="Connettore 1 831"/>
                    <p:cNvCxnSpPr/>
                    <p:nvPr/>
                  </p:nvCxnSpPr>
                  <p:spPr>
                    <a:xfrm flipV="1">
                      <a:off x="18673588" y="20185517"/>
                      <a:ext cx="337782" cy="45857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8" name="Connettore 1 832"/>
                    <p:cNvCxnSpPr/>
                    <p:nvPr/>
                  </p:nvCxnSpPr>
                  <p:spPr>
                    <a:xfrm flipV="1">
                      <a:off x="18365900" y="19926574"/>
                      <a:ext cx="23132" cy="33582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9" name="Connettore 1 833"/>
                    <p:cNvCxnSpPr/>
                    <p:nvPr/>
                  </p:nvCxnSpPr>
                  <p:spPr>
                    <a:xfrm flipV="1">
                      <a:off x="18817603" y="20036312"/>
                      <a:ext cx="366098" cy="28783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0" name="Connettore 1 834"/>
                    <p:cNvCxnSpPr/>
                    <p:nvPr/>
                  </p:nvCxnSpPr>
                  <p:spPr>
                    <a:xfrm flipH="1" flipV="1">
                      <a:off x="18454171" y="19915989"/>
                      <a:ext cx="219417" cy="31538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1" name="Connettore 1 835"/>
                    <p:cNvCxnSpPr/>
                    <p:nvPr/>
                  </p:nvCxnSpPr>
                  <p:spPr>
                    <a:xfrm>
                      <a:off x="18097636" y="20020102"/>
                      <a:ext cx="154658" cy="12656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2" name="Connettore 1 836"/>
                    <p:cNvCxnSpPr/>
                    <p:nvPr/>
                  </p:nvCxnSpPr>
                  <p:spPr>
                    <a:xfrm flipV="1">
                      <a:off x="19183701" y="19961300"/>
                      <a:ext cx="198409" cy="35483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3" name="Connettore 1 837"/>
                    <p:cNvCxnSpPr/>
                    <p:nvPr/>
                  </p:nvCxnSpPr>
                  <p:spPr>
                    <a:xfrm flipH="1" flipV="1">
                      <a:off x="19114020" y="19953994"/>
                      <a:ext cx="268090" cy="294389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00" name="Gruppo 714"/>
                  <p:cNvGrpSpPr/>
                  <p:nvPr/>
                </p:nvGrpSpPr>
                <p:grpSpPr>
                  <a:xfrm rot="16200000">
                    <a:off x="18714300" y="19979820"/>
                    <a:ext cx="1481964" cy="442418"/>
                    <a:chOff x="18020307" y="19881724"/>
                    <a:chExt cx="1481964" cy="442418"/>
                  </a:xfrm>
                </p:grpSpPr>
                <p:cxnSp>
                  <p:nvCxnSpPr>
                    <p:cNvPr id="1878" name="Connettore 1 792"/>
                    <p:cNvCxnSpPr/>
                    <p:nvPr/>
                  </p:nvCxnSpPr>
                  <p:spPr>
                    <a:xfrm>
                      <a:off x="18565659" y="19887017"/>
                      <a:ext cx="395961" cy="4291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9" name="Connettore 1 793"/>
                    <p:cNvCxnSpPr/>
                    <p:nvPr/>
                  </p:nvCxnSpPr>
                  <p:spPr>
                    <a:xfrm>
                      <a:off x="19114020" y="19980219"/>
                      <a:ext cx="0" cy="33036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0" name="Connettore 1 794"/>
                    <p:cNvCxnSpPr/>
                    <p:nvPr/>
                  </p:nvCxnSpPr>
                  <p:spPr>
                    <a:xfrm flipH="1">
                      <a:off x="18673588" y="19916089"/>
                      <a:ext cx="330904" cy="39449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1" name="Connettore 1 795"/>
                    <p:cNvCxnSpPr/>
                    <p:nvPr/>
                  </p:nvCxnSpPr>
                  <p:spPr>
                    <a:xfrm flipH="1">
                      <a:off x="18454171" y="19980219"/>
                      <a:ext cx="111489" cy="29914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2" name="Connettore 1 796"/>
                    <p:cNvCxnSpPr/>
                    <p:nvPr/>
                  </p:nvCxnSpPr>
                  <p:spPr>
                    <a:xfrm flipH="1">
                      <a:off x="18212405" y="20121367"/>
                      <a:ext cx="353255" cy="12494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3" name="Connettore 1 797"/>
                    <p:cNvCxnSpPr/>
                    <p:nvPr/>
                  </p:nvCxnSpPr>
                  <p:spPr>
                    <a:xfrm flipH="1">
                      <a:off x="18097636" y="19946515"/>
                      <a:ext cx="154658" cy="267092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4" name="Connettore 1 798"/>
                    <p:cNvCxnSpPr/>
                    <p:nvPr/>
                  </p:nvCxnSpPr>
                  <p:spPr>
                    <a:xfrm flipH="1">
                      <a:off x="18020307" y="20071463"/>
                      <a:ext cx="368725" cy="49904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5" name="Connettore 1 799"/>
                    <p:cNvCxnSpPr/>
                    <p:nvPr/>
                  </p:nvCxnSpPr>
                  <p:spPr>
                    <a:xfrm flipH="1">
                      <a:off x="19004493" y="20020102"/>
                      <a:ext cx="497778" cy="235987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6" name="Connettore 1 800"/>
                    <p:cNvCxnSpPr/>
                    <p:nvPr/>
                  </p:nvCxnSpPr>
                  <p:spPr>
                    <a:xfrm flipH="1" flipV="1">
                      <a:off x="18961621" y="20129758"/>
                      <a:ext cx="540650" cy="340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7" name="Connettore 1 801"/>
                    <p:cNvCxnSpPr/>
                    <p:nvPr/>
                  </p:nvCxnSpPr>
                  <p:spPr>
                    <a:xfrm flipH="1">
                      <a:off x="19114021" y="20018168"/>
                      <a:ext cx="139361" cy="26399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8" name="Connettore 1 802"/>
                    <p:cNvCxnSpPr/>
                    <p:nvPr/>
                  </p:nvCxnSpPr>
                  <p:spPr>
                    <a:xfrm flipH="1">
                      <a:off x="18565660" y="20045054"/>
                      <a:ext cx="139361" cy="26399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9" name="Connettore 1 803"/>
                    <p:cNvCxnSpPr/>
                    <p:nvPr/>
                  </p:nvCxnSpPr>
                  <p:spPr>
                    <a:xfrm>
                      <a:off x="18817603" y="19881724"/>
                      <a:ext cx="186890" cy="4424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0" name="Connettore 1 804"/>
                    <p:cNvCxnSpPr/>
                    <p:nvPr/>
                  </p:nvCxnSpPr>
                  <p:spPr>
                    <a:xfrm flipV="1">
                      <a:off x="18509915" y="20054454"/>
                      <a:ext cx="307688" cy="20794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1" name="Connettore 1 805"/>
                    <p:cNvCxnSpPr/>
                    <p:nvPr/>
                  </p:nvCxnSpPr>
                  <p:spPr>
                    <a:xfrm flipV="1">
                      <a:off x="18252294" y="19894543"/>
                      <a:ext cx="524734" cy="36480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2" name="Connettore 1 806"/>
                    <p:cNvCxnSpPr/>
                    <p:nvPr/>
                  </p:nvCxnSpPr>
                  <p:spPr>
                    <a:xfrm>
                      <a:off x="18389032" y="20018168"/>
                      <a:ext cx="428571" cy="36286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3" name="Connettore 1 807"/>
                    <p:cNvCxnSpPr/>
                    <p:nvPr/>
                  </p:nvCxnSpPr>
                  <p:spPr>
                    <a:xfrm flipV="1">
                      <a:off x="18839040" y="19944447"/>
                      <a:ext cx="344661" cy="20221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4" name="Connettore 1 808"/>
                    <p:cNvCxnSpPr/>
                    <p:nvPr/>
                  </p:nvCxnSpPr>
                  <p:spPr>
                    <a:xfrm flipV="1">
                      <a:off x="18673588" y="20185517"/>
                      <a:ext cx="337782" cy="45857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5" name="Connettore 1 809"/>
                    <p:cNvCxnSpPr/>
                    <p:nvPr/>
                  </p:nvCxnSpPr>
                  <p:spPr>
                    <a:xfrm flipV="1">
                      <a:off x="18365900" y="19926574"/>
                      <a:ext cx="23132" cy="33582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6" name="Connettore 1 810"/>
                    <p:cNvCxnSpPr/>
                    <p:nvPr/>
                  </p:nvCxnSpPr>
                  <p:spPr>
                    <a:xfrm flipV="1">
                      <a:off x="18817603" y="20036312"/>
                      <a:ext cx="366098" cy="28783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7" name="Connettore 1 811"/>
                    <p:cNvCxnSpPr/>
                    <p:nvPr/>
                  </p:nvCxnSpPr>
                  <p:spPr>
                    <a:xfrm flipH="1" flipV="1">
                      <a:off x="18454171" y="19915989"/>
                      <a:ext cx="219417" cy="31538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8" name="Connettore 1 812"/>
                    <p:cNvCxnSpPr/>
                    <p:nvPr/>
                  </p:nvCxnSpPr>
                  <p:spPr>
                    <a:xfrm>
                      <a:off x="18097636" y="20020102"/>
                      <a:ext cx="154658" cy="12656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9" name="Connettore 1 813"/>
                    <p:cNvCxnSpPr/>
                    <p:nvPr/>
                  </p:nvCxnSpPr>
                  <p:spPr>
                    <a:xfrm flipV="1">
                      <a:off x="19183701" y="19961300"/>
                      <a:ext cx="198409" cy="35483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0" name="Connettore 1 814"/>
                    <p:cNvCxnSpPr/>
                    <p:nvPr/>
                  </p:nvCxnSpPr>
                  <p:spPr>
                    <a:xfrm flipH="1" flipV="1">
                      <a:off x="19114020" y="19953994"/>
                      <a:ext cx="268090" cy="294389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01" name="Gruppo 715"/>
                  <p:cNvGrpSpPr/>
                  <p:nvPr/>
                </p:nvGrpSpPr>
                <p:grpSpPr>
                  <a:xfrm rot="16200000">
                    <a:off x="17821630" y="20036301"/>
                    <a:ext cx="1251788" cy="750488"/>
                    <a:chOff x="18387133" y="19573654"/>
                    <a:chExt cx="1251788" cy="750488"/>
                  </a:xfrm>
                </p:grpSpPr>
                <p:cxnSp>
                  <p:nvCxnSpPr>
                    <p:cNvPr id="1855" name="Connettore 1 769"/>
                    <p:cNvCxnSpPr/>
                    <p:nvPr/>
                  </p:nvCxnSpPr>
                  <p:spPr>
                    <a:xfrm>
                      <a:off x="18565659" y="19887017"/>
                      <a:ext cx="395961" cy="4291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6" name="Connettore 1 770"/>
                    <p:cNvCxnSpPr/>
                    <p:nvPr/>
                  </p:nvCxnSpPr>
                  <p:spPr>
                    <a:xfrm>
                      <a:off x="19114020" y="19980219"/>
                      <a:ext cx="0" cy="33036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7" name="Connettore 1 771"/>
                    <p:cNvCxnSpPr/>
                    <p:nvPr/>
                  </p:nvCxnSpPr>
                  <p:spPr>
                    <a:xfrm flipH="1">
                      <a:off x="18673588" y="19916089"/>
                      <a:ext cx="330904" cy="39449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8" name="Connettore 1 772"/>
                    <p:cNvCxnSpPr/>
                    <p:nvPr/>
                  </p:nvCxnSpPr>
                  <p:spPr>
                    <a:xfrm flipH="1">
                      <a:off x="18454171" y="19980219"/>
                      <a:ext cx="111489" cy="29914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9" name="Connettore 1 773"/>
                    <p:cNvCxnSpPr/>
                    <p:nvPr/>
                  </p:nvCxnSpPr>
                  <p:spPr>
                    <a:xfrm flipH="1">
                      <a:off x="18387133" y="20121369"/>
                      <a:ext cx="353255" cy="12494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0" name="Connettore 1 774"/>
                    <p:cNvCxnSpPr/>
                    <p:nvPr/>
                  </p:nvCxnSpPr>
                  <p:spPr>
                    <a:xfrm flipH="1">
                      <a:off x="19484263" y="19573654"/>
                      <a:ext cx="154658" cy="267092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1" name="Connettore 1 775"/>
                    <p:cNvCxnSpPr/>
                    <p:nvPr/>
                  </p:nvCxnSpPr>
                  <p:spPr>
                    <a:xfrm flipH="1">
                      <a:off x="19059187" y="19614848"/>
                      <a:ext cx="368725" cy="49904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2" name="Connettore 1 776"/>
                    <p:cNvCxnSpPr/>
                    <p:nvPr/>
                  </p:nvCxnSpPr>
                  <p:spPr>
                    <a:xfrm flipH="1">
                      <a:off x="19004493" y="20020102"/>
                      <a:ext cx="497778" cy="235987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3" name="Connettore 1 777"/>
                    <p:cNvCxnSpPr/>
                    <p:nvPr/>
                  </p:nvCxnSpPr>
                  <p:spPr>
                    <a:xfrm flipH="1" flipV="1">
                      <a:off x="18961621" y="20129758"/>
                      <a:ext cx="540650" cy="340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4" name="Connettore 1 778"/>
                    <p:cNvCxnSpPr/>
                    <p:nvPr/>
                  </p:nvCxnSpPr>
                  <p:spPr>
                    <a:xfrm flipH="1">
                      <a:off x="19114021" y="20018168"/>
                      <a:ext cx="139361" cy="26399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5" name="Connettore 1 779"/>
                    <p:cNvCxnSpPr/>
                    <p:nvPr/>
                  </p:nvCxnSpPr>
                  <p:spPr>
                    <a:xfrm flipH="1">
                      <a:off x="18565660" y="20045054"/>
                      <a:ext cx="139361" cy="26399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6" name="Connettore 1 780"/>
                    <p:cNvCxnSpPr/>
                    <p:nvPr/>
                  </p:nvCxnSpPr>
                  <p:spPr>
                    <a:xfrm>
                      <a:off x="18817603" y="19881724"/>
                      <a:ext cx="186890" cy="4424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7" name="Connettore 1 781"/>
                    <p:cNvCxnSpPr/>
                    <p:nvPr/>
                  </p:nvCxnSpPr>
                  <p:spPr>
                    <a:xfrm flipV="1">
                      <a:off x="18509915" y="20054454"/>
                      <a:ext cx="307688" cy="20794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8" name="Connettore 1 782"/>
                    <p:cNvCxnSpPr/>
                    <p:nvPr/>
                  </p:nvCxnSpPr>
                  <p:spPr>
                    <a:xfrm flipV="1">
                      <a:off x="18431678" y="19894545"/>
                      <a:ext cx="524734" cy="36480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9" name="Connettore 1 783"/>
                    <p:cNvCxnSpPr/>
                    <p:nvPr/>
                  </p:nvCxnSpPr>
                  <p:spPr>
                    <a:xfrm>
                      <a:off x="18389032" y="20018168"/>
                      <a:ext cx="428571" cy="36286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0" name="Connettore 1 784"/>
                    <p:cNvCxnSpPr/>
                    <p:nvPr/>
                  </p:nvCxnSpPr>
                  <p:spPr>
                    <a:xfrm flipV="1">
                      <a:off x="18839040" y="19944447"/>
                      <a:ext cx="344661" cy="20221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1" name="Connettore 1 785"/>
                    <p:cNvCxnSpPr/>
                    <p:nvPr/>
                  </p:nvCxnSpPr>
                  <p:spPr>
                    <a:xfrm flipV="1">
                      <a:off x="18673588" y="20185517"/>
                      <a:ext cx="337782" cy="45857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2" name="Connettore 1 786"/>
                    <p:cNvCxnSpPr/>
                    <p:nvPr/>
                  </p:nvCxnSpPr>
                  <p:spPr>
                    <a:xfrm flipV="1">
                      <a:off x="18429225" y="19926574"/>
                      <a:ext cx="23132" cy="33582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3" name="Connettore 1 787"/>
                    <p:cNvCxnSpPr/>
                    <p:nvPr/>
                  </p:nvCxnSpPr>
                  <p:spPr>
                    <a:xfrm flipV="1">
                      <a:off x="18817603" y="20036312"/>
                      <a:ext cx="366098" cy="28783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4" name="Connettore 1 788"/>
                    <p:cNvCxnSpPr/>
                    <p:nvPr/>
                  </p:nvCxnSpPr>
                  <p:spPr>
                    <a:xfrm flipH="1" flipV="1">
                      <a:off x="18454171" y="19915989"/>
                      <a:ext cx="219417" cy="31538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5" name="Connettore 1 789"/>
                    <p:cNvCxnSpPr/>
                    <p:nvPr/>
                  </p:nvCxnSpPr>
                  <p:spPr>
                    <a:xfrm>
                      <a:off x="18832050" y="19576519"/>
                      <a:ext cx="154658" cy="12656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6" name="Connettore 1 790"/>
                    <p:cNvCxnSpPr/>
                    <p:nvPr/>
                  </p:nvCxnSpPr>
                  <p:spPr>
                    <a:xfrm flipV="1">
                      <a:off x="19183701" y="19961300"/>
                      <a:ext cx="198409" cy="35483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7" name="Connettore 1 791"/>
                    <p:cNvCxnSpPr/>
                    <p:nvPr/>
                  </p:nvCxnSpPr>
                  <p:spPr>
                    <a:xfrm flipH="1" flipV="1">
                      <a:off x="19114020" y="19953994"/>
                      <a:ext cx="268090" cy="294389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02" name="Gruppo 716"/>
                  <p:cNvGrpSpPr/>
                  <p:nvPr/>
                </p:nvGrpSpPr>
                <p:grpSpPr>
                  <a:xfrm rot="16515916">
                    <a:off x="18118353" y="19786069"/>
                    <a:ext cx="1136371" cy="1305065"/>
                    <a:chOff x="18365900" y="19019077"/>
                    <a:chExt cx="1136371" cy="1305065"/>
                  </a:xfrm>
                </p:grpSpPr>
                <p:cxnSp>
                  <p:nvCxnSpPr>
                    <p:cNvPr id="1832" name="Connettore 1 746"/>
                    <p:cNvCxnSpPr/>
                    <p:nvPr/>
                  </p:nvCxnSpPr>
                  <p:spPr>
                    <a:xfrm>
                      <a:off x="18565659" y="19887017"/>
                      <a:ext cx="395961" cy="4291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3" name="Connettore 1 747"/>
                    <p:cNvCxnSpPr/>
                    <p:nvPr/>
                  </p:nvCxnSpPr>
                  <p:spPr>
                    <a:xfrm>
                      <a:off x="19114020" y="19980219"/>
                      <a:ext cx="0" cy="33036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4" name="Connettore 1 748"/>
                    <p:cNvCxnSpPr/>
                    <p:nvPr/>
                  </p:nvCxnSpPr>
                  <p:spPr>
                    <a:xfrm flipH="1">
                      <a:off x="18673588" y="19916089"/>
                      <a:ext cx="330904" cy="39449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5" name="Connettore 1 749"/>
                    <p:cNvCxnSpPr/>
                    <p:nvPr/>
                  </p:nvCxnSpPr>
                  <p:spPr>
                    <a:xfrm flipH="1">
                      <a:off x="18454171" y="19980219"/>
                      <a:ext cx="111489" cy="29914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6" name="Connettore 1 750"/>
                    <p:cNvCxnSpPr/>
                    <p:nvPr/>
                  </p:nvCxnSpPr>
                  <p:spPr>
                    <a:xfrm flipH="1">
                      <a:off x="18374282" y="20106449"/>
                      <a:ext cx="353255" cy="12494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7" name="Connettore 1 751"/>
                    <p:cNvCxnSpPr/>
                    <p:nvPr/>
                  </p:nvCxnSpPr>
                  <p:spPr>
                    <a:xfrm flipH="1">
                      <a:off x="19249937" y="19019077"/>
                      <a:ext cx="154658" cy="267092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8" name="Connettore 1 752"/>
                    <p:cNvCxnSpPr/>
                    <p:nvPr/>
                  </p:nvCxnSpPr>
                  <p:spPr>
                    <a:xfrm flipH="1">
                      <a:off x="18474423" y="19107368"/>
                      <a:ext cx="368725" cy="49904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9" name="Connettore 1 753"/>
                    <p:cNvCxnSpPr/>
                    <p:nvPr/>
                  </p:nvCxnSpPr>
                  <p:spPr>
                    <a:xfrm flipH="1">
                      <a:off x="19004493" y="20020102"/>
                      <a:ext cx="497778" cy="235987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0" name="Connettore 1 754"/>
                    <p:cNvCxnSpPr/>
                    <p:nvPr/>
                  </p:nvCxnSpPr>
                  <p:spPr>
                    <a:xfrm flipH="1" flipV="1">
                      <a:off x="18961621" y="20129758"/>
                      <a:ext cx="540650" cy="340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1" name="Connettore 1 755"/>
                    <p:cNvCxnSpPr/>
                    <p:nvPr/>
                  </p:nvCxnSpPr>
                  <p:spPr>
                    <a:xfrm flipH="1">
                      <a:off x="19114021" y="20018168"/>
                      <a:ext cx="139361" cy="26399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2" name="Connettore 1 756"/>
                    <p:cNvCxnSpPr/>
                    <p:nvPr/>
                  </p:nvCxnSpPr>
                  <p:spPr>
                    <a:xfrm flipH="1">
                      <a:off x="18565660" y="20045054"/>
                      <a:ext cx="139361" cy="26399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3" name="Connettore 1 757"/>
                    <p:cNvCxnSpPr/>
                    <p:nvPr/>
                  </p:nvCxnSpPr>
                  <p:spPr>
                    <a:xfrm>
                      <a:off x="18817603" y="19881724"/>
                      <a:ext cx="186890" cy="4424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4" name="Connettore 1 758"/>
                    <p:cNvCxnSpPr/>
                    <p:nvPr/>
                  </p:nvCxnSpPr>
                  <p:spPr>
                    <a:xfrm flipV="1">
                      <a:off x="18509915" y="20054454"/>
                      <a:ext cx="307688" cy="20794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5" name="Connettore 1 759"/>
                    <p:cNvCxnSpPr/>
                    <p:nvPr/>
                  </p:nvCxnSpPr>
                  <p:spPr>
                    <a:xfrm flipV="1">
                      <a:off x="18404389" y="19939840"/>
                      <a:ext cx="524734" cy="36480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6" name="Connettore 1 760"/>
                    <p:cNvCxnSpPr/>
                    <p:nvPr/>
                  </p:nvCxnSpPr>
                  <p:spPr>
                    <a:xfrm>
                      <a:off x="18389032" y="20018168"/>
                      <a:ext cx="428571" cy="36286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7" name="Connettore 1 761"/>
                    <p:cNvCxnSpPr/>
                    <p:nvPr/>
                  </p:nvCxnSpPr>
                  <p:spPr>
                    <a:xfrm flipV="1">
                      <a:off x="18839040" y="19944447"/>
                      <a:ext cx="344661" cy="20221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8" name="Connettore 1 762"/>
                    <p:cNvCxnSpPr/>
                    <p:nvPr/>
                  </p:nvCxnSpPr>
                  <p:spPr>
                    <a:xfrm flipV="1">
                      <a:off x="18673588" y="20185517"/>
                      <a:ext cx="337782" cy="45857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9" name="Connettore 1 763"/>
                    <p:cNvCxnSpPr/>
                    <p:nvPr/>
                  </p:nvCxnSpPr>
                  <p:spPr>
                    <a:xfrm flipV="1">
                      <a:off x="18365900" y="19926574"/>
                      <a:ext cx="23132" cy="33582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0" name="Connettore 1 764"/>
                    <p:cNvCxnSpPr/>
                    <p:nvPr/>
                  </p:nvCxnSpPr>
                  <p:spPr>
                    <a:xfrm flipV="1">
                      <a:off x="18817603" y="20036312"/>
                      <a:ext cx="366098" cy="28783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1" name="Connettore 1 765"/>
                    <p:cNvCxnSpPr/>
                    <p:nvPr/>
                  </p:nvCxnSpPr>
                  <p:spPr>
                    <a:xfrm flipH="1" flipV="1">
                      <a:off x="18454171" y="19915989"/>
                      <a:ext cx="219417" cy="31538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2" name="Connettore 1 766"/>
                    <p:cNvCxnSpPr/>
                    <p:nvPr/>
                  </p:nvCxnSpPr>
                  <p:spPr>
                    <a:xfrm>
                      <a:off x="18439335" y="19181794"/>
                      <a:ext cx="154658" cy="12656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3" name="Connettore 1 767"/>
                    <p:cNvCxnSpPr/>
                    <p:nvPr/>
                  </p:nvCxnSpPr>
                  <p:spPr>
                    <a:xfrm flipV="1">
                      <a:off x="19183701" y="19961300"/>
                      <a:ext cx="198409" cy="35483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4" name="Connettore 1 768"/>
                    <p:cNvCxnSpPr/>
                    <p:nvPr/>
                  </p:nvCxnSpPr>
                  <p:spPr>
                    <a:xfrm flipH="1" flipV="1">
                      <a:off x="19114020" y="19953994"/>
                      <a:ext cx="268090" cy="294389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803" name="Connettore 1 717"/>
                  <p:cNvCxnSpPr/>
                  <p:nvPr/>
                </p:nvCxnSpPr>
                <p:spPr>
                  <a:xfrm>
                    <a:off x="18820271" y="19174944"/>
                    <a:ext cx="395961" cy="42911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4" name="Connettore 1 718"/>
                  <p:cNvCxnSpPr/>
                  <p:nvPr/>
                </p:nvCxnSpPr>
                <p:spPr>
                  <a:xfrm>
                    <a:off x="18525084" y="19166119"/>
                    <a:ext cx="494263" cy="73411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5" name="Connettore 1 719"/>
                  <p:cNvCxnSpPr/>
                  <p:nvPr/>
                </p:nvCxnSpPr>
                <p:spPr>
                  <a:xfrm>
                    <a:off x="18300109" y="19241681"/>
                    <a:ext cx="494263" cy="73411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6" name="Connettore 1 720"/>
                  <p:cNvCxnSpPr/>
                  <p:nvPr/>
                </p:nvCxnSpPr>
                <p:spPr>
                  <a:xfrm flipH="1">
                    <a:off x="18946772" y="19166119"/>
                    <a:ext cx="170908" cy="30137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7" name="Connettore 1 721"/>
                  <p:cNvCxnSpPr/>
                  <p:nvPr/>
                </p:nvCxnSpPr>
                <p:spPr>
                  <a:xfrm flipH="1">
                    <a:off x="19076976" y="19171545"/>
                    <a:ext cx="170908" cy="301373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8" name="Connettore 1 722"/>
                  <p:cNvCxnSpPr/>
                  <p:nvPr/>
                </p:nvCxnSpPr>
                <p:spPr>
                  <a:xfrm flipH="1">
                    <a:off x="19010357" y="19220611"/>
                    <a:ext cx="396447" cy="5686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9" name="Connettore 1 723"/>
                  <p:cNvCxnSpPr/>
                  <p:nvPr/>
                </p:nvCxnSpPr>
                <p:spPr>
                  <a:xfrm flipH="1">
                    <a:off x="19141419" y="19295623"/>
                    <a:ext cx="396447" cy="5686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0" name="Connettore 1 724"/>
                  <p:cNvCxnSpPr/>
                  <p:nvPr/>
                </p:nvCxnSpPr>
                <p:spPr>
                  <a:xfrm flipH="1">
                    <a:off x="18142337" y="19280421"/>
                    <a:ext cx="396447" cy="56868"/>
                  </a:xfrm>
                  <a:prstGeom prst="line">
                    <a:avLst/>
                  </a:prstGeom>
                  <a:ln cap="sq">
                    <a:solidFill>
                      <a:srgbClr val="0099CC"/>
                    </a:solidFill>
                    <a:miter lim="800000"/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11" name="Gruppo 725"/>
                  <p:cNvGrpSpPr/>
                  <p:nvPr/>
                </p:nvGrpSpPr>
                <p:grpSpPr>
                  <a:xfrm rot="21374992">
                    <a:off x="18365055" y="19231956"/>
                    <a:ext cx="1136371" cy="442418"/>
                    <a:chOff x="18365900" y="19881724"/>
                    <a:chExt cx="1136371" cy="442418"/>
                  </a:xfrm>
                </p:grpSpPr>
                <p:cxnSp>
                  <p:nvCxnSpPr>
                    <p:cNvPr id="1812" name="Connettore 1 726"/>
                    <p:cNvCxnSpPr/>
                    <p:nvPr/>
                  </p:nvCxnSpPr>
                  <p:spPr>
                    <a:xfrm>
                      <a:off x="18565659" y="19887017"/>
                      <a:ext cx="395961" cy="4291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3" name="Connettore 1 727"/>
                    <p:cNvCxnSpPr/>
                    <p:nvPr/>
                  </p:nvCxnSpPr>
                  <p:spPr>
                    <a:xfrm>
                      <a:off x="19114020" y="19980219"/>
                      <a:ext cx="0" cy="33036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4" name="Connettore 1 728"/>
                    <p:cNvCxnSpPr/>
                    <p:nvPr/>
                  </p:nvCxnSpPr>
                  <p:spPr>
                    <a:xfrm flipH="1">
                      <a:off x="18673588" y="19916089"/>
                      <a:ext cx="330904" cy="39449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5" name="Connettore 1 729"/>
                    <p:cNvCxnSpPr/>
                    <p:nvPr/>
                  </p:nvCxnSpPr>
                  <p:spPr>
                    <a:xfrm flipH="1">
                      <a:off x="18454171" y="19980219"/>
                      <a:ext cx="111489" cy="29914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6" name="Connettore 1 730"/>
                    <p:cNvCxnSpPr/>
                    <p:nvPr/>
                  </p:nvCxnSpPr>
                  <p:spPr>
                    <a:xfrm flipH="1">
                      <a:off x="18374282" y="20106449"/>
                      <a:ext cx="353255" cy="12494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7" name="Connettore 1 731"/>
                    <p:cNvCxnSpPr/>
                    <p:nvPr/>
                  </p:nvCxnSpPr>
                  <p:spPr>
                    <a:xfrm flipH="1">
                      <a:off x="19004493" y="20020102"/>
                      <a:ext cx="497778" cy="235987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8" name="Connettore 1 732"/>
                    <p:cNvCxnSpPr/>
                    <p:nvPr/>
                  </p:nvCxnSpPr>
                  <p:spPr>
                    <a:xfrm flipH="1" flipV="1">
                      <a:off x="18961621" y="20129758"/>
                      <a:ext cx="540650" cy="340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9" name="Connettore 1 733"/>
                    <p:cNvCxnSpPr/>
                    <p:nvPr/>
                  </p:nvCxnSpPr>
                  <p:spPr>
                    <a:xfrm flipH="1">
                      <a:off x="19114021" y="20018168"/>
                      <a:ext cx="139361" cy="26399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0" name="Connettore 1 734"/>
                    <p:cNvCxnSpPr/>
                    <p:nvPr/>
                  </p:nvCxnSpPr>
                  <p:spPr>
                    <a:xfrm flipH="1">
                      <a:off x="18565660" y="20045054"/>
                      <a:ext cx="139361" cy="26399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1" name="Connettore 1 735"/>
                    <p:cNvCxnSpPr/>
                    <p:nvPr/>
                  </p:nvCxnSpPr>
                  <p:spPr>
                    <a:xfrm>
                      <a:off x="18817603" y="19881724"/>
                      <a:ext cx="186890" cy="44241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2" name="Connettore 1 736"/>
                    <p:cNvCxnSpPr/>
                    <p:nvPr/>
                  </p:nvCxnSpPr>
                  <p:spPr>
                    <a:xfrm flipV="1">
                      <a:off x="18509915" y="20054454"/>
                      <a:ext cx="307688" cy="20794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3" name="Connettore 1 737"/>
                    <p:cNvCxnSpPr/>
                    <p:nvPr/>
                  </p:nvCxnSpPr>
                  <p:spPr>
                    <a:xfrm flipV="1">
                      <a:off x="18404389" y="19939840"/>
                      <a:ext cx="524734" cy="364808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4" name="Connettore 1 738"/>
                    <p:cNvCxnSpPr/>
                    <p:nvPr/>
                  </p:nvCxnSpPr>
                  <p:spPr>
                    <a:xfrm>
                      <a:off x="18389032" y="20018168"/>
                      <a:ext cx="428571" cy="36286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5" name="Connettore 1 739"/>
                    <p:cNvCxnSpPr/>
                    <p:nvPr/>
                  </p:nvCxnSpPr>
                  <p:spPr>
                    <a:xfrm flipV="1">
                      <a:off x="18839040" y="19944447"/>
                      <a:ext cx="344661" cy="20221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6" name="Connettore 1 740"/>
                    <p:cNvCxnSpPr/>
                    <p:nvPr/>
                  </p:nvCxnSpPr>
                  <p:spPr>
                    <a:xfrm flipV="1">
                      <a:off x="18673588" y="20185517"/>
                      <a:ext cx="337782" cy="45857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7" name="Connettore 1 741"/>
                    <p:cNvCxnSpPr/>
                    <p:nvPr/>
                  </p:nvCxnSpPr>
                  <p:spPr>
                    <a:xfrm flipV="1">
                      <a:off x="18365900" y="19926574"/>
                      <a:ext cx="23132" cy="335823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8" name="Connettore 1 742"/>
                    <p:cNvCxnSpPr/>
                    <p:nvPr/>
                  </p:nvCxnSpPr>
                  <p:spPr>
                    <a:xfrm flipV="1">
                      <a:off x="18817603" y="20036312"/>
                      <a:ext cx="366098" cy="287830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9" name="Connettore 1 743"/>
                    <p:cNvCxnSpPr/>
                    <p:nvPr/>
                  </p:nvCxnSpPr>
                  <p:spPr>
                    <a:xfrm flipH="1" flipV="1">
                      <a:off x="18454171" y="19915989"/>
                      <a:ext cx="219417" cy="31538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0" name="Connettore 1 744"/>
                    <p:cNvCxnSpPr/>
                    <p:nvPr/>
                  </p:nvCxnSpPr>
                  <p:spPr>
                    <a:xfrm flipV="1">
                      <a:off x="19183701" y="19961300"/>
                      <a:ext cx="198409" cy="354835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1" name="Connettore 1 745"/>
                    <p:cNvCxnSpPr/>
                    <p:nvPr/>
                  </p:nvCxnSpPr>
                  <p:spPr>
                    <a:xfrm flipH="1" flipV="1">
                      <a:off x="19114020" y="19953994"/>
                      <a:ext cx="268090" cy="294389"/>
                    </a:xfrm>
                    <a:prstGeom prst="line">
                      <a:avLst/>
                    </a:prstGeom>
                    <a:ln cap="sq">
                      <a:solidFill>
                        <a:srgbClr val="0099CC"/>
                      </a:solidFill>
                      <a:miter lim="800000"/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593" name="Rectangle 16"/>
              <p:cNvSpPr/>
              <p:nvPr/>
            </p:nvSpPr>
            <p:spPr bwMode="auto">
              <a:xfrm>
                <a:off x="17054605" y="16539601"/>
                <a:ext cx="3416814" cy="755915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defTabSz="1426982"/>
                <a:endParaRPr lang="it-IT" sz="2822">
                  <a:solidFill>
                    <a:schemeClr val="lt1"/>
                  </a:solidFill>
                </a:endParaRPr>
              </a:p>
            </p:txBody>
          </p:sp>
          <p:sp>
            <p:nvSpPr>
              <p:cNvPr id="1594" name="CasellaDiTesto 296"/>
              <p:cNvSpPr txBox="1"/>
              <p:nvPr/>
            </p:nvSpPr>
            <p:spPr>
              <a:xfrm>
                <a:off x="9210984" y="11922439"/>
                <a:ext cx="18142994" cy="1161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24" b="1" dirty="0">
                    <a:solidFill>
                      <a:srgbClr val="0099CC"/>
                    </a:solidFill>
                  </a:rPr>
                  <a:t>ADDITIONAL STEP: INTRODUCTION OF THE BIOACTIVE POWDER</a:t>
                </a:r>
              </a:p>
            </p:txBody>
          </p:sp>
          <p:grpSp>
            <p:nvGrpSpPr>
              <p:cNvPr id="1595" name="Gruppo 145"/>
              <p:cNvGrpSpPr>
                <a:grpSpLocks noChangeAspect="1"/>
              </p:cNvGrpSpPr>
              <p:nvPr/>
            </p:nvGrpSpPr>
            <p:grpSpPr>
              <a:xfrm rot="5400000">
                <a:off x="18111292" y="14663956"/>
                <a:ext cx="1555589" cy="1924815"/>
                <a:chOff x="10887446" y="18583632"/>
                <a:chExt cx="2306330" cy="2492039"/>
              </a:xfrm>
            </p:grpSpPr>
            <p:grpSp>
              <p:nvGrpSpPr>
                <p:cNvPr id="1626" name="Gruppo 841"/>
                <p:cNvGrpSpPr/>
                <p:nvPr/>
              </p:nvGrpSpPr>
              <p:grpSpPr>
                <a:xfrm>
                  <a:off x="10887446" y="18583632"/>
                  <a:ext cx="1755167" cy="1476683"/>
                  <a:chOff x="13298405" y="17914206"/>
                  <a:chExt cx="1755167" cy="1476683"/>
                </a:xfrm>
              </p:grpSpPr>
              <p:cxnSp>
                <p:nvCxnSpPr>
                  <p:cNvPr id="1649" name="Connettore 1 842"/>
                  <p:cNvCxnSpPr/>
                  <p:nvPr/>
                </p:nvCxnSpPr>
                <p:spPr>
                  <a:xfrm rot="6032065">
                    <a:off x="13950546" y="17842198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0" name="Connettore 1 843"/>
                  <p:cNvCxnSpPr/>
                  <p:nvPr/>
                </p:nvCxnSpPr>
                <p:spPr>
                  <a:xfrm>
                    <a:off x="13524046" y="18163902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1" name="Connettore 1 844"/>
                  <p:cNvCxnSpPr/>
                  <p:nvPr/>
                </p:nvCxnSpPr>
                <p:spPr>
                  <a:xfrm rot="20105331">
                    <a:off x="13833548" y="1802857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2" name="Connettore 1 845"/>
                  <p:cNvCxnSpPr/>
                  <p:nvPr/>
                </p:nvCxnSpPr>
                <p:spPr>
                  <a:xfrm>
                    <a:off x="14021395" y="18125430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3" name="Connettore 1 846"/>
                  <p:cNvCxnSpPr/>
                  <p:nvPr/>
                </p:nvCxnSpPr>
                <p:spPr>
                  <a:xfrm>
                    <a:off x="13298405" y="18133217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4" name="Connettore 1 847"/>
                  <p:cNvCxnSpPr/>
                  <p:nvPr/>
                </p:nvCxnSpPr>
                <p:spPr>
                  <a:xfrm rot="2277616">
                    <a:off x="14549516" y="18347998"/>
                    <a:ext cx="504056" cy="648070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5" name="Connettore 1 848"/>
                  <p:cNvCxnSpPr/>
                  <p:nvPr/>
                </p:nvCxnSpPr>
                <p:spPr>
                  <a:xfrm rot="20105331">
                    <a:off x="13545516" y="18645962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6" name="Connettore 1 849"/>
                  <p:cNvCxnSpPr/>
                  <p:nvPr/>
                </p:nvCxnSpPr>
                <p:spPr>
                  <a:xfrm>
                    <a:off x="13915851" y="18742817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7" name="Connettore 1 850"/>
                  <p:cNvCxnSpPr/>
                  <p:nvPr/>
                </p:nvCxnSpPr>
                <p:spPr>
                  <a:xfrm>
                    <a:off x="13915851" y="18451934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8" name="Connettore 1 851"/>
                  <p:cNvCxnSpPr/>
                  <p:nvPr/>
                </p:nvCxnSpPr>
                <p:spPr>
                  <a:xfrm rot="5807132">
                    <a:off x="13628014" y="1857933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27" name="Gruppo 852"/>
                <p:cNvGrpSpPr/>
                <p:nvPr/>
              </p:nvGrpSpPr>
              <p:grpSpPr>
                <a:xfrm rot="1918259">
                  <a:off x="11115301" y="19145630"/>
                  <a:ext cx="1814622" cy="1898573"/>
                  <a:chOff x="13456725" y="17492316"/>
                  <a:chExt cx="1814622" cy="1898573"/>
                </a:xfrm>
              </p:grpSpPr>
              <p:cxnSp>
                <p:nvCxnSpPr>
                  <p:cNvPr id="1639" name="Connettore 1 853"/>
                  <p:cNvCxnSpPr/>
                  <p:nvPr/>
                </p:nvCxnSpPr>
                <p:spPr>
                  <a:xfrm rot="6032065">
                    <a:off x="13528733" y="17780562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0" name="Connettore 1 854"/>
                  <p:cNvCxnSpPr/>
                  <p:nvPr/>
                </p:nvCxnSpPr>
                <p:spPr>
                  <a:xfrm>
                    <a:off x="14055027" y="17492316"/>
                    <a:ext cx="504056" cy="648070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1" name="Connettore 1 855"/>
                  <p:cNvCxnSpPr/>
                  <p:nvPr/>
                </p:nvCxnSpPr>
                <p:spPr>
                  <a:xfrm rot="20105331">
                    <a:off x="13870526" y="17716303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2" name="Connettore 1 856"/>
                  <p:cNvCxnSpPr/>
                  <p:nvPr/>
                </p:nvCxnSpPr>
                <p:spPr>
                  <a:xfrm>
                    <a:off x="14021395" y="18125430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3" name="Connettore 1 857"/>
                  <p:cNvCxnSpPr/>
                  <p:nvPr/>
                </p:nvCxnSpPr>
                <p:spPr>
                  <a:xfrm>
                    <a:off x="13844242" y="17755546"/>
                    <a:ext cx="504053" cy="648073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4" name="Connettore 1 858"/>
                  <p:cNvCxnSpPr/>
                  <p:nvPr/>
                </p:nvCxnSpPr>
                <p:spPr>
                  <a:xfrm rot="2277616">
                    <a:off x="13650731" y="1834799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5" name="Connettore 1 859"/>
                  <p:cNvCxnSpPr/>
                  <p:nvPr/>
                </p:nvCxnSpPr>
                <p:spPr>
                  <a:xfrm rot="20105331">
                    <a:off x="13545516" y="18645962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6" name="Connettore 1 860"/>
                  <p:cNvCxnSpPr/>
                  <p:nvPr/>
                </p:nvCxnSpPr>
                <p:spPr>
                  <a:xfrm>
                    <a:off x="13915851" y="18742817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7" name="Connettore 1 861"/>
                  <p:cNvCxnSpPr/>
                  <p:nvPr/>
                </p:nvCxnSpPr>
                <p:spPr>
                  <a:xfrm>
                    <a:off x="13915851" y="18451934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8" name="Connettore 1 862"/>
                  <p:cNvCxnSpPr/>
                  <p:nvPr/>
                </p:nvCxnSpPr>
                <p:spPr>
                  <a:xfrm rot="5807132">
                    <a:off x="14695282" y="18378120"/>
                    <a:ext cx="504059" cy="648070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28" name="Gruppo 863"/>
                <p:cNvGrpSpPr/>
                <p:nvPr/>
              </p:nvGrpSpPr>
              <p:grpSpPr>
                <a:xfrm rot="16952480">
                  <a:off x="11136545" y="19018439"/>
                  <a:ext cx="2376094" cy="1738369"/>
                  <a:chOff x="13253367" y="18700617"/>
                  <a:chExt cx="2376094" cy="1738369"/>
                </a:xfrm>
              </p:grpSpPr>
              <p:cxnSp>
                <p:nvCxnSpPr>
                  <p:cNvPr id="1629" name="Connettore 1 864"/>
                  <p:cNvCxnSpPr/>
                  <p:nvPr/>
                </p:nvCxnSpPr>
                <p:spPr>
                  <a:xfrm rot="6032065">
                    <a:off x="14212565" y="19251821"/>
                    <a:ext cx="504057" cy="648070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0" name="Connettore 1 865"/>
                  <p:cNvCxnSpPr/>
                  <p:nvPr/>
                </p:nvCxnSpPr>
                <p:spPr>
                  <a:xfrm>
                    <a:off x="13824287" y="19790914"/>
                    <a:ext cx="504059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1" name="Connettore 1 866"/>
                  <p:cNvCxnSpPr/>
                  <p:nvPr/>
                </p:nvCxnSpPr>
                <p:spPr>
                  <a:xfrm rot="20105331">
                    <a:off x="14394262" y="19559858"/>
                    <a:ext cx="504056" cy="648071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2" name="Connettore 1 867"/>
                  <p:cNvCxnSpPr/>
                  <p:nvPr/>
                </p:nvCxnSpPr>
                <p:spPr>
                  <a:xfrm>
                    <a:off x="15125405" y="18712691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3" name="Connettore 1 868"/>
                  <p:cNvCxnSpPr/>
                  <p:nvPr/>
                </p:nvCxnSpPr>
                <p:spPr>
                  <a:xfrm>
                    <a:off x="13478688" y="18943545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4" name="Connettore 1 869"/>
                  <p:cNvCxnSpPr/>
                  <p:nvPr/>
                </p:nvCxnSpPr>
                <p:spPr>
                  <a:xfrm rot="2277616">
                    <a:off x="13253367" y="18700617"/>
                    <a:ext cx="504055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5" name="Connettore 1 870"/>
                  <p:cNvCxnSpPr/>
                  <p:nvPr/>
                </p:nvCxnSpPr>
                <p:spPr>
                  <a:xfrm rot="20105331">
                    <a:off x="13685649" y="19396049"/>
                    <a:ext cx="504056" cy="648071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6" name="Connettore 1 871"/>
                  <p:cNvCxnSpPr/>
                  <p:nvPr/>
                </p:nvCxnSpPr>
                <p:spPr>
                  <a:xfrm>
                    <a:off x="13915851" y="18742817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7" name="Connettore 1 872"/>
                  <p:cNvCxnSpPr/>
                  <p:nvPr/>
                </p:nvCxnSpPr>
                <p:spPr>
                  <a:xfrm>
                    <a:off x="14070733" y="19280972"/>
                    <a:ext cx="504056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8" name="Connettore 1 873"/>
                  <p:cNvCxnSpPr/>
                  <p:nvPr/>
                </p:nvCxnSpPr>
                <p:spPr>
                  <a:xfrm rot="5807132">
                    <a:off x="13566863" y="19008310"/>
                    <a:ext cx="504055" cy="648072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0" name="Connettore 1 866"/>
                  <p:cNvCxnSpPr/>
                  <p:nvPr/>
                </p:nvCxnSpPr>
                <p:spPr>
                  <a:xfrm rot="20105331">
                    <a:off x="13981504" y="19695995"/>
                    <a:ext cx="504055" cy="648071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1" name="Connettore 1 867"/>
                  <p:cNvCxnSpPr/>
                  <p:nvPr/>
                </p:nvCxnSpPr>
                <p:spPr>
                  <a:xfrm>
                    <a:off x="15060580" y="19241147"/>
                    <a:ext cx="504055" cy="648071"/>
                  </a:xfrm>
                  <a:prstGeom prst="line">
                    <a:avLst/>
                  </a:prstGeom>
                  <a:ln>
                    <a:solidFill>
                      <a:srgbClr val="0099C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596" name="TextBox 716"/>
              <p:cNvSpPr txBox="1"/>
              <p:nvPr/>
            </p:nvSpPr>
            <p:spPr>
              <a:xfrm rot="5400000">
                <a:off x="18156165" y="13307946"/>
                <a:ext cx="610703" cy="1669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244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≈</a:t>
                </a:r>
              </a:p>
            </p:txBody>
          </p:sp>
          <p:sp>
            <p:nvSpPr>
              <p:cNvPr id="1597" name="TextBox 714"/>
              <p:cNvSpPr txBox="1"/>
              <p:nvPr/>
            </p:nvSpPr>
            <p:spPr>
              <a:xfrm>
                <a:off x="10516974" y="12684354"/>
                <a:ext cx="4437056" cy="2032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cap="all" dirty="0"/>
                  <a:t>Suspension of bioactive powder in ethanol</a:t>
                </a:r>
              </a:p>
            </p:txBody>
          </p:sp>
          <p:grpSp>
            <p:nvGrpSpPr>
              <p:cNvPr id="1598" name="Group 766"/>
              <p:cNvGrpSpPr>
                <a:grpSpLocks noChangeAspect="1"/>
              </p:cNvGrpSpPr>
              <p:nvPr/>
            </p:nvGrpSpPr>
            <p:grpSpPr>
              <a:xfrm>
                <a:off x="11775088" y="14708342"/>
                <a:ext cx="1777072" cy="1823839"/>
                <a:chOff x="6305634" y="22043447"/>
                <a:chExt cx="2576335" cy="2644136"/>
              </a:xfrm>
            </p:grpSpPr>
            <p:sp>
              <p:nvSpPr>
                <p:cNvPr id="1624" name="Can 720"/>
                <p:cNvSpPr/>
                <p:nvPr/>
              </p:nvSpPr>
              <p:spPr bwMode="auto">
                <a:xfrm>
                  <a:off x="6315867" y="22592113"/>
                  <a:ext cx="2566102" cy="2043019"/>
                </a:xfrm>
                <a:prstGeom prst="can">
                  <a:avLst>
                    <a:gd name="adj" fmla="val 16579"/>
                  </a:avLst>
                </a:prstGeom>
                <a:pattFill prst="pct20">
                  <a:fgClr>
                    <a:schemeClr val="accent6">
                      <a:lumMod val="75000"/>
                    </a:schemeClr>
                  </a:fgClr>
                  <a:bgClr>
                    <a:schemeClr val="bg1"/>
                  </a:bgClr>
                </a:pattFill>
                <a:ln w="22225" algn="ctr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25" name="Can 755"/>
                <p:cNvSpPr/>
                <p:nvPr/>
              </p:nvSpPr>
              <p:spPr bwMode="auto">
                <a:xfrm>
                  <a:off x="6305634" y="22043447"/>
                  <a:ext cx="2576335" cy="2644136"/>
                </a:xfrm>
                <a:prstGeom prst="can">
                  <a:avLst>
                    <a:gd name="adj" fmla="val 16579"/>
                  </a:avLst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599" name="TextBox 719"/>
              <p:cNvSpPr txBox="1"/>
              <p:nvPr/>
            </p:nvSpPr>
            <p:spPr>
              <a:xfrm>
                <a:off x="9491111" y="16517593"/>
                <a:ext cx="6345030" cy="9011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816" dirty="0"/>
                  <a:t>Ultrasound treatment </a:t>
                </a:r>
                <a:r>
                  <a:rPr lang="it-IT" sz="816" dirty="0" smtClean="0"/>
                  <a:t> </a:t>
                </a:r>
                <a:endParaRPr lang="it-IT" sz="816" dirty="0"/>
              </a:p>
            </p:txBody>
          </p:sp>
          <p:sp>
            <p:nvSpPr>
              <p:cNvPr id="1600" name="TextBox 757"/>
              <p:cNvSpPr txBox="1"/>
              <p:nvPr/>
            </p:nvSpPr>
            <p:spPr>
              <a:xfrm>
                <a:off x="16673251" y="12935361"/>
                <a:ext cx="4437056" cy="1478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cap="all" dirty="0"/>
                  <a:t>Evaporation of ethanol</a:t>
                </a:r>
              </a:p>
            </p:txBody>
          </p:sp>
          <p:grpSp>
            <p:nvGrpSpPr>
              <p:cNvPr id="1601" name="Group 3"/>
              <p:cNvGrpSpPr/>
              <p:nvPr/>
            </p:nvGrpSpPr>
            <p:grpSpPr>
              <a:xfrm>
                <a:off x="21852456" y="14453942"/>
                <a:ext cx="4815711" cy="2553376"/>
                <a:chOff x="13348647" y="20559134"/>
                <a:chExt cx="4815711" cy="2553376"/>
              </a:xfrm>
            </p:grpSpPr>
            <p:sp>
              <p:nvSpPr>
                <p:cNvPr id="1608" name="Can 1"/>
                <p:cNvSpPr/>
                <p:nvPr/>
              </p:nvSpPr>
              <p:spPr bwMode="auto">
                <a:xfrm rot="17775481">
                  <a:off x="15535330" y="19384930"/>
                  <a:ext cx="442346" cy="4815711"/>
                </a:xfrm>
                <a:prstGeom prst="ca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09" name="Oval 2"/>
                <p:cNvSpPr/>
                <p:nvPr/>
              </p:nvSpPr>
              <p:spPr bwMode="auto">
                <a:xfrm>
                  <a:off x="14308341" y="20896812"/>
                  <a:ext cx="209870" cy="210757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10" name="Oval 756"/>
                <p:cNvSpPr/>
                <p:nvPr/>
              </p:nvSpPr>
              <p:spPr bwMode="auto">
                <a:xfrm>
                  <a:off x="13793237" y="20896812"/>
                  <a:ext cx="209870" cy="210757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11" name="Oval 758"/>
                <p:cNvSpPr/>
                <p:nvPr/>
              </p:nvSpPr>
              <p:spPr bwMode="auto">
                <a:xfrm>
                  <a:off x="14415569" y="20707745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12" name="Oval 759"/>
                <p:cNvSpPr/>
                <p:nvPr/>
              </p:nvSpPr>
              <p:spPr bwMode="auto">
                <a:xfrm>
                  <a:off x="14914914" y="21283315"/>
                  <a:ext cx="209870" cy="210757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13" name="Oval 760"/>
                <p:cNvSpPr/>
                <p:nvPr/>
              </p:nvSpPr>
              <p:spPr bwMode="auto">
                <a:xfrm>
                  <a:off x="15154600" y="21568483"/>
                  <a:ext cx="209870" cy="210757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14" name="Oval 762"/>
                <p:cNvSpPr/>
                <p:nvPr/>
              </p:nvSpPr>
              <p:spPr bwMode="auto">
                <a:xfrm>
                  <a:off x="14081268" y="20559134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15" name="Oval 774"/>
                <p:cNvSpPr/>
                <p:nvPr/>
              </p:nvSpPr>
              <p:spPr bwMode="auto">
                <a:xfrm>
                  <a:off x="15428523" y="21395515"/>
                  <a:ext cx="209870" cy="210757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16" name="Oval 776"/>
                <p:cNvSpPr/>
                <p:nvPr/>
              </p:nvSpPr>
              <p:spPr bwMode="auto">
                <a:xfrm>
                  <a:off x="15602270" y="21766845"/>
                  <a:ext cx="209870" cy="210757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17" name="Oval 778"/>
                <p:cNvSpPr/>
                <p:nvPr/>
              </p:nvSpPr>
              <p:spPr bwMode="auto">
                <a:xfrm>
                  <a:off x="16106591" y="21287901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18" name="Oval 779"/>
                <p:cNvSpPr/>
                <p:nvPr/>
              </p:nvSpPr>
              <p:spPr bwMode="auto">
                <a:xfrm>
                  <a:off x="14672904" y="21044508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19" name="Oval 781"/>
                <p:cNvSpPr/>
                <p:nvPr/>
              </p:nvSpPr>
              <p:spPr bwMode="auto">
                <a:xfrm>
                  <a:off x="15359957" y="21393280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20" name="Oval 786"/>
                <p:cNvSpPr/>
                <p:nvPr/>
              </p:nvSpPr>
              <p:spPr bwMode="auto">
                <a:xfrm>
                  <a:off x="16720673" y="22093558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21" name="Oval 787"/>
                <p:cNvSpPr/>
                <p:nvPr/>
              </p:nvSpPr>
              <p:spPr bwMode="auto">
                <a:xfrm>
                  <a:off x="17496914" y="22617314"/>
                  <a:ext cx="209870" cy="210757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22" name="Oval 788"/>
                <p:cNvSpPr/>
                <p:nvPr/>
              </p:nvSpPr>
              <p:spPr bwMode="auto">
                <a:xfrm>
                  <a:off x="17356979" y="22901753"/>
                  <a:ext cx="209870" cy="210757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23" name="Oval 789"/>
                <p:cNvSpPr/>
                <p:nvPr/>
              </p:nvSpPr>
              <p:spPr bwMode="auto">
                <a:xfrm>
                  <a:off x="17126041" y="22511933"/>
                  <a:ext cx="209870" cy="210757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02" name="TextBox 832"/>
              <p:cNvSpPr txBox="1"/>
              <p:nvPr/>
            </p:nvSpPr>
            <p:spPr>
              <a:xfrm>
                <a:off x="21487604" y="12669245"/>
                <a:ext cx="5863023" cy="2032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cap="all" dirty="0"/>
                  <a:t>DEPOSITION OF THE BIOACTIVE PARTCILES ON THE GLASS FIBRES</a:t>
                </a:r>
              </a:p>
            </p:txBody>
          </p:sp>
          <p:sp>
            <p:nvSpPr>
              <p:cNvPr id="1603" name="Freccia in su 1602"/>
              <p:cNvSpPr/>
              <p:nvPr/>
            </p:nvSpPr>
            <p:spPr>
              <a:xfrm>
                <a:off x="17320978" y="10438702"/>
                <a:ext cx="916502" cy="1381058"/>
              </a:xfrm>
              <a:prstGeom prst="upArrow">
                <a:avLst/>
              </a:prstGeom>
              <a:solidFill>
                <a:schemeClr val="bg1"/>
              </a:solidFill>
              <a:ln w="76200" cmpd="dbl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367">
                  <a:solidFill>
                    <a:srgbClr val="71FBCD"/>
                  </a:solidFill>
                </a:endParaRPr>
              </a:p>
            </p:txBody>
          </p:sp>
          <p:cxnSp>
            <p:nvCxnSpPr>
              <p:cNvPr id="1604" name="Connettore 1 1603"/>
              <p:cNvCxnSpPr/>
              <p:nvPr/>
            </p:nvCxnSpPr>
            <p:spPr>
              <a:xfrm>
                <a:off x="5112711" y="11922439"/>
                <a:ext cx="0" cy="1947662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5" name="Connettore 1 1604"/>
              <p:cNvCxnSpPr/>
              <p:nvPr/>
            </p:nvCxnSpPr>
            <p:spPr>
              <a:xfrm flipH="1">
                <a:off x="4338367" y="14091808"/>
                <a:ext cx="576064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6" name="Arrotonda angolo diagonale rettangolo 1605"/>
              <p:cNvSpPr/>
              <p:nvPr/>
            </p:nvSpPr>
            <p:spPr>
              <a:xfrm>
                <a:off x="8837478" y="11967089"/>
                <a:ext cx="18290033" cy="5616624"/>
              </a:xfrm>
              <a:prstGeom prst="round2Diag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367">
                  <a:solidFill>
                    <a:srgbClr val="8394E9"/>
                  </a:solidFill>
                </a:endParaRPr>
              </a:p>
            </p:txBody>
          </p:sp>
          <p:sp>
            <p:nvSpPr>
              <p:cNvPr id="1607" name="Freccia in giù 1047"/>
              <p:cNvSpPr/>
              <p:nvPr/>
            </p:nvSpPr>
            <p:spPr bwMode="auto">
              <a:xfrm>
                <a:off x="20000230" y="7784994"/>
                <a:ext cx="574754" cy="487000"/>
              </a:xfrm>
              <a:prstGeom prst="downArrow">
                <a:avLst/>
              </a:prstGeom>
              <a:solidFill>
                <a:schemeClr val="bg1"/>
              </a:solidFill>
              <a:ln w="254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defTabSz="1426982"/>
                <a:endParaRPr lang="it-IT" sz="2822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523" name="CasellaDiTesto 1522"/>
            <p:cNvSpPr txBox="1"/>
            <p:nvPr/>
          </p:nvSpPr>
          <p:spPr>
            <a:xfrm rot="16200000">
              <a:off x="18811778" y="13588656"/>
              <a:ext cx="1172079" cy="1669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244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≈</a:t>
              </a:r>
              <a:endParaRPr lang="it-IT" sz="2992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24" name="CasellaDiTesto 1523"/>
            <p:cNvSpPr txBox="1"/>
            <p:nvPr/>
          </p:nvSpPr>
          <p:spPr>
            <a:xfrm rot="16200000">
              <a:off x="18583670" y="13862390"/>
              <a:ext cx="586038" cy="1669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244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≈</a:t>
              </a:r>
              <a:endParaRPr lang="it-IT" sz="2992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25" name="Group 4"/>
            <p:cNvGrpSpPr/>
            <p:nvPr/>
          </p:nvGrpSpPr>
          <p:grpSpPr>
            <a:xfrm>
              <a:off x="22123460" y="14663423"/>
              <a:ext cx="4815709" cy="2215701"/>
              <a:chOff x="13850267" y="20791877"/>
              <a:chExt cx="4815711" cy="2215698"/>
            </a:xfrm>
          </p:grpSpPr>
          <p:grpSp>
            <p:nvGrpSpPr>
              <p:cNvPr id="1557" name="Group 790"/>
              <p:cNvGrpSpPr/>
              <p:nvPr/>
            </p:nvGrpSpPr>
            <p:grpSpPr>
              <a:xfrm rot="19434917">
                <a:off x="13850267" y="20791877"/>
                <a:ext cx="4815711" cy="2215698"/>
                <a:chOff x="13347566" y="20348165"/>
                <a:chExt cx="4815711" cy="2215698"/>
              </a:xfrm>
            </p:grpSpPr>
            <p:sp>
              <p:nvSpPr>
                <p:cNvPr id="1559" name="Can 795"/>
                <p:cNvSpPr/>
                <p:nvPr/>
              </p:nvSpPr>
              <p:spPr bwMode="auto">
                <a:xfrm rot="17775481">
                  <a:off x="15534249" y="18991669"/>
                  <a:ext cx="442346" cy="4815711"/>
                </a:xfrm>
                <a:prstGeom prst="ca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0" name="Oval 800"/>
                <p:cNvSpPr/>
                <p:nvPr/>
              </p:nvSpPr>
              <p:spPr bwMode="auto">
                <a:xfrm>
                  <a:off x="14308341" y="20348165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1" name="Oval 801"/>
                <p:cNvSpPr/>
                <p:nvPr/>
              </p:nvSpPr>
              <p:spPr bwMode="auto">
                <a:xfrm>
                  <a:off x="13793239" y="20348165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2" name="Oval 802"/>
                <p:cNvSpPr/>
                <p:nvPr/>
              </p:nvSpPr>
              <p:spPr bwMode="auto">
                <a:xfrm>
                  <a:off x="14415569" y="20707745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3" name="Oval 803"/>
                <p:cNvSpPr/>
                <p:nvPr/>
              </p:nvSpPr>
              <p:spPr bwMode="auto">
                <a:xfrm>
                  <a:off x="14914916" y="20734666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4" name="Oval 805"/>
                <p:cNvSpPr/>
                <p:nvPr/>
              </p:nvSpPr>
              <p:spPr bwMode="auto">
                <a:xfrm>
                  <a:off x="15154599" y="21019835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5" name="Oval 806"/>
                <p:cNvSpPr/>
                <p:nvPr/>
              </p:nvSpPr>
              <p:spPr bwMode="auto">
                <a:xfrm>
                  <a:off x="14081268" y="20559134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6" name="Oval 807"/>
                <p:cNvSpPr/>
                <p:nvPr/>
              </p:nvSpPr>
              <p:spPr bwMode="auto">
                <a:xfrm>
                  <a:off x="15428525" y="20846867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7" name="Oval 809"/>
                <p:cNvSpPr/>
                <p:nvPr/>
              </p:nvSpPr>
              <p:spPr bwMode="auto">
                <a:xfrm>
                  <a:off x="15602271" y="21218197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8" name="Oval 810"/>
                <p:cNvSpPr/>
                <p:nvPr/>
              </p:nvSpPr>
              <p:spPr bwMode="auto">
                <a:xfrm>
                  <a:off x="16106591" y="21287901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9" name="Oval 811"/>
                <p:cNvSpPr/>
                <p:nvPr/>
              </p:nvSpPr>
              <p:spPr bwMode="auto">
                <a:xfrm>
                  <a:off x="14672904" y="21044508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70" name="Oval 814"/>
                <p:cNvSpPr/>
                <p:nvPr/>
              </p:nvSpPr>
              <p:spPr bwMode="auto">
                <a:xfrm>
                  <a:off x="15359957" y="21393280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71" name="Oval 815"/>
                <p:cNvSpPr/>
                <p:nvPr/>
              </p:nvSpPr>
              <p:spPr bwMode="auto">
                <a:xfrm>
                  <a:off x="16720673" y="22093558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72" name="Oval 819"/>
                <p:cNvSpPr/>
                <p:nvPr/>
              </p:nvSpPr>
              <p:spPr bwMode="auto">
                <a:xfrm>
                  <a:off x="17496912" y="22068665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73" name="Oval 820"/>
                <p:cNvSpPr/>
                <p:nvPr/>
              </p:nvSpPr>
              <p:spPr bwMode="auto">
                <a:xfrm>
                  <a:off x="17356979" y="22353104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74" name="Oval 822"/>
                <p:cNvSpPr/>
                <p:nvPr/>
              </p:nvSpPr>
              <p:spPr bwMode="auto">
                <a:xfrm>
                  <a:off x="17126041" y="21963285"/>
                  <a:ext cx="209870" cy="210759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 defTabSz="1426982"/>
                  <a:endParaRPr lang="it-IT" sz="2822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558" name="Oval 823"/>
              <p:cNvSpPr/>
              <p:nvPr/>
            </p:nvSpPr>
            <p:spPr bwMode="auto">
              <a:xfrm rot="19434917">
                <a:off x="16955505" y="21545657"/>
                <a:ext cx="209870" cy="21075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defTabSz="1426982"/>
                <a:endParaRPr lang="it-IT" sz="2822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526" name="CasellaDiTesto 1525"/>
            <p:cNvSpPr txBox="1"/>
            <p:nvPr/>
          </p:nvSpPr>
          <p:spPr>
            <a:xfrm>
              <a:off x="17712572" y="16422737"/>
              <a:ext cx="3203992" cy="1161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24" dirty="0"/>
                <a:t> ≈50° C</a:t>
              </a:r>
            </a:p>
          </p:txBody>
        </p:sp>
        <p:cxnSp>
          <p:nvCxnSpPr>
            <p:cNvPr id="1527" name="Connettore 1 276"/>
            <p:cNvCxnSpPr/>
            <p:nvPr/>
          </p:nvCxnSpPr>
          <p:spPr>
            <a:xfrm flipV="1">
              <a:off x="19584285" y="8481853"/>
              <a:ext cx="23132" cy="33582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8" name="Connettore 1 279"/>
            <p:cNvCxnSpPr/>
            <p:nvPr/>
          </p:nvCxnSpPr>
          <p:spPr>
            <a:xfrm flipV="1">
              <a:off x="20035984" y="8443259"/>
              <a:ext cx="366097" cy="28783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9" name="Connettore 1 282"/>
            <p:cNvCxnSpPr/>
            <p:nvPr/>
          </p:nvCxnSpPr>
          <p:spPr>
            <a:xfrm flipH="1" flipV="1">
              <a:off x="19672553" y="8471267"/>
              <a:ext cx="219417" cy="315386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0" name="Connettore 1 285"/>
            <p:cNvCxnSpPr/>
            <p:nvPr/>
          </p:nvCxnSpPr>
          <p:spPr>
            <a:xfrm>
              <a:off x="19316015" y="8371250"/>
              <a:ext cx="154656" cy="12656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1" name="Connettore 1 291"/>
            <p:cNvCxnSpPr/>
            <p:nvPr/>
          </p:nvCxnSpPr>
          <p:spPr>
            <a:xfrm flipH="1" flipV="1">
              <a:off x="20332397" y="8509273"/>
              <a:ext cx="268091" cy="29439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2" name="Connettore 1 276"/>
            <p:cNvCxnSpPr/>
            <p:nvPr/>
          </p:nvCxnSpPr>
          <p:spPr>
            <a:xfrm flipV="1">
              <a:off x="19950378" y="8299244"/>
              <a:ext cx="23132" cy="33582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3" name="Connettore 1 279"/>
            <p:cNvCxnSpPr/>
            <p:nvPr/>
          </p:nvCxnSpPr>
          <p:spPr>
            <a:xfrm flipV="1">
              <a:off x="20402081" y="8443259"/>
              <a:ext cx="366096" cy="28783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4" name="Connettore 1 282"/>
            <p:cNvCxnSpPr/>
            <p:nvPr/>
          </p:nvCxnSpPr>
          <p:spPr>
            <a:xfrm flipH="1" flipV="1">
              <a:off x="20038646" y="8443259"/>
              <a:ext cx="219417" cy="315386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5" name="Connettore 1 285"/>
            <p:cNvCxnSpPr/>
            <p:nvPr/>
          </p:nvCxnSpPr>
          <p:spPr>
            <a:xfrm>
              <a:off x="19682112" y="8693339"/>
              <a:ext cx="154656" cy="12656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6" name="Connettore 1 291"/>
            <p:cNvCxnSpPr/>
            <p:nvPr/>
          </p:nvCxnSpPr>
          <p:spPr>
            <a:xfrm flipH="1" flipV="1">
              <a:off x="20698497" y="8443259"/>
              <a:ext cx="268091" cy="29439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7" name="Connettore 1 276"/>
            <p:cNvCxnSpPr/>
            <p:nvPr/>
          </p:nvCxnSpPr>
          <p:spPr>
            <a:xfrm flipV="1">
              <a:off x="19899396" y="8309826"/>
              <a:ext cx="23132" cy="33582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8" name="Connettore 1 279"/>
            <p:cNvCxnSpPr/>
            <p:nvPr/>
          </p:nvCxnSpPr>
          <p:spPr>
            <a:xfrm flipV="1">
              <a:off x="20351099" y="8419565"/>
              <a:ext cx="366096" cy="28783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9" name="Connettore 1 282"/>
            <p:cNvCxnSpPr/>
            <p:nvPr/>
          </p:nvCxnSpPr>
          <p:spPr>
            <a:xfrm flipH="1" flipV="1">
              <a:off x="19987668" y="8299244"/>
              <a:ext cx="219417" cy="315386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0" name="Connettore 1 285"/>
            <p:cNvCxnSpPr/>
            <p:nvPr/>
          </p:nvCxnSpPr>
          <p:spPr>
            <a:xfrm>
              <a:off x="19631134" y="8403356"/>
              <a:ext cx="154656" cy="12656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1" name="Connettore 1 291"/>
            <p:cNvCxnSpPr/>
            <p:nvPr/>
          </p:nvCxnSpPr>
          <p:spPr>
            <a:xfrm flipH="1" flipV="1">
              <a:off x="20647516" y="8337246"/>
              <a:ext cx="268091" cy="29439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2" name="Connettore 1 276"/>
            <p:cNvCxnSpPr/>
            <p:nvPr/>
          </p:nvCxnSpPr>
          <p:spPr>
            <a:xfrm flipV="1">
              <a:off x="19736679" y="8371250"/>
              <a:ext cx="23132" cy="33582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3" name="Connettore 1 279"/>
            <p:cNvCxnSpPr/>
            <p:nvPr/>
          </p:nvCxnSpPr>
          <p:spPr>
            <a:xfrm flipV="1">
              <a:off x="20188383" y="8443259"/>
              <a:ext cx="366096" cy="28783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4" name="Connettore 1 282"/>
            <p:cNvCxnSpPr/>
            <p:nvPr/>
          </p:nvCxnSpPr>
          <p:spPr>
            <a:xfrm flipH="1" flipV="1">
              <a:off x="19824951" y="8371250"/>
              <a:ext cx="219417" cy="315386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5" name="Connettore 1 285"/>
            <p:cNvCxnSpPr/>
            <p:nvPr/>
          </p:nvCxnSpPr>
          <p:spPr>
            <a:xfrm>
              <a:off x="19468417" y="8371250"/>
              <a:ext cx="154656" cy="12656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6" name="Connettore 1 291"/>
            <p:cNvCxnSpPr/>
            <p:nvPr/>
          </p:nvCxnSpPr>
          <p:spPr>
            <a:xfrm flipH="1" flipV="1">
              <a:off x="20632102" y="8299244"/>
              <a:ext cx="268091" cy="29439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7" name="Connettore 1 276"/>
            <p:cNvCxnSpPr/>
            <p:nvPr/>
          </p:nvCxnSpPr>
          <p:spPr>
            <a:xfrm flipV="1">
              <a:off x="19460026" y="8371250"/>
              <a:ext cx="23132" cy="33582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8" name="Connettore 1 282"/>
            <p:cNvCxnSpPr/>
            <p:nvPr/>
          </p:nvCxnSpPr>
          <p:spPr>
            <a:xfrm flipH="1" flipV="1">
              <a:off x="20191044" y="8343898"/>
              <a:ext cx="219417" cy="315386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9" name="Connettore 1 285"/>
            <p:cNvCxnSpPr/>
            <p:nvPr/>
          </p:nvCxnSpPr>
          <p:spPr>
            <a:xfrm>
              <a:off x="19834510" y="8299244"/>
              <a:ext cx="154656" cy="12656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0" name="Connettore 1 291"/>
            <p:cNvCxnSpPr/>
            <p:nvPr/>
          </p:nvCxnSpPr>
          <p:spPr>
            <a:xfrm flipH="1" flipV="1">
              <a:off x="20850891" y="8299244"/>
              <a:ext cx="268091" cy="29439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1" name="Connettore 1 276"/>
            <p:cNvCxnSpPr/>
            <p:nvPr/>
          </p:nvCxnSpPr>
          <p:spPr>
            <a:xfrm flipV="1">
              <a:off x="20051794" y="8462230"/>
              <a:ext cx="23132" cy="33582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2" name="Connettore 1 279"/>
            <p:cNvCxnSpPr/>
            <p:nvPr/>
          </p:nvCxnSpPr>
          <p:spPr>
            <a:xfrm flipV="1">
              <a:off x="20503494" y="8571965"/>
              <a:ext cx="366096" cy="28783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3" name="Connettore 1 282"/>
            <p:cNvCxnSpPr/>
            <p:nvPr/>
          </p:nvCxnSpPr>
          <p:spPr>
            <a:xfrm flipH="1" flipV="1">
              <a:off x="20140062" y="8451632"/>
              <a:ext cx="219417" cy="315386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4" name="Connettore 1 285"/>
            <p:cNvCxnSpPr/>
            <p:nvPr/>
          </p:nvCxnSpPr>
          <p:spPr>
            <a:xfrm>
              <a:off x="19783528" y="8555748"/>
              <a:ext cx="154656" cy="126561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5" name="Connettore 1 291"/>
            <p:cNvCxnSpPr/>
            <p:nvPr/>
          </p:nvCxnSpPr>
          <p:spPr>
            <a:xfrm flipH="1" flipV="1">
              <a:off x="20992153" y="8299220"/>
              <a:ext cx="268091" cy="29439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6" name="Connettore 1 279"/>
            <p:cNvCxnSpPr/>
            <p:nvPr/>
          </p:nvCxnSpPr>
          <p:spPr>
            <a:xfrm flipV="1">
              <a:off x="20750133" y="8299228"/>
              <a:ext cx="366097" cy="287830"/>
            </a:xfrm>
            <a:prstGeom prst="line">
              <a:avLst/>
            </a:prstGeom>
            <a:ln cap="sq">
              <a:solidFill>
                <a:srgbClr val="0099CC"/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Arrotonda angolo diagonale rettangolo 1"/>
          <p:cNvSpPr/>
          <p:nvPr/>
        </p:nvSpPr>
        <p:spPr bwMode="auto">
          <a:xfrm>
            <a:off x="30712" y="2653678"/>
            <a:ext cx="10218050" cy="6567433"/>
          </a:xfrm>
          <a:prstGeom prst="round2DiagRect">
            <a:avLst>
              <a:gd name="adj1" fmla="val 6818"/>
              <a:gd name="adj2" fmla="val 0"/>
            </a:avLst>
          </a:prstGeom>
          <a:noFill/>
          <a:ln w="41275" algn="ctr">
            <a:solidFill>
              <a:schemeClr val="tx2">
                <a:lumMod val="60000"/>
                <a:lumOff val="40000"/>
              </a:schemeClr>
            </a:solidFill>
            <a:prstDash val="sys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378539" y="3766037"/>
            <a:ext cx="1999341" cy="333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96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Bioactive</a:t>
            </a:r>
            <a:r>
              <a:rPr lang="it-IT" sz="1496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496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powder</a:t>
            </a:r>
            <a:endParaRPr lang="it-IT" sz="1496" dirty="0">
              <a:solidFill>
                <a:srgbClr val="0099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arentesi graffa aperta 7"/>
          <p:cNvSpPr/>
          <p:nvPr/>
        </p:nvSpPr>
        <p:spPr>
          <a:xfrm rot="5400000">
            <a:off x="6242725" y="1611040"/>
            <a:ext cx="286342" cy="5137182"/>
          </a:xfrm>
          <a:prstGeom prst="leftBrace">
            <a:avLst/>
          </a:prstGeom>
          <a:ln>
            <a:solidFill>
              <a:srgbClr val="CC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367"/>
          </a:p>
        </p:txBody>
      </p:sp>
      <p:sp>
        <p:nvSpPr>
          <p:cNvPr id="10" name="Arrotonda angolo diagonale rettangolo 9"/>
          <p:cNvSpPr/>
          <p:nvPr/>
        </p:nvSpPr>
        <p:spPr bwMode="auto">
          <a:xfrm>
            <a:off x="2578765" y="4322803"/>
            <a:ext cx="2548963" cy="1154247"/>
          </a:xfrm>
          <a:prstGeom prst="round2DiagRect">
            <a:avLst/>
          </a:prstGeom>
          <a:noFill/>
          <a:ln w="25400" algn="ctr">
            <a:solidFill>
              <a:srgbClr val="CC00FF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751" name="Arrotonda angolo diagonale rettangolo 750"/>
          <p:cNvSpPr/>
          <p:nvPr/>
        </p:nvSpPr>
        <p:spPr bwMode="auto">
          <a:xfrm>
            <a:off x="7849696" y="4407413"/>
            <a:ext cx="2244253" cy="762172"/>
          </a:xfrm>
          <a:prstGeom prst="round2DiagRect">
            <a:avLst/>
          </a:prstGeom>
          <a:noFill/>
          <a:ln w="25400" algn="ctr">
            <a:noFill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752" name="Arrotonda angolo diagonale rettangolo 751"/>
          <p:cNvSpPr/>
          <p:nvPr/>
        </p:nvSpPr>
        <p:spPr bwMode="auto">
          <a:xfrm>
            <a:off x="5132943" y="4305657"/>
            <a:ext cx="2553424" cy="1171392"/>
          </a:xfrm>
          <a:prstGeom prst="round2DiagRect">
            <a:avLst/>
          </a:prstGeom>
          <a:noFill/>
          <a:ln w="25400" algn="ctr">
            <a:solidFill>
              <a:srgbClr val="CC00FF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578763" y="4271745"/>
            <a:ext cx="2510654" cy="1231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CEL2</a:t>
            </a:r>
          </a:p>
          <a:p>
            <a:pPr algn="just"/>
            <a:r>
              <a:rPr lang="en-US" sz="1200" dirty="0"/>
              <a:t>Dense silica-based bioactive glass  (</a:t>
            </a:r>
            <a:r>
              <a:rPr lang="it-IT" sz="1200" dirty="0"/>
              <a:t>45SiO</a:t>
            </a:r>
            <a:r>
              <a:rPr lang="it-IT" sz="1200" baseline="-25000" dirty="0"/>
              <a:t>2</a:t>
            </a:r>
            <a:r>
              <a:rPr lang="it-IT" sz="1200" dirty="0"/>
              <a:t>, 3P</a:t>
            </a:r>
            <a:r>
              <a:rPr lang="it-IT" sz="1200" baseline="-25000" dirty="0"/>
              <a:t>2</a:t>
            </a:r>
            <a:r>
              <a:rPr lang="it-IT" sz="1200" dirty="0"/>
              <a:t>O</a:t>
            </a:r>
            <a:r>
              <a:rPr lang="it-IT" sz="1200" baseline="-25000" dirty="0"/>
              <a:t>5</a:t>
            </a:r>
            <a:r>
              <a:rPr lang="it-IT" sz="1200" dirty="0"/>
              <a:t>, 26CaO, 7MgO, 15Na</a:t>
            </a:r>
            <a:r>
              <a:rPr lang="it-IT" sz="1200" baseline="-25000" dirty="0"/>
              <a:t>2</a:t>
            </a:r>
            <a:r>
              <a:rPr lang="it-IT" sz="1200" dirty="0"/>
              <a:t>O, 4K</a:t>
            </a:r>
            <a:r>
              <a:rPr lang="it-IT" sz="1200" baseline="-25000" dirty="0"/>
              <a:t>2</a:t>
            </a:r>
            <a:r>
              <a:rPr lang="it-IT" sz="1200" dirty="0"/>
              <a:t>O </a:t>
            </a:r>
            <a:r>
              <a:rPr lang="it-IT" sz="1200" dirty="0" err="1"/>
              <a:t>mol</a:t>
            </a:r>
            <a:r>
              <a:rPr lang="it-IT" sz="1200" dirty="0"/>
              <a:t>.%</a:t>
            </a:r>
            <a:r>
              <a:rPr lang="en-US" sz="1200" dirty="0"/>
              <a:t>) </a:t>
            </a:r>
            <a:r>
              <a:rPr lang="en-GB" sz="1200" dirty="0"/>
              <a:t>produced by melt quenching technique [3</a:t>
            </a:r>
            <a:r>
              <a:rPr lang="en-GB" sz="1200" dirty="0" smtClean="0"/>
              <a:t>], </a:t>
            </a:r>
            <a:r>
              <a:rPr lang="en-GB" sz="1200" dirty="0"/>
              <a:t>as reference sample</a:t>
            </a:r>
            <a:r>
              <a:rPr lang="it-IT" sz="1200" dirty="0"/>
              <a:t> </a:t>
            </a:r>
            <a:endParaRPr lang="en-GB" sz="1200" dirty="0"/>
          </a:p>
        </p:txBody>
      </p:sp>
      <p:sp>
        <p:nvSpPr>
          <p:cNvPr id="754" name="CasellaDiTesto 753"/>
          <p:cNvSpPr txBox="1"/>
          <p:nvPr/>
        </p:nvSpPr>
        <p:spPr>
          <a:xfrm>
            <a:off x="5132944" y="4306483"/>
            <a:ext cx="2535479" cy="1046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9900"/>
                </a:solidFill>
              </a:rPr>
              <a:t>SD_MBG</a:t>
            </a:r>
            <a:endParaRPr lang="en-US" sz="1400" b="1" dirty="0">
              <a:solidFill>
                <a:srgbClr val="009900"/>
              </a:solidFill>
            </a:endParaRPr>
          </a:p>
          <a:p>
            <a:pPr algn="just"/>
            <a:r>
              <a:rPr lang="en-GB" sz="1200" dirty="0"/>
              <a:t>Micro-sized </a:t>
            </a:r>
            <a:r>
              <a:rPr lang="en-GB" sz="1200" u="sng" dirty="0" err="1"/>
              <a:t>mesoporous</a:t>
            </a:r>
            <a:r>
              <a:rPr lang="en-GB" sz="1200" dirty="0"/>
              <a:t> glass based on SiO</a:t>
            </a:r>
            <a:r>
              <a:rPr lang="en-GB" sz="1200" baseline="-25000" dirty="0"/>
              <a:t>2</a:t>
            </a:r>
            <a:r>
              <a:rPr lang="en-GB" sz="1200" dirty="0"/>
              <a:t>-CaO (80SiO</a:t>
            </a:r>
            <a:r>
              <a:rPr lang="en-GB" sz="1200" baseline="-25000" dirty="0"/>
              <a:t>2</a:t>
            </a:r>
            <a:r>
              <a:rPr lang="en-GB" sz="1200" dirty="0"/>
              <a:t>, 20 </a:t>
            </a:r>
            <a:r>
              <a:rPr lang="en-GB" sz="1200" dirty="0" err="1"/>
              <a:t>CaO</a:t>
            </a:r>
            <a:r>
              <a:rPr lang="en-GB" sz="1200" dirty="0"/>
              <a:t> mol.%) system  produced by an aerosol-assisted spray-drying technique [4].</a:t>
            </a:r>
            <a:endParaRPr lang="it-IT" sz="1200" dirty="0"/>
          </a:p>
        </p:txBody>
      </p:sp>
      <p:sp>
        <p:nvSpPr>
          <p:cNvPr id="755" name="CasellaDiTesto 754"/>
          <p:cNvSpPr txBox="1"/>
          <p:nvPr/>
        </p:nvSpPr>
        <p:spPr>
          <a:xfrm>
            <a:off x="7687125" y="4306483"/>
            <a:ext cx="2535479" cy="10466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9900"/>
                </a:solidFill>
              </a:rPr>
              <a:t>Cu_BGn2%</a:t>
            </a:r>
          </a:p>
          <a:p>
            <a:pPr algn="just"/>
            <a:r>
              <a:rPr lang="en-GB" sz="1200" dirty="0"/>
              <a:t>Cu-containing </a:t>
            </a:r>
            <a:r>
              <a:rPr lang="en-GB" sz="1200" u="sng" dirty="0" err="1"/>
              <a:t>mesoporous</a:t>
            </a:r>
            <a:r>
              <a:rPr lang="en-GB" sz="1200" dirty="0"/>
              <a:t> glass nanoparticles (85SiO</a:t>
            </a:r>
            <a:r>
              <a:rPr lang="en-GB" sz="1200" baseline="-25000" dirty="0"/>
              <a:t>2</a:t>
            </a:r>
            <a:r>
              <a:rPr lang="en-GB" sz="1200" dirty="0"/>
              <a:t>, 13 </a:t>
            </a:r>
            <a:r>
              <a:rPr lang="en-GB" sz="1200" dirty="0" err="1"/>
              <a:t>CaO</a:t>
            </a:r>
            <a:r>
              <a:rPr lang="en-GB" sz="1200" dirty="0"/>
              <a:t>, 2CuO mol.%)  synthetized by an ultra-sound assisted sol-gel method. </a:t>
            </a:r>
            <a:endParaRPr lang="en-US" sz="1200" b="1" dirty="0">
              <a:solidFill>
                <a:srgbClr val="0099CC"/>
              </a:solidFill>
            </a:endParaRPr>
          </a:p>
        </p:txBody>
      </p:sp>
      <p:sp>
        <p:nvSpPr>
          <p:cNvPr id="757" name="CasellaDiTesto 756"/>
          <p:cNvSpPr txBox="1"/>
          <p:nvPr/>
        </p:nvSpPr>
        <p:spPr>
          <a:xfrm>
            <a:off x="245618" y="3782159"/>
            <a:ext cx="1999341" cy="333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96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Phosphate</a:t>
            </a:r>
            <a:r>
              <a:rPr lang="it-IT" sz="1496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496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glass</a:t>
            </a:r>
            <a:r>
              <a:rPr lang="it-IT" sz="1496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496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fibers</a:t>
            </a:r>
            <a:endParaRPr lang="it-IT" sz="1496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8" name="Arrotonda angolo diagonale rettangolo 757"/>
          <p:cNvSpPr/>
          <p:nvPr/>
        </p:nvSpPr>
        <p:spPr bwMode="auto">
          <a:xfrm>
            <a:off x="18725" y="4330964"/>
            <a:ext cx="2474951" cy="1146085"/>
          </a:xfrm>
          <a:prstGeom prst="round2DiagRect">
            <a:avLst/>
          </a:prstGeom>
          <a:noFill/>
          <a:ln w="25400" algn="ctr">
            <a:solidFill>
              <a:srgbClr val="CC00FF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9" name="CasellaDiTesto 758"/>
          <p:cNvSpPr txBox="1"/>
          <p:nvPr/>
        </p:nvSpPr>
        <p:spPr>
          <a:xfrm>
            <a:off x="98260" y="4305657"/>
            <a:ext cx="2303675" cy="1046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TiPS</a:t>
            </a:r>
            <a:r>
              <a:rPr lang="en-US" sz="900" b="1" dirty="0">
                <a:solidFill>
                  <a:srgbClr val="C00000"/>
                </a:solidFill>
              </a:rPr>
              <a:t>2.5</a:t>
            </a:r>
          </a:p>
          <a:p>
            <a:pPr algn="just"/>
            <a:r>
              <a:rPr lang="en-GB" sz="1200" dirty="0"/>
              <a:t>Fibres of a TiO2-containing phosphate glass fabricated following the preform drawing approach</a:t>
            </a:r>
            <a:r>
              <a:rPr lang="en-GB" sz="1050" dirty="0"/>
              <a:t> [2].</a:t>
            </a:r>
            <a:endParaRPr lang="en-US" sz="1050" b="1" dirty="0">
              <a:solidFill>
                <a:srgbClr val="0099CC"/>
              </a:solidFill>
            </a:endParaRPr>
          </a:p>
        </p:txBody>
      </p:sp>
      <p:sp>
        <p:nvSpPr>
          <p:cNvPr id="16" name="Arrotonda angolo diagonale rettangolo 15"/>
          <p:cNvSpPr/>
          <p:nvPr/>
        </p:nvSpPr>
        <p:spPr bwMode="auto">
          <a:xfrm>
            <a:off x="98261" y="5757887"/>
            <a:ext cx="7232014" cy="3391203"/>
          </a:xfrm>
          <a:prstGeom prst="round2DiagRect">
            <a:avLst/>
          </a:prstGeom>
          <a:noFill/>
          <a:ln w="3175" algn="ctr">
            <a:solidFill>
              <a:srgbClr val="CC00FF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765" name="CasellaDiTesto 764"/>
          <p:cNvSpPr txBox="1"/>
          <p:nvPr/>
        </p:nvSpPr>
        <p:spPr>
          <a:xfrm>
            <a:off x="2916945" y="5430751"/>
            <a:ext cx="1999341" cy="333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96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Scaffold</a:t>
            </a:r>
            <a:r>
              <a:rPr lang="it-IT" sz="1496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496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</a:t>
            </a:r>
            <a:endParaRPr lang="it-IT" sz="1496" dirty="0">
              <a:solidFill>
                <a:srgbClr val="0099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Connettore 2 17"/>
          <p:cNvCxnSpPr/>
          <p:nvPr/>
        </p:nvCxnSpPr>
        <p:spPr>
          <a:xfrm>
            <a:off x="1252553" y="4036460"/>
            <a:ext cx="0" cy="286342"/>
          </a:xfrm>
          <a:prstGeom prst="straightConnector1">
            <a:avLst/>
          </a:prstGeom>
          <a:ln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9" name="Arrotonda angolo diagonale rettangolo 768"/>
          <p:cNvSpPr/>
          <p:nvPr/>
        </p:nvSpPr>
        <p:spPr bwMode="auto">
          <a:xfrm>
            <a:off x="7760802" y="7443300"/>
            <a:ext cx="2381288" cy="1705789"/>
          </a:xfrm>
          <a:prstGeom prst="round2DiagRect">
            <a:avLst/>
          </a:prstGeom>
          <a:noFill/>
          <a:ln w="25400" algn="ctr">
            <a:solidFill>
              <a:srgbClr val="CC00FF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770" name="CasellaDiTesto 769"/>
          <p:cNvSpPr txBox="1"/>
          <p:nvPr/>
        </p:nvSpPr>
        <p:spPr>
          <a:xfrm>
            <a:off x="8017491" y="6953396"/>
            <a:ext cx="1999341" cy="571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96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Scaffold</a:t>
            </a:r>
            <a:r>
              <a:rPr lang="it-IT" sz="1496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496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characterization</a:t>
            </a:r>
            <a:endParaRPr lang="it-IT" sz="1496" dirty="0">
              <a:solidFill>
                <a:srgbClr val="0099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7892144" y="7517682"/>
            <a:ext cx="2124686" cy="16314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24" b="1" dirty="0" err="1"/>
              <a:t>Morphological</a:t>
            </a:r>
            <a:r>
              <a:rPr lang="it-IT" sz="1224" b="1" dirty="0"/>
              <a:t> </a:t>
            </a:r>
            <a:r>
              <a:rPr lang="it-IT" sz="1224" b="1" dirty="0" err="1"/>
              <a:t>analysis</a:t>
            </a:r>
            <a:r>
              <a:rPr lang="it-IT" sz="1224" dirty="0"/>
              <a:t>: FESEM </a:t>
            </a:r>
          </a:p>
          <a:p>
            <a:endParaRPr lang="it-IT" sz="1224" dirty="0"/>
          </a:p>
          <a:p>
            <a:r>
              <a:rPr lang="it-IT" sz="1224" b="1" dirty="0"/>
              <a:t>Inner </a:t>
            </a:r>
            <a:r>
              <a:rPr lang="it-IT" sz="1224" b="1" dirty="0" err="1"/>
              <a:t>structure</a:t>
            </a:r>
            <a:r>
              <a:rPr lang="it-IT" sz="1224" dirty="0"/>
              <a:t>: Micro-CT</a:t>
            </a:r>
          </a:p>
          <a:p>
            <a:endParaRPr lang="it-IT" sz="1224" dirty="0"/>
          </a:p>
          <a:p>
            <a:r>
              <a:rPr lang="it-IT" sz="1224" b="1" dirty="0" err="1"/>
              <a:t>Scaffold</a:t>
            </a:r>
            <a:r>
              <a:rPr lang="it-IT" sz="1224" b="1" dirty="0"/>
              <a:t> </a:t>
            </a:r>
            <a:r>
              <a:rPr lang="it-IT" sz="1224" b="1" dirty="0" err="1"/>
              <a:t>bioactivity</a:t>
            </a:r>
            <a:r>
              <a:rPr lang="it-IT" sz="1224" dirty="0"/>
              <a:t>: SBF </a:t>
            </a:r>
            <a:r>
              <a:rPr lang="it-IT" sz="1224" dirty="0" err="1"/>
              <a:t>soaking</a:t>
            </a:r>
            <a:r>
              <a:rPr lang="it-IT" sz="1224" dirty="0"/>
              <a:t> test</a:t>
            </a:r>
          </a:p>
          <a:p>
            <a:endParaRPr lang="it-IT" sz="1088" dirty="0"/>
          </a:p>
        </p:txBody>
      </p:sp>
      <p:sp>
        <p:nvSpPr>
          <p:cNvPr id="2306" name="Arrotonda angolo diagonale rettangolo 2305"/>
          <p:cNvSpPr/>
          <p:nvPr/>
        </p:nvSpPr>
        <p:spPr bwMode="auto">
          <a:xfrm>
            <a:off x="7687125" y="4305657"/>
            <a:ext cx="2455364" cy="1171392"/>
          </a:xfrm>
          <a:prstGeom prst="round2DiagRect">
            <a:avLst/>
          </a:prstGeom>
          <a:noFill/>
          <a:ln w="25400" algn="ctr">
            <a:solidFill>
              <a:srgbClr val="CC00FF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834" name="Arrotonda angolo diagonale rettangolo 833"/>
          <p:cNvSpPr/>
          <p:nvPr/>
        </p:nvSpPr>
        <p:spPr bwMode="auto">
          <a:xfrm>
            <a:off x="7715280" y="5978485"/>
            <a:ext cx="2427208" cy="1009971"/>
          </a:xfrm>
          <a:prstGeom prst="round2DiagRect">
            <a:avLst/>
          </a:prstGeom>
          <a:noFill/>
          <a:ln w="25400" algn="ctr">
            <a:solidFill>
              <a:srgbClr val="CC00FF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835" name="CasellaDiTesto 834"/>
          <p:cNvSpPr txBox="1"/>
          <p:nvPr/>
        </p:nvSpPr>
        <p:spPr>
          <a:xfrm>
            <a:off x="7812781" y="5480921"/>
            <a:ext cx="2256028" cy="571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96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Mesoporous</a:t>
            </a:r>
            <a:r>
              <a:rPr lang="it-IT" sz="1496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496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Powder</a:t>
            </a:r>
            <a:r>
              <a:rPr lang="it-IT" sz="1496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496" dirty="0" err="1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characterization</a:t>
            </a:r>
            <a:endParaRPr lang="it-IT" sz="1496" dirty="0">
              <a:solidFill>
                <a:srgbClr val="0099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6" name="CasellaDiTesto 835"/>
          <p:cNvSpPr txBox="1"/>
          <p:nvPr/>
        </p:nvSpPr>
        <p:spPr>
          <a:xfrm>
            <a:off x="7736242" y="6042179"/>
            <a:ext cx="2357706" cy="874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24" b="1" dirty="0" err="1"/>
              <a:t>Structural</a:t>
            </a:r>
            <a:r>
              <a:rPr lang="it-IT" sz="1224" b="1" dirty="0"/>
              <a:t> </a:t>
            </a:r>
            <a:r>
              <a:rPr lang="it-IT" sz="1224" b="1" dirty="0" err="1"/>
              <a:t>analysis</a:t>
            </a:r>
            <a:r>
              <a:rPr lang="it-IT" sz="1224" b="1" dirty="0"/>
              <a:t>: </a:t>
            </a:r>
            <a:r>
              <a:rPr lang="it-IT" sz="1224" dirty="0"/>
              <a:t>N</a:t>
            </a:r>
            <a:r>
              <a:rPr lang="it-IT" sz="1224" baseline="-25000" dirty="0"/>
              <a:t>2 </a:t>
            </a:r>
            <a:r>
              <a:rPr lang="it-IT" sz="1224" dirty="0" err="1"/>
              <a:t>adsorption</a:t>
            </a:r>
            <a:r>
              <a:rPr lang="it-IT" sz="1224" dirty="0"/>
              <a:t>/</a:t>
            </a:r>
            <a:r>
              <a:rPr lang="it-IT" sz="1224" dirty="0" err="1"/>
              <a:t>desorption</a:t>
            </a:r>
            <a:r>
              <a:rPr lang="it-IT" sz="1224" dirty="0"/>
              <a:t> </a:t>
            </a:r>
            <a:r>
              <a:rPr lang="it-IT" sz="1224" dirty="0" err="1"/>
              <a:t>technique</a:t>
            </a:r>
            <a:endParaRPr lang="it-IT" sz="1224" dirty="0"/>
          </a:p>
          <a:p>
            <a:endParaRPr lang="it-IT" sz="1224" dirty="0"/>
          </a:p>
          <a:p>
            <a:r>
              <a:rPr lang="it-IT" sz="1224" b="1" dirty="0" err="1"/>
              <a:t>Morphlogical</a:t>
            </a:r>
            <a:r>
              <a:rPr lang="it-IT" sz="1224" b="1" dirty="0"/>
              <a:t> </a:t>
            </a:r>
            <a:r>
              <a:rPr lang="it-IT" sz="1224" b="1" dirty="0" err="1"/>
              <a:t>analysis</a:t>
            </a:r>
            <a:r>
              <a:rPr lang="it-IT" sz="1224" dirty="0"/>
              <a:t>: FESEM</a:t>
            </a:r>
          </a:p>
        </p:txBody>
      </p:sp>
      <p:sp>
        <p:nvSpPr>
          <p:cNvPr id="841" name="Stella a 4 punte 840"/>
          <p:cNvSpPr/>
          <p:nvPr/>
        </p:nvSpPr>
        <p:spPr bwMode="auto">
          <a:xfrm>
            <a:off x="6930176" y="11042097"/>
            <a:ext cx="75908" cy="72013"/>
          </a:xfrm>
          <a:prstGeom prst="star4">
            <a:avLst/>
          </a:prstGeom>
          <a:solidFill>
            <a:srgbClr val="CC00FF"/>
          </a:solidFill>
          <a:ln w="25400" algn="ctr">
            <a:solidFill>
              <a:srgbClr val="0099CC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842" name="Stella a 4 punte 841"/>
          <p:cNvSpPr/>
          <p:nvPr/>
        </p:nvSpPr>
        <p:spPr bwMode="auto">
          <a:xfrm>
            <a:off x="3586543" y="10877604"/>
            <a:ext cx="75898" cy="72013"/>
          </a:xfrm>
          <a:prstGeom prst="star4">
            <a:avLst/>
          </a:prstGeom>
          <a:solidFill>
            <a:srgbClr val="CC00FF"/>
          </a:solidFill>
          <a:ln w="25400" algn="ctr">
            <a:solidFill>
              <a:srgbClr val="0099CC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2048382" y="10226419"/>
            <a:ext cx="1334320" cy="597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88" dirty="0"/>
              <a:t>CEL2 are not well incorporated on </a:t>
            </a:r>
            <a:r>
              <a:rPr lang="en-US" sz="1088" dirty="0" err="1"/>
              <a:t>fibre</a:t>
            </a:r>
            <a:r>
              <a:rPr lang="en-US" sz="1088" dirty="0"/>
              <a:t> surface.</a:t>
            </a:r>
            <a:endParaRPr lang="it-IT" sz="1088" dirty="0"/>
          </a:p>
        </p:txBody>
      </p:sp>
      <p:sp>
        <p:nvSpPr>
          <p:cNvPr id="853" name="Rettangolo 852"/>
          <p:cNvSpPr/>
          <p:nvPr/>
        </p:nvSpPr>
        <p:spPr bwMode="auto">
          <a:xfrm>
            <a:off x="2010546" y="10290891"/>
            <a:ext cx="1350247" cy="514684"/>
          </a:xfrm>
          <a:prstGeom prst="rect">
            <a:avLst/>
          </a:prstGeom>
          <a:noFill/>
          <a:ln w="25400" algn="ctr">
            <a:solidFill>
              <a:srgbClr val="CC00FF"/>
            </a:solidFill>
            <a:prstDash val="lgDash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1504" name="Freccia in giù 1503"/>
          <p:cNvSpPr/>
          <p:nvPr/>
        </p:nvSpPr>
        <p:spPr bwMode="auto">
          <a:xfrm>
            <a:off x="2626216" y="10841597"/>
            <a:ext cx="138577" cy="108020"/>
          </a:xfrm>
          <a:prstGeom prst="downArrow">
            <a:avLst/>
          </a:prstGeom>
          <a:noFill/>
          <a:ln w="57150" cmpd="thinThick" algn="ctr">
            <a:solidFill>
              <a:srgbClr val="CC00FF"/>
            </a:solidFill>
            <a:prstDash val="solid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2640" y="74428"/>
            <a:ext cx="9101399" cy="941796"/>
          </a:xfrm>
          <a:prstGeom prst="rect">
            <a:avLst/>
          </a:prstGeom>
          <a:noFill/>
          <a:ln cmpd="dbl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400" b="1" dirty="0">
                <a:solidFill>
                  <a:srgbClr val="0000FF"/>
                </a:solidFill>
                <a:latin typeface="Times New Roman" charset="0"/>
                <a:ea typeface="Calibri" charset="0"/>
                <a:cs typeface="Times New Roman" charset="0"/>
              </a:rPr>
              <a:t>Incorporation of </a:t>
            </a:r>
            <a:r>
              <a:rPr lang="en-US" sz="2400" b="1" dirty="0" err="1">
                <a:solidFill>
                  <a:srgbClr val="0000FF"/>
                </a:solidFill>
                <a:latin typeface="Times New Roman" charset="0"/>
                <a:ea typeface="Calibri" charset="0"/>
                <a:cs typeface="Times New Roman" charset="0"/>
              </a:rPr>
              <a:t>mesoporous</a:t>
            </a:r>
            <a:r>
              <a:rPr lang="en-US" sz="2400" b="1" dirty="0">
                <a:solidFill>
                  <a:srgbClr val="0000FF"/>
                </a:solidFill>
                <a:latin typeface="Times New Roman" charset="0"/>
                <a:ea typeface="Calibri" charset="0"/>
                <a:cs typeface="Times New Roman" charset="0"/>
              </a:rPr>
              <a:t> glass particles in a </a:t>
            </a:r>
            <a:r>
              <a:rPr lang="en-US" sz="2400" b="1" dirty="0" err="1">
                <a:solidFill>
                  <a:srgbClr val="0000FF"/>
                </a:solidFill>
                <a:latin typeface="Times New Roman" charset="0"/>
                <a:ea typeface="Calibri" charset="0"/>
                <a:cs typeface="Times New Roman" charset="0"/>
              </a:rPr>
              <a:t>resorbable</a:t>
            </a:r>
            <a:r>
              <a:rPr lang="en-US" sz="2400" b="1" dirty="0">
                <a:solidFill>
                  <a:srgbClr val="0000FF"/>
                </a:solidFill>
                <a:latin typeface="Times New Roman" charset="0"/>
                <a:ea typeface="Calibri" charset="0"/>
                <a:cs typeface="Times New Roman" charset="0"/>
              </a:rPr>
              <a:t> glass fibrous scaffolds: a strategy to improve its bioactivity </a:t>
            </a:r>
            <a:endParaRPr lang="it-IT" sz="1836" dirty="0">
              <a:solidFill>
                <a:srgbClr val="0000FF"/>
              </a:solidFill>
              <a:latin typeface="Calibri" charset="0"/>
              <a:ea typeface="Calibri" charset="0"/>
              <a:cs typeface="Times New Roman" charset="0"/>
            </a:endParaRPr>
          </a:p>
        </p:txBody>
      </p:sp>
      <p:grpSp>
        <p:nvGrpSpPr>
          <p:cNvPr id="736" name="Gruppo 735"/>
          <p:cNvGrpSpPr/>
          <p:nvPr/>
        </p:nvGrpSpPr>
        <p:grpSpPr>
          <a:xfrm>
            <a:off x="55197" y="17036914"/>
            <a:ext cx="4688347" cy="322583"/>
            <a:chOff x="55196" y="17033811"/>
            <a:chExt cx="4688347" cy="322524"/>
          </a:xfrm>
        </p:grpSpPr>
        <p:sp>
          <p:nvSpPr>
            <p:cNvPr id="17" name="CasellaDiTesto 16"/>
            <p:cNvSpPr txBox="1"/>
            <p:nvPr/>
          </p:nvSpPr>
          <p:spPr>
            <a:xfrm>
              <a:off x="55196" y="17033811"/>
              <a:ext cx="4688347" cy="322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96" b="1" dirty="0">
                  <a:solidFill>
                    <a:srgbClr val="CC00FF"/>
                  </a:solidFill>
                </a:rPr>
                <a:t>alessandra.bari@polito.it</a:t>
              </a:r>
              <a:endParaRPr lang="it-IT" sz="952" b="1" dirty="0">
                <a:solidFill>
                  <a:srgbClr val="CC00FF"/>
                </a:solidFill>
              </a:endParaRPr>
            </a:p>
          </p:txBody>
        </p:sp>
        <p:sp>
          <p:nvSpPr>
            <p:cNvPr id="9" name="Cornice 8"/>
            <p:cNvSpPr/>
            <p:nvPr/>
          </p:nvSpPr>
          <p:spPr bwMode="auto">
            <a:xfrm>
              <a:off x="1316990" y="17033811"/>
              <a:ext cx="2273902" cy="322524"/>
            </a:xfrm>
            <a:prstGeom prst="frame">
              <a:avLst/>
            </a:prstGeom>
            <a:noFill/>
            <a:ln w="25400" algn="ctr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 defTabSz="4197005" fontAlgn="auto">
                <a:spcBef>
                  <a:spcPts val="0"/>
                </a:spcBef>
                <a:spcAft>
                  <a:spcPts val="0"/>
                </a:spcAft>
              </a:pPr>
              <a:endParaRPr lang="it-IT" sz="830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  <p:pic>
        <p:nvPicPr>
          <p:cNvPr id="1027" name="Picture 3"/>
          <p:cNvPicPr preferRelativeResize="0"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509" y="11957913"/>
            <a:ext cx="1322420" cy="1011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06" name="CasellaDiTesto 1505"/>
          <p:cNvSpPr txBox="1"/>
          <p:nvPr/>
        </p:nvSpPr>
        <p:spPr>
          <a:xfrm>
            <a:off x="4140151" y="13080049"/>
            <a:ext cx="2098579" cy="246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   Fully </a:t>
            </a:r>
            <a:r>
              <a:rPr lang="en-GB" sz="1000" dirty="0"/>
              <a:t>covered with HA layer</a:t>
            </a:r>
            <a:endParaRPr lang="it-IT" sz="1000" dirty="0"/>
          </a:p>
        </p:txBody>
      </p:sp>
      <p:sp>
        <p:nvSpPr>
          <p:cNvPr id="849" name="Rettangolo 848"/>
          <p:cNvSpPr/>
          <p:nvPr/>
        </p:nvSpPr>
        <p:spPr bwMode="auto">
          <a:xfrm>
            <a:off x="4375142" y="13112441"/>
            <a:ext cx="1554045" cy="162761"/>
          </a:xfrm>
          <a:prstGeom prst="rect">
            <a:avLst/>
          </a:prstGeom>
          <a:noFill/>
          <a:ln w="25400" algn="ctr">
            <a:solidFill>
              <a:srgbClr val="CC00FF"/>
            </a:solidFill>
            <a:prstDash val="lgDash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852" name="Freccia a destra 851"/>
          <p:cNvSpPr/>
          <p:nvPr/>
        </p:nvSpPr>
        <p:spPr bwMode="auto">
          <a:xfrm>
            <a:off x="4412034" y="13182272"/>
            <a:ext cx="88157" cy="48981"/>
          </a:xfrm>
          <a:prstGeom prst="rightArrow">
            <a:avLst/>
          </a:prstGeom>
          <a:solidFill>
            <a:srgbClr val="CC00FF"/>
          </a:solidFill>
          <a:ln w="25400" algn="ctr">
            <a:solidFill>
              <a:srgbClr val="0099CC"/>
            </a:solidFill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854" name="CasellaDiTesto 853"/>
          <p:cNvSpPr txBox="1"/>
          <p:nvPr/>
        </p:nvSpPr>
        <p:spPr>
          <a:xfrm>
            <a:off x="3636095" y="10996402"/>
            <a:ext cx="1841319" cy="238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952" dirty="0" err="1" smtClean="0"/>
              <a:t>Fibres</a:t>
            </a:r>
            <a:r>
              <a:rPr lang="it-IT" sz="952" dirty="0"/>
              <a:t>: 6 mm</a:t>
            </a:r>
          </a:p>
        </p:txBody>
      </p:sp>
      <p:pic>
        <p:nvPicPr>
          <p:cNvPr id="1505" name="Picture 2"/>
          <p:cNvPicPr>
            <a:picLocks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239" y="9645877"/>
            <a:ext cx="3265200" cy="100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08" name="Picture 3"/>
          <p:cNvPicPr>
            <a:picLocks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577" y="9645877"/>
            <a:ext cx="3265200" cy="100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67" name="Rettangolo 866"/>
          <p:cNvSpPr/>
          <p:nvPr/>
        </p:nvSpPr>
        <p:spPr bwMode="auto">
          <a:xfrm>
            <a:off x="7266626" y="13110251"/>
            <a:ext cx="2130109" cy="162761"/>
          </a:xfrm>
          <a:prstGeom prst="rect">
            <a:avLst/>
          </a:prstGeom>
          <a:noFill/>
          <a:ln w="25400" algn="ctr">
            <a:solidFill>
              <a:srgbClr val="CC00FF"/>
            </a:solidFill>
            <a:prstDash val="lgDash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869" name="CasellaDiTesto 868"/>
          <p:cNvSpPr txBox="1"/>
          <p:nvPr/>
        </p:nvSpPr>
        <p:spPr>
          <a:xfrm>
            <a:off x="6991877" y="13080049"/>
            <a:ext cx="2743822" cy="246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Typical </a:t>
            </a:r>
            <a:r>
              <a:rPr lang="en-GB" sz="1000" dirty="0"/>
              <a:t>"cauliflower-like" </a:t>
            </a:r>
            <a:r>
              <a:rPr lang="en-GB" sz="1000" dirty="0" smtClean="0"/>
              <a:t>morphology </a:t>
            </a:r>
            <a:endParaRPr lang="it-IT" sz="1000" dirty="0"/>
          </a:p>
        </p:txBody>
      </p:sp>
      <p:sp>
        <p:nvSpPr>
          <p:cNvPr id="2272" name="Rettangolo 2271"/>
          <p:cNvSpPr/>
          <p:nvPr/>
        </p:nvSpPr>
        <p:spPr bwMode="auto">
          <a:xfrm>
            <a:off x="5295177" y="11237701"/>
            <a:ext cx="1275633" cy="458978"/>
          </a:xfrm>
          <a:prstGeom prst="rect">
            <a:avLst/>
          </a:prstGeom>
          <a:gradFill flip="none" rotWithShape="1">
            <a:gsLst>
              <a:gs pos="0">
                <a:srgbClr val="CC00FF">
                  <a:tint val="66000"/>
                  <a:satMod val="160000"/>
                </a:srgbClr>
              </a:gs>
              <a:gs pos="50000">
                <a:srgbClr val="CC00FF">
                  <a:tint val="44500"/>
                  <a:satMod val="160000"/>
                </a:srgbClr>
              </a:gs>
              <a:gs pos="100000">
                <a:srgbClr val="CC00FF">
                  <a:tint val="23500"/>
                  <a:satMod val="160000"/>
                </a:srgbClr>
              </a:gs>
            </a:gsLst>
            <a:lin ang="2700000" scaled="1"/>
            <a:tileRect/>
          </a:gradFill>
          <a:ln w="25400" algn="ctr">
            <a:solidFill>
              <a:srgbClr val="CC00FF"/>
            </a:solidFill>
            <a:prstDash val="lgDashDot"/>
            <a:round/>
            <a:headEnd/>
            <a:tailEnd/>
          </a:ln>
        </p:spPr>
        <p:txBody>
          <a:bodyPr rtlCol="0" anchor="ctr"/>
          <a:lstStyle/>
          <a:p>
            <a:pPr algn="ctr" defTabSz="1426982"/>
            <a:endParaRPr lang="it-IT" sz="2822">
              <a:solidFill>
                <a:schemeClr val="lt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5285743" y="11209876"/>
            <a:ext cx="1356158" cy="531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952" dirty="0"/>
              <a:t>Total </a:t>
            </a:r>
            <a:r>
              <a:rPr lang="it-IT" sz="952" dirty="0" err="1"/>
              <a:t>porosity</a:t>
            </a:r>
            <a:r>
              <a:rPr lang="it-IT" sz="952" dirty="0"/>
              <a:t>: 53%</a:t>
            </a:r>
          </a:p>
          <a:p>
            <a:pPr lvl="0"/>
            <a:r>
              <a:rPr lang="it-IT" sz="952" dirty="0" err="1"/>
              <a:t>Mean</a:t>
            </a:r>
            <a:r>
              <a:rPr lang="it-IT" sz="952" dirty="0"/>
              <a:t> </a:t>
            </a:r>
            <a:r>
              <a:rPr lang="it-IT" sz="952" dirty="0" err="1"/>
              <a:t>tr</a:t>
            </a:r>
            <a:r>
              <a:rPr lang="it-IT" sz="952" dirty="0"/>
              <a:t>. </a:t>
            </a:r>
            <a:r>
              <a:rPr lang="it-IT" sz="952" dirty="0" err="1"/>
              <a:t>Thick</a:t>
            </a:r>
            <a:r>
              <a:rPr lang="it-IT" sz="952" dirty="0"/>
              <a:t> :159 µm</a:t>
            </a:r>
          </a:p>
          <a:p>
            <a:pPr lvl="0"/>
            <a:r>
              <a:rPr lang="it-IT" sz="952" dirty="0" err="1"/>
              <a:t>Mean</a:t>
            </a:r>
            <a:r>
              <a:rPr lang="it-IT" sz="952" dirty="0"/>
              <a:t> </a:t>
            </a:r>
            <a:r>
              <a:rPr lang="it-IT" sz="952" dirty="0" err="1"/>
              <a:t>tr</a:t>
            </a:r>
            <a:r>
              <a:rPr lang="it-IT" sz="952" dirty="0"/>
              <a:t>. </a:t>
            </a:r>
            <a:r>
              <a:rPr lang="it-IT" sz="952" dirty="0" err="1"/>
              <a:t>Sep</a:t>
            </a:r>
            <a:r>
              <a:rPr lang="it-IT" sz="952" dirty="0"/>
              <a:t>.: 203 µm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algn="ctr">
          <a:solidFill>
            <a:schemeClr val="tx1"/>
          </a:solidFill>
          <a:round/>
          <a:headEnd/>
          <a:tailEnd/>
        </a:ln>
      </a:spPr>
      <a:bodyPr anchor="ctr"/>
      <a:lstStyle>
        <a:defPPr algn="ctr" defTabSz="4197005" fontAlgn="auto">
          <a:spcBef>
            <a:spcPts val="0"/>
          </a:spcBef>
          <a:spcAft>
            <a:spcPts val="0"/>
          </a:spcAft>
          <a:defRPr sz="8300">
            <a:solidFill>
              <a:schemeClr val="lt1"/>
            </a:solidFill>
            <a:latin typeface="+mn-lt"/>
            <a:cs typeface="+mn-cs"/>
          </a:defRPr>
        </a:defPPr>
      </a:lst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10192</TotalTime>
  <Words>757</Words>
  <Application>Microsoft Office PowerPoint</Application>
  <PresentationFormat>Personalizzato</PresentationFormat>
  <Paragraphs>115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Office Theme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GN</dc:creator>
  <cp:lastModifiedBy>A.BARI</cp:lastModifiedBy>
  <cp:revision>675</cp:revision>
  <cp:lastPrinted>2014-07-09T08:02:42Z</cp:lastPrinted>
  <dcterms:created xsi:type="dcterms:W3CDTF">2012-06-13T13:16:41Z</dcterms:created>
  <dcterms:modified xsi:type="dcterms:W3CDTF">2016-09-27T16:04:20Z</dcterms:modified>
</cp:coreProperties>
</file>