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handoutMasterIdLst>
    <p:handoutMasterId r:id="rId22"/>
  </p:handoutMasterIdLst>
  <p:sldIdLst>
    <p:sldId id="257" r:id="rId2"/>
    <p:sldId id="258" r:id="rId3"/>
    <p:sldId id="259" r:id="rId4"/>
    <p:sldId id="260" r:id="rId5"/>
    <p:sldId id="261" r:id="rId6"/>
    <p:sldId id="262" r:id="rId7"/>
    <p:sldId id="263" r:id="rId8"/>
    <p:sldId id="264" r:id="rId9"/>
    <p:sldId id="265" r:id="rId10"/>
    <p:sldId id="266" r:id="rId11"/>
    <p:sldId id="274" r:id="rId12"/>
    <p:sldId id="275" r:id="rId13"/>
    <p:sldId id="267" r:id="rId14"/>
    <p:sldId id="268" r:id="rId15"/>
    <p:sldId id="269" r:id="rId16"/>
    <p:sldId id="270" r:id="rId17"/>
    <p:sldId id="271" r:id="rId18"/>
    <p:sldId id="272" r:id="rId19"/>
    <p:sldId id="27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852" autoAdjust="0"/>
  </p:normalViewPr>
  <p:slideViewPr>
    <p:cSldViewPr>
      <p:cViewPr varScale="1">
        <p:scale>
          <a:sx n="79" d="100"/>
          <a:sy n="79" d="100"/>
        </p:scale>
        <p:origin x="-254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 Id="rId5" Type="http://schemas.openxmlformats.org/officeDocument/2006/relationships/image" Target="../media/image23.wmf"/><Relationship Id="rId4" Type="http://schemas.openxmlformats.org/officeDocument/2006/relationships/image" Target="../media/image2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28.wmf"/><Relationship Id="rId1" Type="http://schemas.openxmlformats.org/officeDocument/2006/relationships/image" Target="../media/image27.wmf"/><Relationship Id="rId4" Type="http://schemas.openxmlformats.org/officeDocument/2006/relationships/image" Target="../media/image2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EDA4B06-7EC7-4E0F-871A-26DB8AF3FB82}" type="datetimeFigureOut">
              <a:rPr lang="it-IT" smtClean="0"/>
              <a:pPr/>
              <a:t>08/07/2014</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9B24AE0-3A53-4CF2-A4E6-F1D98C80EF4A}" type="slidenum">
              <a:rPr lang="it-IT" smtClean="0"/>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B587BE-05C9-4061-BAA4-A0E9E3862FD1}" type="datetimeFigureOut">
              <a:rPr lang="en-US" smtClean="0"/>
              <a:pPr/>
              <a:t>7/8/2014</a:t>
            </a:fld>
            <a:endParaRPr lang="en-US"/>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15FA3C-913F-4AC8-AA4F-5E39A86BCF95}" type="slidenum">
              <a:rPr lang="en-US" smtClean="0"/>
              <a:pPr/>
              <a:t>‹N›</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481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it-IT" dirty="0" err="1" smtClean="0"/>
              <a:t>Thank</a:t>
            </a:r>
            <a:r>
              <a:rPr lang="it-IT" dirty="0" smtClean="0"/>
              <a:t> </a:t>
            </a:r>
            <a:r>
              <a:rPr lang="it-IT" dirty="0" err="1" smtClean="0"/>
              <a:t>you</a:t>
            </a:r>
            <a:r>
              <a:rPr lang="it-IT" dirty="0" smtClean="0"/>
              <a:t> </a:t>
            </a:r>
            <a:r>
              <a:rPr lang="it-IT" baseline="0" dirty="0" smtClean="0"/>
              <a:t> Mr. </a:t>
            </a:r>
            <a:r>
              <a:rPr lang="it-IT" baseline="0" dirty="0" err="1" smtClean="0"/>
              <a:t>Chairman</a:t>
            </a:r>
            <a:endParaRPr lang="it-IT" baseline="0" dirty="0" smtClean="0"/>
          </a:p>
          <a:p>
            <a:pPr eaLnBrk="1" hangingPunct="1">
              <a:spcBef>
                <a:spcPct val="0"/>
              </a:spcBef>
            </a:pPr>
            <a:r>
              <a:rPr lang="it-IT" baseline="0" dirty="0" err="1" smtClean="0"/>
              <a:t>Good</a:t>
            </a:r>
            <a:r>
              <a:rPr lang="it-IT" baseline="0" dirty="0" smtClean="0"/>
              <a:t> </a:t>
            </a:r>
            <a:r>
              <a:rPr lang="it-IT" baseline="0" dirty="0" err="1" smtClean="0"/>
              <a:t>afternoon</a:t>
            </a:r>
            <a:r>
              <a:rPr lang="it-IT" baseline="0" dirty="0" smtClean="0"/>
              <a:t> </a:t>
            </a:r>
            <a:r>
              <a:rPr lang="it-IT" baseline="0" dirty="0" err="1" smtClean="0"/>
              <a:t>to</a:t>
            </a:r>
            <a:r>
              <a:rPr lang="it-IT" baseline="0" dirty="0" smtClean="0"/>
              <a:t> </a:t>
            </a:r>
            <a:r>
              <a:rPr lang="it-IT" baseline="0" dirty="0" err="1" smtClean="0"/>
              <a:t>everybody</a:t>
            </a:r>
            <a:r>
              <a:rPr lang="it-IT" baseline="0" dirty="0" smtClean="0"/>
              <a:t>.</a:t>
            </a:r>
          </a:p>
          <a:p>
            <a:pPr eaLnBrk="1" hangingPunct="1">
              <a:spcBef>
                <a:spcPct val="0"/>
              </a:spcBef>
            </a:pPr>
            <a:r>
              <a:rPr lang="it-IT" baseline="0" dirty="0" smtClean="0"/>
              <a:t>I </a:t>
            </a:r>
            <a:r>
              <a:rPr lang="it-IT" baseline="0" dirty="0" err="1" smtClean="0"/>
              <a:t>will</a:t>
            </a:r>
            <a:r>
              <a:rPr lang="it-IT" baseline="0" dirty="0" smtClean="0"/>
              <a:t> </a:t>
            </a:r>
            <a:r>
              <a:rPr lang="it-IT" baseline="0" dirty="0" err="1" smtClean="0"/>
              <a:t>present</a:t>
            </a:r>
            <a:r>
              <a:rPr lang="it-IT" baseline="0" dirty="0" smtClean="0"/>
              <a:t> </a:t>
            </a:r>
            <a:r>
              <a:rPr lang="it-IT" baseline="0" dirty="0" err="1" smtClean="0"/>
              <a:t>an</a:t>
            </a:r>
            <a:r>
              <a:rPr lang="it-IT" baseline="0" dirty="0" smtClean="0"/>
              <a:t> </a:t>
            </a:r>
            <a:r>
              <a:rPr lang="it-IT" baseline="0" dirty="0" err="1" smtClean="0"/>
              <a:t>experimental</a:t>
            </a:r>
            <a:r>
              <a:rPr lang="it-IT" baseline="0" dirty="0" smtClean="0"/>
              <a:t> work on the </a:t>
            </a:r>
            <a:r>
              <a:rPr lang="it-IT" baseline="0" dirty="0" err="1" smtClean="0"/>
              <a:t>measurement</a:t>
            </a:r>
            <a:r>
              <a:rPr lang="it-IT" baseline="0" dirty="0" smtClean="0"/>
              <a:t> </a:t>
            </a:r>
            <a:r>
              <a:rPr lang="it-IT" baseline="0" dirty="0" err="1" smtClean="0"/>
              <a:t>of</a:t>
            </a:r>
            <a:r>
              <a:rPr lang="it-IT" baseline="0" dirty="0" smtClean="0"/>
              <a:t> the flow rate in </a:t>
            </a:r>
            <a:r>
              <a:rPr lang="it-IT" baseline="0" dirty="0" err="1" smtClean="0"/>
              <a:t>two-</a:t>
            </a:r>
            <a:r>
              <a:rPr lang="it-IT" baseline="0" dirty="0" smtClean="0"/>
              <a:t> </a:t>
            </a:r>
            <a:r>
              <a:rPr lang="it-IT" baseline="0" dirty="0" err="1" smtClean="0"/>
              <a:t>phase</a:t>
            </a:r>
            <a:endParaRPr lang="it-IT" baseline="0" dirty="0" smtClean="0"/>
          </a:p>
          <a:p>
            <a:pPr eaLnBrk="1" hangingPunct="1">
              <a:spcBef>
                <a:spcPct val="0"/>
              </a:spcBef>
            </a:pPr>
            <a:r>
              <a:rPr lang="it-IT" baseline="0" dirty="0" err="1" smtClean="0"/>
              <a:t>Annular</a:t>
            </a:r>
            <a:r>
              <a:rPr lang="it-IT" baseline="0" dirty="0" smtClean="0"/>
              <a:t> flow </a:t>
            </a:r>
            <a:r>
              <a:rPr lang="it-IT" baseline="0" dirty="0" err="1" smtClean="0"/>
              <a:t>by</a:t>
            </a:r>
            <a:r>
              <a:rPr lang="it-IT" baseline="0" dirty="0" smtClean="0"/>
              <a:t> </a:t>
            </a:r>
            <a:r>
              <a:rPr lang="it-IT" baseline="0" dirty="0" err="1" smtClean="0"/>
              <a:t>means</a:t>
            </a:r>
            <a:r>
              <a:rPr lang="it-IT" baseline="0" dirty="0" smtClean="0"/>
              <a:t> </a:t>
            </a:r>
            <a:r>
              <a:rPr lang="it-IT" baseline="0" dirty="0" err="1" smtClean="0"/>
              <a:t>of</a:t>
            </a:r>
            <a:r>
              <a:rPr lang="it-IT" baseline="0" dirty="0" smtClean="0"/>
              <a:t> a </a:t>
            </a:r>
            <a:r>
              <a:rPr lang="it-IT" baseline="0" dirty="0" smtClean="0"/>
              <a:t>venturi flow </a:t>
            </a:r>
            <a:r>
              <a:rPr lang="it-IT" baseline="0" dirty="0" err="1" smtClean="0"/>
              <a:t>meter</a:t>
            </a:r>
            <a:r>
              <a:rPr lang="it-IT" baseline="0" dirty="0" smtClean="0"/>
              <a:t> in a </a:t>
            </a:r>
            <a:r>
              <a:rPr lang="it-IT" baseline="0" dirty="0" err="1" smtClean="0"/>
              <a:t>vertical</a:t>
            </a:r>
            <a:r>
              <a:rPr lang="it-IT" baseline="0" dirty="0" smtClean="0"/>
              <a:t> </a:t>
            </a:r>
            <a:r>
              <a:rPr lang="it-IT" baseline="0" dirty="0" smtClean="0"/>
              <a:t>test </a:t>
            </a:r>
            <a:r>
              <a:rPr lang="it-IT" baseline="0" dirty="0" err="1" smtClean="0"/>
              <a:t>section</a:t>
            </a:r>
            <a:r>
              <a:rPr lang="it-IT" baseline="0" dirty="0" smtClean="0"/>
              <a:t>.</a:t>
            </a:r>
            <a:endParaRPr lang="it-IT" dirty="0" smtClean="0"/>
          </a:p>
        </p:txBody>
      </p:sp>
      <p:sp>
        <p:nvSpPr>
          <p:cNvPr id="34820"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433A3B2C-7D6E-421B-A4D7-F086FAE30A62}" type="slidenum">
              <a:rPr lang="it-IT" smtClean="0">
                <a:solidFill>
                  <a:prstClr val="black"/>
                </a:solidFill>
              </a:rPr>
              <a:pPr>
                <a:defRPr/>
              </a:pPr>
              <a:t>1</a:t>
            </a:fld>
            <a:endParaRPr lang="it-IT" smtClean="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two-phase pressure drop, normalized with reference to the gas single-phase pressure drop, is shown as a function of the gas superficial velocity:</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ratio </a:t>
            </a:r>
            <a:r>
              <a:rPr lang="en-US" sz="1200" kern="1200" dirty="0" smtClean="0">
                <a:solidFill>
                  <a:schemeClr val="tx1"/>
                </a:solidFill>
                <a:latin typeface="+mn-lt"/>
                <a:ea typeface="+mn-ea"/>
                <a:cs typeface="+mn-cs"/>
              </a:rPr>
              <a:t>decreases </a:t>
            </a:r>
            <a:r>
              <a:rPr lang="en-US" sz="1200" kern="1200" dirty="0" smtClean="0">
                <a:solidFill>
                  <a:schemeClr val="tx1"/>
                </a:solidFill>
                <a:latin typeface="+mn-lt"/>
                <a:ea typeface="+mn-ea"/>
                <a:cs typeface="+mn-cs"/>
              </a:rPr>
              <a:t>with </a:t>
            </a:r>
            <a:r>
              <a:rPr lang="en-US" sz="1200" kern="1200" dirty="0" smtClean="0">
                <a:solidFill>
                  <a:schemeClr val="tx1"/>
                </a:solidFill>
                <a:latin typeface="+mn-lt"/>
                <a:ea typeface="+mn-ea"/>
                <a:cs typeface="+mn-cs"/>
              </a:rPr>
              <a:t>the</a:t>
            </a:r>
            <a:r>
              <a:rPr lang="en-US" sz="1200" kern="1200" baseline="0" dirty="0" smtClean="0">
                <a:solidFill>
                  <a:schemeClr val="tx1"/>
                </a:solidFill>
                <a:latin typeface="+mn-lt"/>
                <a:ea typeface="+mn-ea"/>
                <a:cs typeface="+mn-cs"/>
              </a:rPr>
              <a:t> </a:t>
            </a:r>
            <a:r>
              <a:rPr lang="en-US" sz="1200" kern="1200" baseline="0" dirty="0" smtClean="0">
                <a:solidFill>
                  <a:schemeClr val="tx1"/>
                </a:solidFill>
                <a:latin typeface="+mn-lt"/>
                <a:ea typeface="+mn-ea"/>
                <a:cs typeface="+mn-cs"/>
              </a:rPr>
              <a:t>flow quality x.</a:t>
            </a: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 the two-phase flow value is very close to the gas single-phase flow value, with a maximum increase of about 7</a:t>
            </a:r>
            <a:r>
              <a:rPr lang="en-US" sz="1200" kern="1200" dirty="0" smtClean="0">
                <a:solidFill>
                  <a:schemeClr val="tx1"/>
                </a:solidFill>
                <a:latin typeface="+mn-lt"/>
                <a:ea typeface="+mn-ea"/>
                <a:cs typeface="+mn-cs"/>
              </a:rPr>
              <a:t>%.</a:t>
            </a:r>
            <a:endParaRPr lang="it-IT" sz="1200" kern="1200" dirty="0" smtClean="0">
              <a:solidFill>
                <a:schemeClr val="tx1"/>
              </a:solidFill>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94181755-929F-45F9-B433-9849E4321E52}" type="slidenum">
              <a:rPr lang="it-IT" smtClean="0">
                <a:solidFill>
                  <a:prstClr val="black"/>
                </a:solidFill>
              </a:rPr>
              <a:pPr/>
              <a:t>10</a:t>
            </a:fld>
            <a:endParaRPr lang="it-IT">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pressure drop </a:t>
            </a:r>
            <a:r>
              <a:rPr lang="en-US" sz="1200" kern="1200" dirty="0" smtClean="0">
                <a:solidFill>
                  <a:schemeClr val="tx1"/>
                </a:solidFill>
                <a:latin typeface="+mn-lt"/>
                <a:ea typeface="+mn-ea"/>
                <a:cs typeface="+mn-cs"/>
              </a:rPr>
              <a:t>dependence </a:t>
            </a:r>
            <a:r>
              <a:rPr lang="en-US" sz="1200" kern="1200" dirty="0" smtClean="0">
                <a:solidFill>
                  <a:schemeClr val="tx1"/>
                </a:solidFill>
                <a:latin typeface="+mn-lt"/>
                <a:ea typeface="+mn-ea"/>
                <a:cs typeface="+mn-cs"/>
              </a:rPr>
              <a:t>on the total mass flow rate is shown:</a:t>
            </a:r>
          </a:p>
          <a:p>
            <a:r>
              <a:rPr lang="en-US" sz="1200" kern="1200" dirty="0" smtClean="0">
                <a:solidFill>
                  <a:schemeClr val="tx1"/>
                </a:solidFill>
                <a:latin typeface="+mn-lt"/>
                <a:ea typeface="+mn-ea"/>
                <a:cs typeface="+mn-cs"/>
              </a:rPr>
              <a:t> the VFM pressure drop is a function of the mass flow rate of the two phases;</a:t>
            </a:r>
          </a:p>
          <a:p>
            <a:r>
              <a:rPr lang="en-US" sz="1200" kern="1200" dirty="0" smtClean="0">
                <a:solidFill>
                  <a:schemeClr val="tx1"/>
                </a:solidFill>
                <a:latin typeface="+mn-lt"/>
                <a:ea typeface="+mn-ea"/>
                <a:cs typeface="+mn-cs"/>
              </a:rPr>
              <a:t> introducing the ratio </a:t>
            </a:r>
            <a:r>
              <a:rPr lang="en-US" sz="1200" kern="1200" dirty="0" err="1" smtClean="0">
                <a:solidFill>
                  <a:schemeClr val="tx1"/>
                </a:solidFill>
                <a:latin typeface="+mn-lt"/>
                <a:ea typeface="+mn-ea"/>
                <a:cs typeface="+mn-cs"/>
              </a:rPr>
              <a:t>W</a:t>
            </a:r>
            <a:r>
              <a:rPr lang="en-US" sz="1200" kern="1200" baseline="-25000" dirty="0" err="1" smtClean="0">
                <a:solidFill>
                  <a:schemeClr val="tx1"/>
                </a:solidFill>
                <a:latin typeface="+mn-lt"/>
                <a:ea typeface="+mn-ea"/>
                <a:cs typeface="+mn-cs"/>
              </a:rPr>
              <a:t>l</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W</a:t>
            </a:r>
            <a:r>
              <a:rPr lang="en-US" sz="1200" kern="1200" baseline="-25000" dirty="0" err="1" smtClean="0">
                <a:solidFill>
                  <a:schemeClr val="tx1"/>
                </a:solidFill>
                <a:latin typeface="+mn-lt"/>
                <a:ea typeface="+mn-ea"/>
                <a:cs typeface="+mn-cs"/>
              </a:rPr>
              <a:t>g</a:t>
            </a:r>
            <a:r>
              <a:rPr lang="en-US" sz="1200" kern="1200" dirty="0" smtClean="0">
                <a:solidFill>
                  <a:schemeClr val="tx1"/>
                </a:solidFill>
                <a:latin typeface="+mn-lt"/>
                <a:ea typeface="+mn-ea"/>
                <a:cs typeface="+mn-cs"/>
              </a:rPr>
              <a:t>, if this ratio is equal to zero the air single phase flow is obtained, while increasing the fraction of water in the mixture an increase of the pressure drops is highlighted.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This is a typical </a:t>
            </a:r>
            <a:r>
              <a:rPr lang="en-US" sz="1200" kern="1200" dirty="0" err="1" smtClean="0">
                <a:solidFill>
                  <a:schemeClr val="tx1"/>
                </a:solidFill>
                <a:latin typeface="+mn-lt"/>
                <a:ea typeface="+mn-ea"/>
                <a:cs typeface="+mn-cs"/>
              </a:rPr>
              <a:t>Ventury</a:t>
            </a:r>
            <a:r>
              <a:rPr lang="en-US" sz="1200" kern="1200" dirty="0" smtClean="0">
                <a:solidFill>
                  <a:schemeClr val="tx1"/>
                </a:solidFill>
                <a:latin typeface="+mn-lt"/>
                <a:ea typeface="+mn-ea"/>
                <a:cs typeface="+mn-cs"/>
              </a:rPr>
              <a:t> flow map </a:t>
            </a:r>
            <a:r>
              <a:rPr lang="en-US" sz="1200" kern="1200" dirty="0" smtClean="0">
                <a:solidFill>
                  <a:schemeClr val="tx1"/>
                </a:solidFill>
                <a:latin typeface="+mn-lt"/>
                <a:ea typeface="+mn-ea"/>
                <a:cs typeface="+mn-cs"/>
              </a:rPr>
              <a:t>at high</a:t>
            </a:r>
            <a:r>
              <a:rPr lang="en-US" sz="1200" kern="1200" baseline="0" dirty="0" smtClean="0">
                <a:solidFill>
                  <a:schemeClr val="tx1"/>
                </a:solidFill>
                <a:latin typeface="+mn-lt"/>
                <a:ea typeface="+mn-ea"/>
                <a:cs typeface="+mn-cs"/>
              </a:rPr>
              <a:t> </a:t>
            </a:r>
            <a:r>
              <a:rPr lang="en-US" sz="1200" kern="1200" baseline="0" dirty="0" smtClean="0">
                <a:solidFill>
                  <a:schemeClr val="tx1"/>
                </a:solidFill>
                <a:latin typeface="+mn-lt"/>
                <a:ea typeface="+mn-ea"/>
                <a:cs typeface="+mn-cs"/>
              </a:rPr>
              <a:t>void fraction </a:t>
            </a:r>
            <a:r>
              <a:rPr lang="en-US" sz="1200" kern="1200" dirty="0" smtClean="0">
                <a:solidFill>
                  <a:schemeClr val="tx1"/>
                </a:solidFill>
                <a:latin typeface="+mn-lt"/>
                <a:ea typeface="+mn-ea"/>
                <a:cs typeface="+mn-cs"/>
              </a:rPr>
              <a:t>for </a:t>
            </a:r>
            <a:r>
              <a:rPr lang="en-US" sz="1200" kern="1200" baseline="0" dirty="0" smtClean="0">
                <a:solidFill>
                  <a:schemeClr val="tx1"/>
                </a:solidFill>
                <a:latin typeface="+mn-lt"/>
                <a:ea typeface="+mn-ea"/>
                <a:cs typeface="+mn-cs"/>
              </a:rPr>
              <a:t>annular </a:t>
            </a:r>
            <a:r>
              <a:rPr lang="en-US" sz="1200" kern="1200" baseline="0" dirty="0" smtClean="0">
                <a:solidFill>
                  <a:schemeClr val="tx1"/>
                </a:solidFill>
                <a:latin typeface="+mn-lt"/>
                <a:ea typeface="+mn-ea"/>
                <a:cs typeface="+mn-cs"/>
              </a:rPr>
              <a:t>or mist flow (wet gas).</a:t>
            </a:r>
          </a:p>
          <a:p>
            <a:r>
              <a:rPr lang="en-US" sz="1200" kern="1200" baseline="0" dirty="0" smtClean="0">
                <a:solidFill>
                  <a:schemeClr val="tx1"/>
                </a:solidFill>
                <a:latin typeface="+mn-lt"/>
                <a:ea typeface="+mn-ea"/>
                <a:cs typeface="+mn-cs"/>
              </a:rPr>
              <a:t>This is typical </a:t>
            </a:r>
            <a:r>
              <a:rPr lang="en-US" sz="1200" kern="1200" baseline="0" dirty="0" smtClean="0">
                <a:solidFill>
                  <a:schemeClr val="tx1"/>
                </a:solidFill>
                <a:latin typeface="+mn-lt"/>
                <a:ea typeface="+mn-ea"/>
                <a:cs typeface="+mn-cs"/>
              </a:rPr>
              <a:t>at very </a:t>
            </a:r>
            <a:r>
              <a:rPr lang="en-US" sz="1200" kern="1200" baseline="0" dirty="0" smtClean="0">
                <a:solidFill>
                  <a:schemeClr val="tx1"/>
                </a:solidFill>
                <a:latin typeface="+mn-lt"/>
                <a:ea typeface="+mn-ea"/>
                <a:cs typeface="+mn-cs"/>
              </a:rPr>
              <a:t>low void fraction </a:t>
            </a:r>
            <a:r>
              <a:rPr lang="en-US" sz="1200" kern="1200" baseline="0" dirty="0" smtClean="0">
                <a:solidFill>
                  <a:schemeClr val="tx1"/>
                </a:solidFill>
                <a:latin typeface="+mn-lt"/>
                <a:ea typeface="+mn-ea"/>
                <a:cs typeface="+mn-cs"/>
              </a:rPr>
              <a:t>for bubble </a:t>
            </a:r>
            <a:r>
              <a:rPr lang="en-US" sz="1200" kern="1200" baseline="0" dirty="0" smtClean="0">
                <a:solidFill>
                  <a:schemeClr val="tx1"/>
                </a:solidFill>
                <a:latin typeface="+mn-lt"/>
                <a:ea typeface="+mn-ea"/>
                <a:cs typeface="+mn-cs"/>
              </a:rPr>
              <a:t>flow with very high pressure drops range.</a:t>
            </a:r>
            <a:endParaRPr lang="it-IT" dirty="0"/>
          </a:p>
        </p:txBody>
      </p:sp>
      <p:sp>
        <p:nvSpPr>
          <p:cNvPr id="4" name="Segnaposto numero diapositiva 3"/>
          <p:cNvSpPr>
            <a:spLocks noGrp="1"/>
          </p:cNvSpPr>
          <p:nvPr>
            <p:ph type="sldNum" sz="quarter" idx="10"/>
          </p:nvPr>
        </p:nvSpPr>
        <p:spPr/>
        <p:txBody>
          <a:bodyPr/>
          <a:lstStyle/>
          <a:p>
            <a:fld id="{BE15FA3C-913F-4AC8-AA4F-5E39A86BCF95}"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 the present work also the irreversible pressure losses, measured between the </a:t>
            </a:r>
            <a:r>
              <a:rPr lang="en-US" sz="1200" kern="1200" dirty="0" err="1" smtClean="0">
                <a:solidFill>
                  <a:schemeClr val="tx1"/>
                </a:solidFill>
                <a:latin typeface="+mn-lt"/>
                <a:ea typeface="+mn-ea"/>
                <a:cs typeface="+mn-cs"/>
              </a:rPr>
              <a:t>Venturi</a:t>
            </a:r>
            <a:r>
              <a:rPr lang="en-US" sz="1200" kern="1200" dirty="0" smtClean="0">
                <a:solidFill>
                  <a:schemeClr val="tx1"/>
                </a:solidFill>
                <a:latin typeface="+mn-lt"/>
                <a:ea typeface="+mn-ea"/>
                <a:cs typeface="+mn-cs"/>
              </a:rPr>
              <a:t> inlet and outlet sections have been analyzed and correlated with the flow parameters.</a:t>
            </a:r>
          </a:p>
          <a:p>
            <a:r>
              <a:rPr lang="en-US" sz="1200" kern="1200" dirty="0" smtClean="0">
                <a:solidFill>
                  <a:schemeClr val="tx1"/>
                </a:solidFill>
                <a:latin typeface="+mn-lt"/>
                <a:ea typeface="+mn-ea"/>
                <a:cs typeface="+mn-cs"/>
              </a:rPr>
              <a:t> In the following pictures the </a:t>
            </a:r>
            <a:r>
              <a:rPr lang="en-US" sz="1200" kern="1200" dirty="0" smtClean="0">
                <a:solidFill>
                  <a:schemeClr val="tx1"/>
                </a:solidFill>
                <a:latin typeface="+mn-lt"/>
                <a:ea typeface="+mn-ea"/>
                <a:cs typeface="+mn-cs"/>
              </a:rPr>
              <a:t>dependence </a:t>
            </a:r>
            <a:r>
              <a:rPr lang="en-US" sz="1200" kern="1200" dirty="0" smtClean="0">
                <a:solidFill>
                  <a:schemeClr val="tx1"/>
                </a:solidFill>
                <a:latin typeface="+mn-lt"/>
                <a:ea typeface="+mn-ea"/>
                <a:cs typeface="+mn-cs"/>
              </a:rPr>
              <a:t>of the VFM irreversible pressure loss on the flow parameters are highlighted. The analysis of this component, that usually are not considered in two-phase flow models, allows us to understand better the effect of the dispersed phase in the two- phase pressure drops. </a:t>
            </a:r>
            <a:endParaRPr lang="it-IT"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 </a:t>
            </a:r>
            <a:r>
              <a:rPr lang="en-GB" sz="1200" kern="1200" dirty="0" smtClean="0">
                <a:solidFill>
                  <a:schemeClr val="tx1"/>
                </a:solidFill>
                <a:latin typeface="+mn-lt"/>
                <a:ea typeface="+mn-ea"/>
                <a:cs typeface="+mn-cs"/>
              </a:rPr>
              <a:t>Figure </a:t>
            </a:r>
            <a:r>
              <a:rPr lang="en-GB" sz="1200" kern="1200" dirty="0" smtClean="0">
                <a:solidFill>
                  <a:schemeClr val="tx1"/>
                </a:solidFill>
                <a:latin typeface="+mn-lt"/>
                <a:ea typeface="+mn-ea"/>
                <a:cs typeface="+mn-cs"/>
              </a:rPr>
              <a:t>on </a:t>
            </a:r>
            <a:r>
              <a:rPr lang="en-US" sz="1200" kern="1200" dirty="0" smtClean="0">
                <a:solidFill>
                  <a:schemeClr val="tx1"/>
                </a:solidFill>
                <a:latin typeface="+mn-lt"/>
                <a:ea typeface="+mn-ea"/>
                <a:cs typeface="+mn-cs"/>
              </a:rPr>
              <a:t>the left two </a:t>
            </a:r>
            <a:r>
              <a:rPr lang="en-US" sz="1200" kern="1200" dirty="0" smtClean="0">
                <a:solidFill>
                  <a:schemeClr val="tx1"/>
                </a:solidFill>
                <a:latin typeface="+mn-lt"/>
                <a:ea typeface="+mn-ea"/>
                <a:cs typeface="+mn-cs"/>
              </a:rPr>
              <a:t>VFM pressure drop components are shown as a function of the total mixture mass flow rate. </a:t>
            </a:r>
            <a:endParaRPr lang="it-IT"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Figure </a:t>
            </a:r>
            <a:r>
              <a:rPr lang="en-GB" sz="1200" kern="1200" dirty="0" smtClean="0">
                <a:solidFill>
                  <a:schemeClr val="tx1"/>
                </a:solidFill>
                <a:latin typeface="+mn-lt"/>
                <a:ea typeface="+mn-ea"/>
                <a:cs typeface="+mn-cs"/>
              </a:rPr>
              <a:t>on</a:t>
            </a:r>
            <a:r>
              <a:rPr lang="en-GB" sz="1200" kern="1200" baseline="0" dirty="0" smtClean="0">
                <a:solidFill>
                  <a:schemeClr val="tx1"/>
                </a:solidFill>
                <a:latin typeface="+mn-lt"/>
                <a:ea typeface="+mn-ea"/>
                <a:cs typeface="+mn-cs"/>
              </a:rPr>
              <a:t> </a:t>
            </a:r>
            <a:r>
              <a:rPr lang="en-GB" sz="1200" kern="1200" dirty="0" smtClean="0">
                <a:solidFill>
                  <a:schemeClr val="tx1"/>
                </a:solidFill>
                <a:latin typeface="+mn-lt"/>
                <a:ea typeface="+mn-ea"/>
                <a:cs typeface="+mn-cs"/>
              </a:rPr>
              <a:t>the right </a:t>
            </a:r>
            <a:r>
              <a:rPr lang="en-US" sz="12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shows the irreversible pressure loss component with the pressure drop component measured between VFM inlet and throat sections. The circle points highlight the linear relation existing between inlet-outlet (irreversible component) and inlet-throat pressure drops in single-phase flow. </a:t>
            </a:r>
          </a:p>
          <a:p>
            <a:r>
              <a:rPr lang="en-US" sz="1200" kern="1200" dirty="0" smtClean="0">
                <a:solidFill>
                  <a:schemeClr val="tx1"/>
                </a:solidFill>
                <a:latin typeface="+mn-lt"/>
                <a:ea typeface="+mn-ea"/>
                <a:cs typeface="+mn-cs"/>
              </a:rPr>
              <a:t>The square points show that for </a:t>
            </a:r>
            <a:r>
              <a:rPr lang="en-US" sz="1200" kern="1200" dirty="0" smtClean="0">
                <a:solidFill>
                  <a:schemeClr val="tx1"/>
                </a:solidFill>
                <a:latin typeface="+mn-lt"/>
                <a:ea typeface="+mn-ea"/>
                <a:cs typeface="+mn-cs"/>
              </a:rPr>
              <a:t>annular </a:t>
            </a:r>
            <a:r>
              <a:rPr lang="en-US" sz="1200" kern="1200" dirty="0" smtClean="0">
                <a:solidFill>
                  <a:schemeClr val="tx1"/>
                </a:solidFill>
                <a:latin typeface="+mn-lt"/>
                <a:ea typeface="+mn-ea"/>
                <a:cs typeface="+mn-cs"/>
              </a:rPr>
              <a:t>flow the relation between the two pressure components is not longer linear; </a:t>
            </a:r>
          </a:p>
          <a:p>
            <a:r>
              <a:rPr lang="en-US" sz="1200" kern="1200" dirty="0" smtClean="0">
                <a:solidFill>
                  <a:schemeClr val="tx1"/>
                </a:solidFill>
                <a:latin typeface="+mn-lt"/>
                <a:ea typeface="+mn-ea"/>
                <a:cs typeface="+mn-cs"/>
              </a:rPr>
              <a:t>the difference is clearly due to the liquid phase presence, so that the relation between the two components can be used to analyze the effect of the liquid flow rate and to estimate the liquid mass flow rate itself.</a:t>
            </a:r>
            <a:endParaRPr lang="it-IT" sz="1200" kern="1200" dirty="0" smtClean="0">
              <a:solidFill>
                <a:schemeClr val="tx1"/>
              </a:solidFill>
              <a:latin typeface="+mn-lt"/>
              <a:ea typeface="+mn-ea"/>
              <a:cs typeface="+mn-cs"/>
            </a:endParaRPr>
          </a:p>
          <a:p>
            <a:endParaRPr lang="it-IT" dirty="0"/>
          </a:p>
        </p:txBody>
      </p:sp>
      <p:sp>
        <p:nvSpPr>
          <p:cNvPr id="4" name="Segnaposto numero diapositiva 3"/>
          <p:cNvSpPr>
            <a:spLocks noGrp="1"/>
          </p:cNvSpPr>
          <p:nvPr>
            <p:ph type="sldNum" sz="quarter" idx="10"/>
          </p:nvPr>
        </p:nvSpPr>
        <p:spPr/>
        <p:txBody>
          <a:bodyPr/>
          <a:lstStyle/>
          <a:p>
            <a:fld id="{BE15FA3C-913F-4AC8-AA4F-5E39A86BCF95}"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two-phase flow multiplier values evaluated by the </a:t>
            </a:r>
            <a:r>
              <a:rPr lang="en-US" sz="1200" kern="1200" dirty="0" smtClean="0">
                <a:solidFill>
                  <a:schemeClr val="tx1"/>
                </a:solidFill>
                <a:latin typeface="+mn-lt"/>
                <a:ea typeface="+mn-ea"/>
                <a:cs typeface="+mn-cs"/>
              </a:rPr>
              <a:t>best fit correlation (15</a:t>
            </a:r>
            <a:r>
              <a:rPr lang="en-US" sz="1200" kern="1200" dirty="0" smtClean="0">
                <a:solidFill>
                  <a:schemeClr val="tx1"/>
                </a:solidFill>
                <a:latin typeface="+mn-lt"/>
                <a:ea typeface="+mn-ea"/>
                <a:cs typeface="+mn-cs"/>
              </a:rPr>
              <a:t>) are compared with the correlations of Murdock, Chisholm and the present test </a:t>
            </a:r>
            <a:r>
              <a:rPr lang="en-US" sz="1200" kern="1200" dirty="0" smtClean="0">
                <a:solidFill>
                  <a:schemeClr val="tx1"/>
                </a:solidFill>
                <a:latin typeface="+mn-lt"/>
                <a:ea typeface="+mn-ea"/>
                <a:cs typeface="+mn-cs"/>
              </a:rPr>
              <a:t>data: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classical correlations under estimate the two-phase </a:t>
            </a:r>
            <a:r>
              <a:rPr lang="en-US" sz="1200" kern="1200" dirty="0" smtClean="0">
                <a:solidFill>
                  <a:schemeClr val="tx1"/>
                </a:solidFill>
                <a:latin typeface="+mn-lt"/>
                <a:ea typeface="+mn-ea"/>
                <a:cs typeface="+mn-cs"/>
              </a:rPr>
              <a:t>multiplier.  </a:t>
            </a:r>
            <a:endParaRPr lang="it-IT"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experimental points dispersion can be justified by </a:t>
            </a:r>
            <a:r>
              <a:rPr lang="en-US" sz="1200" kern="1200" dirty="0" smtClean="0">
                <a:solidFill>
                  <a:schemeClr val="tx1"/>
                </a:solidFill>
                <a:latin typeface="+mn-lt"/>
                <a:ea typeface="+mn-ea"/>
                <a:cs typeface="+mn-cs"/>
              </a:rPr>
              <a:t>the change </a:t>
            </a:r>
            <a:r>
              <a:rPr lang="en-US" sz="1200" kern="1200" dirty="0" smtClean="0">
                <a:solidFill>
                  <a:schemeClr val="tx1"/>
                </a:solidFill>
                <a:latin typeface="+mn-lt"/>
                <a:ea typeface="+mn-ea"/>
                <a:cs typeface="+mn-cs"/>
              </a:rPr>
              <a:t>of the slip ratio value, that is considered constant in all the analyzed correlations.  </a:t>
            </a:r>
            <a:endParaRPr lang="en-US" dirty="0"/>
          </a:p>
        </p:txBody>
      </p:sp>
      <p:sp>
        <p:nvSpPr>
          <p:cNvPr id="4" name="Segnaposto numero diapositiva 3"/>
          <p:cNvSpPr>
            <a:spLocks noGrp="1"/>
          </p:cNvSpPr>
          <p:nvPr>
            <p:ph type="sldNum" sz="quarter" idx="10"/>
          </p:nvPr>
        </p:nvSpPr>
        <p:spPr/>
        <p:txBody>
          <a:bodyPr/>
          <a:lstStyle/>
          <a:p>
            <a:fld id="{94181755-929F-45F9-B433-9849E4321E52}" type="slidenum">
              <a:rPr lang="it-IT" smtClean="0">
                <a:solidFill>
                  <a:prstClr val="black"/>
                </a:solidFill>
              </a:rPr>
              <a:pPr/>
              <a:t>13</a:t>
            </a:fld>
            <a:endParaRPr lang="it-IT">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comparison between the predicted irreversible pressure loss and the test data is shown in </a:t>
            </a:r>
            <a:r>
              <a:rPr lang="en-US" sz="1200" kern="1200" dirty="0" smtClean="0">
                <a:solidFill>
                  <a:schemeClr val="tx1"/>
                </a:solidFill>
                <a:latin typeface="+mn-lt"/>
                <a:ea typeface="+mn-ea"/>
                <a:cs typeface="+mn-cs"/>
              </a:rPr>
              <a:t>Figure:</a:t>
            </a: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 the proposed correlation allows the estimation of the VFM irreversible pressure loss, in annular flow, at high void fraction, with an accuracy of 5%. </a:t>
            </a:r>
            <a:endParaRPr lang="it-IT" sz="1200" kern="1200" dirty="0" smtClean="0">
              <a:solidFill>
                <a:schemeClr val="tx1"/>
              </a:solidFill>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94181755-929F-45F9-B433-9849E4321E52}" type="slidenum">
              <a:rPr lang="it-IT" smtClean="0">
                <a:solidFill>
                  <a:prstClr val="black"/>
                </a:solidFill>
              </a:rPr>
              <a:pPr/>
              <a:t>14</a:t>
            </a:fld>
            <a:endParaRPr lang="it-IT">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Using an iterative approach the flow quality and the mass flow rate of the two phases have been estimated by using only the acquired signals of the VFM and the information concerning the absolute pressure and the temperature of the flow.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The flow quality is evaluated using </a:t>
            </a:r>
            <a:r>
              <a:rPr lang="en-GB" sz="1200" kern="1200" dirty="0" smtClean="0">
                <a:solidFill>
                  <a:schemeClr val="tx1"/>
                </a:solidFill>
                <a:latin typeface="+mn-lt"/>
                <a:ea typeface="+mn-ea"/>
                <a:cs typeface="+mn-cs"/>
              </a:rPr>
              <a:t>a</a:t>
            </a:r>
            <a:r>
              <a:rPr lang="en-GB" sz="1200" kern="1200" baseline="0" dirty="0" smtClean="0">
                <a:solidFill>
                  <a:schemeClr val="tx1"/>
                </a:solidFill>
                <a:latin typeface="+mn-lt"/>
                <a:ea typeface="+mn-ea"/>
                <a:cs typeface="+mn-cs"/>
              </a:rPr>
              <a:t> </a:t>
            </a:r>
            <a:r>
              <a:rPr lang="en-GB" sz="1200" kern="1200" baseline="0" dirty="0" smtClean="0">
                <a:solidFill>
                  <a:schemeClr val="tx1"/>
                </a:solidFill>
                <a:latin typeface="+mn-lt"/>
                <a:ea typeface="+mn-ea"/>
                <a:cs typeface="+mn-cs"/>
              </a:rPr>
              <a:t>best </a:t>
            </a:r>
            <a:r>
              <a:rPr lang="en-GB" sz="1200" kern="1200" baseline="0" dirty="0" smtClean="0">
                <a:solidFill>
                  <a:schemeClr val="tx1"/>
                </a:solidFill>
                <a:latin typeface="+mn-lt"/>
                <a:ea typeface="+mn-ea"/>
                <a:cs typeface="+mn-cs"/>
              </a:rPr>
              <a:t>fit </a:t>
            </a:r>
            <a:r>
              <a:rPr lang="en-GB" sz="1200" kern="1200" dirty="0" smtClean="0">
                <a:solidFill>
                  <a:schemeClr val="tx1"/>
                </a:solidFill>
                <a:latin typeface="+mn-lt"/>
                <a:ea typeface="+mn-ea"/>
                <a:cs typeface="+mn-cs"/>
              </a:rPr>
              <a:t>correlation </a:t>
            </a:r>
            <a:r>
              <a:rPr lang="en-GB" sz="1200" kern="1200" dirty="0" smtClean="0">
                <a:solidFill>
                  <a:schemeClr val="tx1"/>
                </a:solidFill>
                <a:latin typeface="+mn-lt"/>
                <a:ea typeface="+mn-ea"/>
                <a:cs typeface="+mn-cs"/>
              </a:rPr>
              <a:t>(15):</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 an initial guess value of the parameter is used to evaluate the VFM pressure drops, and the iterative loop goes on until the estimated pressure drop reach the experimental value.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Then the mass flow rates of the two phases are estimated by using the flow quality value and the correlation (16). The reference signals have been obtained as the mean values of the 30 s acquisition time.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The estimated flow quality values are compared with the experimental data, obtained from the measurement of the single phases mass flow rate. The relative error is in each case lower than 5% (fig. 15 of paper).</a:t>
            </a:r>
            <a:endParaRPr lang="it-IT" sz="1200" kern="1200" dirty="0" smtClean="0">
              <a:solidFill>
                <a:schemeClr val="tx1"/>
              </a:solidFill>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94181755-929F-45F9-B433-9849E4321E52}" type="slidenum">
              <a:rPr lang="it-IT" smtClean="0">
                <a:solidFill>
                  <a:prstClr val="black"/>
                </a:solidFill>
              </a:rPr>
              <a:pPr/>
              <a:t>15</a:t>
            </a:fld>
            <a:endParaRPr lang="it-IT">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The estimated mass flow rates of air and water are compared with the measured values: the air mass flow rate is estimated with an accuracy of 2% (fig. 16 of </a:t>
            </a:r>
            <a:r>
              <a:rPr lang="en-GB" sz="1200" kern="1200" dirty="0" smtClean="0">
                <a:solidFill>
                  <a:schemeClr val="tx1"/>
                </a:solidFill>
                <a:latin typeface="+mn-lt"/>
                <a:ea typeface="+mn-ea"/>
                <a:cs typeface="+mn-cs"/>
              </a:rPr>
              <a:t>the paper</a:t>
            </a:r>
            <a:r>
              <a:rPr lang="en-GB" sz="1200" kern="1200" dirty="0" smtClean="0">
                <a:solidFill>
                  <a:schemeClr val="tx1"/>
                </a:solidFill>
                <a:latin typeface="+mn-lt"/>
                <a:ea typeface="+mn-ea"/>
                <a:cs typeface="+mn-cs"/>
              </a:rPr>
              <a:t>), while a lower accuracy characterizes the liquid flow rate prediction (the relative error is lower than 30% for all conditions, fig. 17 of </a:t>
            </a:r>
            <a:r>
              <a:rPr lang="en-GB" sz="1200" kern="1200" dirty="0" smtClean="0">
                <a:solidFill>
                  <a:schemeClr val="tx1"/>
                </a:solidFill>
                <a:latin typeface="+mn-lt"/>
                <a:ea typeface="+mn-ea"/>
                <a:cs typeface="+mn-cs"/>
              </a:rPr>
              <a:t>the paper</a:t>
            </a:r>
            <a:r>
              <a:rPr lang="en-GB" sz="1200" kern="1200" dirty="0" smtClean="0">
                <a:solidFill>
                  <a:schemeClr val="tx1"/>
                </a:solidFill>
                <a:latin typeface="+mn-lt"/>
                <a:ea typeface="+mn-ea"/>
                <a:cs typeface="+mn-cs"/>
              </a:rPr>
              <a:t>).</a:t>
            </a:r>
            <a:endParaRPr lang="it-IT" dirty="0"/>
          </a:p>
        </p:txBody>
      </p:sp>
      <p:sp>
        <p:nvSpPr>
          <p:cNvPr id="4" name="Segnaposto numero diapositiva 3"/>
          <p:cNvSpPr>
            <a:spLocks noGrp="1"/>
          </p:cNvSpPr>
          <p:nvPr>
            <p:ph type="sldNum" sz="quarter" idx="10"/>
          </p:nvPr>
        </p:nvSpPr>
        <p:spPr/>
        <p:txBody>
          <a:bodyPr/>
          <a:lstStyle/>
          <a:p>
            <a:fld id="{94181755-929F-45F9-B433-9849E4321E52}" type="slidenum">
              <a:rPr lang="it-IT" smtClean="0">
                <a:solidFill>
                  <a:prstClr val="black"/>
                </a:solidFill>
              </a:rPr>
              <a:pPr/>
              <a:t>16</a:t>
            </a:fld>
            <a:endParaRPr lang="it-IT">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427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dirty="0" smtClean="0"/>
          </a:p>
        </p:txBody>
      </p:sp>
      <p:sp>
        <p:nvSpPr>
          <p:cNvPr id="54276"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1F775E9-26B8-40D2-8CD0-2C3CCC9D2B6A}" type="slidenum">
              <a:rPr lang="it-IT" smtClean="0">
                <a:solidFill>
                  <a:prstClr val="black"/>
                </a:solidFill>
              </a:rPr>
              <a:pPr>
                <a:defRPr/>
              </a:pPr>
              <a:t>17</a:t>
            </a:fld>
            <a:endParaRPr lang="it-IT" smtClean="0">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3251"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53252"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4F367038-6EBB-490A-9EA4-493D66F42705}" type="slidenum">
              <a:rPr lang="it-IT" smtClean="0">
                <a:solidFill>
                  <a:prstClr val="black"/>
                </a:solidFill>
              </a:rPr>
              <a:pPr>
                <a:defRPr/>
              </a:pPr>
              <a:t>18</a:t>
            </a:fld>
            <a:endParaRPr lang="it-IT" smtClean="0">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529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55300"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AE9F9D1B-D14E-4006-9711-C69326BB69F3}" type="slidenum">
              <a:rPr lang="it-IT" smtClean="0">
                <a:solidFill>
                  <a:prstClr val="black"/>
                </a:solidFill>
              </a:rPr>
              <a:pPr>
                <a:defRPr/>
              </a:pPr>
              <a:t>19</a:t>
            </a:fld>
            <a:endParaRPr lang="it-IT" smtClean="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5843"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it-IT" dirty="0" err="1" smtClean="0"/>
              <a:t>This</a:t>
            </a:r>
            <a:r>
              <a:rPr lang="it-IT" baseline="0" dirty="0" smtClean="0"/>
              <a:t> talk </a:t>
            </a:r>
            <a:r>
              <a:rPr lang="it-IT" baseline="0" dirty="0" err="1" smtClean="0"/>
              <a:t>is</a:t>
            </a:r>
            <a:r>
              <a:rPr lang="it-IT" baseline="0" dirty="0" smtClean="0"/>
              <a:t> </a:t>
            </a:r>
            <a:r>
              <a:rPr lang="it-IT" baseline="0" dirty="0" err="1" smtClean="0"/>
              <a:t>about</a:t>
            </a:r>
            <a:r>
              <a:rPr lang="it-IT" baseline="0" dirty="0" smtClean="0"/>
              <a:t>:</a:t>
            </a:r>
          </a:p>
          <a:p>
            <a:pPr eaLnBrk="1" hangingPunct="1">
              <a:spcBef>
                <a:spcPct val="0"/>
              </a:spcBef>
            </a:pPr>
            <a:r>
              <a:rPr lang="it-IT" baseline="0" dirty="0" smtClean="0"/>
              <a:t> the </a:t>
            </a:r>
            <a:r>
              <a:rPr lang="it-IT" baseline="0" dirty="0" err="1" smtClean="0"/>
              <a:t>context</a:t>
            </a:r>
            <a:r>
              <a:rPr lang="it-IT" baseline="0" dirty="0" smtClean="0"/>
              <a:t> o the </a:t>
            </a:r>
            <a:r>
              <a:rPr lang="it-IT" baseline="0" dirty="0" err="1" smtClean="0"/>
              <a:t>two</a:t>
            </a:r>
            <a:r>
              <a:rPr lang="it-IT" baseline="0" dirty="0" smtClean="0"/>
              <a:t> </a:t>
            </a:r>
            <a:r>
              <a:rPr lang="it-IT" baseline="0" dirty="0" err="1" smtClean="0"/>
              <a:t>phase</a:t>
            </a:r>
            <a:r>
              <a:rPr lang="it-IT" baseline="0" dirty="0" smtClean="0"/>
              <a:t> flow </a:t>
            </a:r>
            <a:r>
              <a:rPr lang="it-IT" baseline="0" dirty="0" err="1" smtClean="0"/>
              <a:t>measurement</a:t>
            </a:r>
            <a:r>
              <a:rPr lang="it-IT" baseline="0" dirty="0" smtClean="0"/>
              <a:t>. </a:t>
            </a:r>
          </a:p>
          <a:p>
            <a:pPr eaLnBrk="1" hangingPunct="1">
              <a:spcBef>
                <a:spcPct val="0"/>
              </a:spcBef>
            </a:pPr>
            <a:r>
              <a:rPr lang="it-IT" baseline="0" dirty="0" smtClean="0"/>
              <a:t>the </a:t>
            </a:r>
            <a:r>
              <a:rPr lang="it-IT" baseline="0" dirty="0" err="1" smtClean="0"/>
              <a:t>objective</a:t>
            </a:r>
            <a:r>
              <a:rPr lang="it-IT" baseline="0" dirty="0" smtClean="0"/>
              <a:t> </a:t>
            </a:r>
            <a:r>
              <a:rPr lang="it-IT" baseline="0" dirty="0" err="1" smtClean="0"/>
              <a:t>of</a:t>
            </a:r>
            <a:r>
              <a:rPr lang="it-IT" baseline="0" dirty="0" smtClean="0"/>
              <a:t> the </a:t>
            </a:r>
            <a:r>
              <a:rPr lang="it-IT" baseline="0" dirty="0" err="1" smtClean="0"/>
              <a:t>study</a:t>
            </a:r>
            <a:endParaRPr lang="it-IT" baseline="0" dirty="0" smtClean="0"/>
          </a:p>
          <a:p>
            <a:pPr eaLnBrk="1" hangingPunct="1">
              <a:spcBef>
                <a:spcPct val="0"/>
              </a:spcBef>
            </a:pPr>
            <a:r>
              <a:rPr lang="it-IT" baseline="0" dirty="0" smtClean="0"/>
              <a:t>The </a:t>
            </a:r>
            <a:r>
              <a:rPr lang="it-IT" baseline="0" dirty="0" err="1" smtClean="0"/>
              <a:t>experimental</a:t>
            </a:r>
            <a:r>
              <a:rPr lang="it-IT" baseline="0" dirty="0" smtClean="0"/>
              <a:t> </a:t>
            </a:r>
            <a:r>
              <a:rPr lang="it-IT" baseline="0" dirty="0" err="1" smtClean="0"/>
              <a:t>facility</a:t>
            </a:r>
            <a:r>
              <a:rPr lang="it-IT" baseline="0" dirty="0" smtClean="0"/>
              <a:t> and the test </a:t>
            </a:r>
            <a:r>
              <a:rPr lang="it-IT" baseline="0" dirty="0" err="1" smtClean="0"/>
              <a:t>matrix</a:t>
            </a:r>
            <a:r>
              <a:rPr lang="it-IT" baseline="0" dirty="0" smtClean="0"/>
              <a:t>;</a:t>
            </a:r>
          </a:p>
          <a:p>
            <a:pPr eaLnBrk="1" hangingPunct="1">
              <a:spcBef>
                <a:spcPct val="0"/>
              </a:spcBef>
            </a:pPr>
            <a:r>
              <a:rPr lang="it-IT" baseline="0" dirty="0" smtClean="0"/>
              <a:t>The </a:t>
            </a:r>
            <a:r>
              <a:rPr lang="it-IT" baseline="0" dirty="0" err="1" smtClean="0"/>
              <a:t>experimental</a:t>
            </a:r>
            <a:r>
              <a:rPr lang="it-IT" baseline="0" dirty="0" smtClean="0"/>
              <a:t> </a:t>
            </a:r>
            <a:r>
              <a:rPr lang="it-IT" baseline="0" dirty="0" err="1" smtClean="0"/>
              <a:t>results</a:t>
            </a:r>
            <a:endParaRPr lang="it-IT" baseline="0" dirty="0" smtClean="0"/>
          </a:p>
          <a:p>
            <a:pPr eaLnBrk="1" hangingPunct="1">
              <a:spcBef>
                <a:spcPct val="0"/>
              </a:spcBef>
            </a:pPr>
            <a:r>
              <a:rPr lang="it-IT" baseline="0" dirty="0" smtClean="0"/>
              <a:t>The </a:t>
            </a:r>
            <a:r>
              <a:rPr lang="it-IT" baseline="0" dirty="0" err="1" smtClean="0"/>
              <a:t>modelling</a:t>
            </a:r>
            <a:r>
              <a:rPr lang="it-IT" baseline="0" dirty="0" smtClean="0"/>
              <a:t> </a:t>
            </a:r>
            <a:r>
              <a:rPr lang="it-IT" baseline="0" dirty="0" err="1" smtClean="0"/>
              <a:t>of</a:t>
            </a:r>
            <a:r>
              <a:rPr lang="it-IT" baseline="0" dirty="0" smtClean="0"/>
              <a:t> venturi flow </a:t>
            </a:r>
            <a:r>
              <a:rPr lang="it-IT" baseline="0" dirty="0" err="1" smtClean="0"/>
              <a:t>meter</a:t>
            </a:r>
            <a:endParaRPr lang="it-IT" baseline="0" dirty="0" smtClean="0"/>
          </a:p>
          <a:p>
            <a:pPr eaLnBrk="1" hangingPunct="1">
              <a:spcBef>
                <a:spcPct val="0"/>
              </a:spcBef>
            </a:pPr>
            <a:r>
              <a:rPr lang="it-IT" baseline="0" dirty="0" smtClean="0"/>
              <a:t>The </a:t>
            </a:r>
            <a:r>
              <a:rPr lang="it-IT" baseline="0" dirty="0" err="1" smtClean="0"/>
              <a:t>extimation</a:t>
            </a:r>
            <a:r>
              <a:rPr lang="it-IT" baseline="0" dirty="0" smtClean="0"/>
              <a:t> </a:t>
            </a:r>
            <a:r>
              <a:rPr lang="it-IT" baseline="0" dirty="0" err="1" smtClean="0"/>
              <a:t>of</a:t>
            </a:r>
            <a:r>
              <a:rPr lang="it-IT" baseline="0" dirty="0" smtClean="0"/>
              <a:t> total and </a:t>
            </a:r>
            <a:r>
              <a:rPr lang="it-IT" baseline="0" dirty="0" err="1" smtClean="0"/>
              <a:t>phase</a:t>
            </a:r>
            <a:r>
              <a:rPr lang="it-IT" baseline="0" dirty="0" smtClean="0"/>
              <a:t> flow </a:t>
            </a:r>
            <a:r>
              <a:rPr lang="it-IT" baseline="0" dirty="0" err="1" smtClean="0"/>
              <a:t>rates</a:t>
            </a:r>
            <a:endParaRPr lang="it-IT" baseline="0" dirty="0" smtClean="0"/>
          </a:p>
          <a:p>
            <a:pPr eaLnBrk="1" hangingPunct="1">
              <a:spcBef>
                <a:spcPct val="0"/>
              </a:spcBef>
            </a:pPr>
            <a:r>
              <a:rPr lang="it-IT" baseline="0" dirty="0" smtClean="0"/>
              <a:t>And some </a:t>
            </a:r>
            <a:r>
              <a:rPr lang="it-IT" baseline="0" dirty="0" err="1" smtClean="0"/>
              <a:t>conclusions</a:t>
            </a:r>
            <a:r>
              <a:rPr lang="it-IT" baseline="0" dirty="0" smtClean="0"/>
              <a:t>.</a:t>
            </a:r>
            <a:endParaRPr lang="it-IT" dirty="0" smtClean="0"/>
          </a:p>
        </p:txBody>
      </p:sp>
      <p:sp>
        <p:nvSpPr>
          <p:cNvPr id="35844"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A53DF5D1-9FDF-4F7D-8C27-B011D38364FA}" type="slidenum">
              <a:rPr lang="it-IT" smtClean="0">
                <a:solidFill>
                  <a:prstClr val="black"/>
                </a:solidFill>
              </a:rPr>
              <a:pPr>
                <a:defRPr/>
              </a:pPr>
              <a:t>2</a:t>
            </a:fld>
            <a:endParaRPr lang="it-IT" smtClean="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68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it-IT" dirty="0" smtClean="0"/>
              <a:t>In Italy </a:t>
            </a:r>
            <a:r>
              <a:rPr lang="it-IT" dirty="0" err="1" smtClean="0"/>
              <a:t>there</a:t>
            </a:r>
            <a:r>
              <a:rPr lang="it-IT" dirty="0" smtClean="0"/>
              <a:t> </a:t>
            </a:r>
            <a:r>
              <a:rPr lang="it-IT" dirty="0" err="1" smtClean="0"/>
              <a:t>is</a:t>
            </a:r>
            <a:r>
              <a:rPr lang="it-IT" dirty="0" smtClean="0"/>
              <a:t> </a:t>
            </a:r>
            <a:r>
              <a:rPr lang="it-IT" dirty="0" err="1" smtClean="0"/>
              <a:t>an</a:t>
            </a:r>
            <a:r>
              <a:rPr lang="it-IT" dirty="0" smtClean="0"/>
              <a:t> </a:t>
            </a:r>
            <a:r>
              <a:rPr lang="it-IT" dirty="0" err="1" smtClean="0"/>
              <a:t>interesting</a:t>
            </a:r>
            <a:r>
              <a:rPr lang="it-IT" dirty="0" smtClean="0"/>
              <a:t> </a:t>
            </a:r>
            <a:r>
              <a:rPr lang="it-IT" dirty="0" err="1" smtClean="0"/>
              <a:t>research</a:t>
            </a:r>
            <a:r>
              <a:rPr lang="it-IT" dirty="0" smtClean="0"/>
              <a:t> and </a:t>
            </a:r>
            <a:r>
              <a:rPr lang="it-IT" dirty="0" err="1" smtClean="0"/>
              <a:t>development</a:t>
            </a:r>
            <a:r>
              <a:rPr lang="it-IT" dirty="0" smtClean="0"/>
              <a:t> </a:t>
            </a:r>
            <a:r>
              <a:rPr lang="it-IT" dirty="0" err="1" smtClean="0"/>
              <a:t>activity</a:t>
            </a:r>
            <a:r>
              <a:rPr lang="it-IT" dirty="0" smtClean="0"/>
              <a:t> on </a:t>
            </a:r>
            <a:r>
              <a:rPr lang="it-IT" dirty="0" err="1" smtClean="0"/>
              <a:t>two</a:t>
            </a:r>
            <a:r>
              <a:rPr lang="it-IT" dirty="0" smtClean="0"/>
              <a:t> </a:t>
            </a:r>
            <a:r>
              <a:rPr lang="it-IT" dirty="0" err="1" smtClean="0"/>
              <a:t>phase</a:t>
            </a:r>
            <a:r>
              <a:rPr lang="it-IT" dirty="0" smtClean="0"/>
              <a:t> flow </a:t>
            </a:r>
            <a:r>
              <a:rPr lang="it-IT" dirty="0" err="1" smtClean="0"/>
              <a:t>instrumentation</a:t>
            </a:r>
            <a:r>
              <a:rPr lang="it-IT" dirty="0" smtClean="0"/>
              <a:t>.</a:t>
            </a:r>
            <a:endParaRPr lang="it-IT" dirty="0" smtClean="0"/>
          </a:p>
          <a:p>
            <a:pPr eaLnBrk="1" hangingPunct="1">
              <a:spcBef>
                <a:spcPct val="0"/>
              </a:spcBef>
            </a:pPr>
            <a:r>
              <a:rPr lang="it-IT" dirty="0" smtClean="0"/>
              <a:t>The </a:t>
            </a:r>
            <a:r>
              <a:rPr lang="it-IT" dirty="0" err="1" smtClean="0"/>
              <a:t>aim</a:t>
            </a:r>
            <a:r>
              <a:rPr lang="it-IT" dirty="0" smtClean="0"/>
              <a:t> </a:t>
            </a:r>
            <a:r>
              <a:rPr lang="it-IT" dirty="0" err="1" smtClean="0"/>
              <a:t>is</a:t>
            </a:r>
            <a:r>
              <a:rPr lang="it-IT" dirty="0" smtClean="0"/>
              <a:t> </a:t>
            </a:r>
            <a:r>
              <a:rPr lang="it-IT" dirty="0" err="1" smtClean="0"/>
              <a:t>to</a:t>
            </a:r>
            <a:r>
              <a:rPr lang="it-IT" dirty="0" smtClean="0"/>
              <a:t> </a:t>
            </a:r>
            <a:r>
              <a:rPr lang="it-IT" dirty="0" err="1" smtClean="0"/>
              <a:t>evaluate</a:t>
            </a:r>
            <a:r>
              <a:rPr lang="it-IT" dirty="0" smtClean="0"/>
              <a:t> the mass</a:t>
            </a:r>
            <a:r>
              <a:rPr lang="it-IT" baseline="0" dirty="0" smtClean="0"/>
              <a:t> flow rate </a:t>
            </a:r>
            <a:r>
              <a:rPr lang="it-IT" baseline="0" dirty="0" err="1" smtClean="0"/>
              <a:t>of</a:t>
            </a:r>
            <a:r>
              <a:rPr lang="it-IT" baseline="0" dirty="0" smtClean="0"/>
              <a:t> a </a:t>
            </a:r>
            <a:r>
              <a:rPr lang="it-IT" baseline="0" dirty="0" err="1" smtClean="0"/>
              <a:t>two</a:t>
            </a:r>
            <a:r>
              <a:rPr lang="it-IT" baseline="0" dirty="0" smtClean="0"/>
              <a:t> </a:t>
            </a:r>
            <a:r>
              <a:rPr lang="it-IT" baseline="0" dirty="0" err="1" smtClean="0"/>
              <a:t>phase</a:t>
            </a:r>
            <a:r>
              <a:rPr lang="it-IT" baseline="0" dirty="0" smtClean="0"/>
              <a:t> </a:t>
            </a:r>
            <a:r>
              <a:rPr lang="it-IT" baseline="0" dirty="0" err="1" smtClean="0"/>
              <a:t>mixture</a:t>
            </a:r>
            <a:r>
              <a:rPr lang="it-IT" baseline="0" dirty="0" smtClean="0"/>
              <a:t>.</a:t>
            </a:r>
          </a:p>
          <a:p>
            <a:pPr eaLnBrk="1" hangingPunct="1">
              <a:spcBef>
                <a:spcPct val="0"/>
              </a:spcBef>
            </a:pPr>
            <a:r>
              <a:rPr lang="it-IT" baseline="0" dirty="0" smtClean="0"/>
              <a:t>A </a:t>
            </a:r>
            <a:r>
              <a:rPr lang="it-IT" baseline="0" dirty="0" err="1" smtClean="0"/>
              <a:t>spool</a:t>
            </a:r>
            <a:r>
              <a:rPr lang="it-IT" baseline="0" dirty="0" smtClean="0"/>
              <a:t> </a:t>
            </a:r>
            <a:r>
              <a:rPr lang="it-IT" baseline="0" dirty="0" err="1" smtClean="0"/>
              <a:t>piece</a:t>
            </a:r>
            <a:r>
              <a:rPr lang="it-IT" baseline="0" dirty="0" smtClean="0"/>
              <a:t> </a:t>
            </a:r>
            <a:r>
              <a:rPr lang="it-IT" baseline="0" dirty="0" err="1" smtClean="0"/>
              <a:t>with</a:t>
            </a:r>
            <a:r>
              <a:rPr lang="it-IT" baseline="0" dirty="0" smtClean="0"/>
              <a:t> </a:t>
            </a:r>
            <a:r>
              <a:rPr lang="it-IT" baseline="0" dirty="0" err="1" smtClean="0"/>
              <a:t>different</a:t>
            </a:r>
            <a:r>
              <a:rPr lang="it-IT" baseline="0" dirty="0" smtClean="0"/>
              <a:t> </a:t>
            </a:r>
            <a:r>
              <a:rPr lang="it-IT" baseline="0" dirty="0" err="1" smtClean="0"/>
              <a:t>instrument</a:t>
            </a:r>
            <a:r>
              <a:rPr lang="it-IT" baseline="0" dirty="0" smtClean="0"/>
              <a:t> </a:t>
            </a:r>
            <a:r>
              <a:rPr lang="it-IT" baseline="0" dirty="0" err="1" smtClean="0"/>
              <a:t>as</a:t>
            </a:r>
            <a:r>
              <a:rPr lang="it-IT" baseline="0" dirty="0" smtClean="0"/>
              <a:t> venturi flow </a:t>
            </a:r>
            <a:r>
              <a:rPr lang="it-IT" baseline="0" dirty="0" err="1" smtClean="0"/>
              <a:t>meter</a:t>
            </a:r>
            <a:r>
              <a:rPr lang="it-IT" baseline="0" dirty="0" smtClean="0"/>
              <a:t> and </a:t>
            </a:r>
            <a:r>
              <a:rPr lang="it-IT" baseline="0" dirty="0" smtClean="0"/>
              <a:t> </a:t>
            </a:r>
            <a:r>
              <a:rPr lang="it-IT" baseline="0" dirty="0" err="1" smtClean="0"/>
              <a:t>void</a:t>
            </a:r>
            <a:r>
              <a:rPr lang="it-IT" baseline="0" dirty="0" smtClean="0"/>
              <a:t> </a:t>
            </a:r>
            <a:r>
              <a:rPr lang="it-IT" baseline="0" dirty="0" err="1" smtClean="0"/>
              <a:t>fraction</a:t>
            </a:r>
            <a:r>
              <a:rPr lang="it-IT" baseline="0" dirty="0" smtClean="0"/>
              <a:t> </a:t>
            </a:r>
            <a:r>
              <a:rPr lang="it-IT" baseline="0" dirty="0" err="1" smtClean="0"/>
              <a:t>meter</a:t>
            </a:r>
            <a:r>
              <a:rPr lang="it-IT" baseline="0" dirty="0" smtClean="0"/>
              <a:t> </a:t>
            </a:r>
            <a:r>
              <a:rPr lang="it-IT" baseline="0" dirty="0" err="1" smtClean="0"/>
              <a:t>is</a:t>
            </a:r>
            <a:r>
              <a:rPr lang="it-IT" baseline="0" dirty="0" smtClean="0"/>
              <a:t> </a:t>
            </a:r>
            <a:r>
              <a:rPr lang="it-IT" baseline="0" dirty="0" err="1" smtClean="0"/>
              <a:t>considered</a:t>
            </a:r>
            <a:r>
              <a:rPr lang="it-IT" baseline="0" dirty="0" smtClean="0"/>
              <a:t> </a:t>
            </a:r>
            <a:r>
              <a:rPr lang="it-IT" baseline="0" dirty="0" smtClean="0"/>
              <a:t>a </a:t>
            </a:r>
            <a:r>
              <a:rPr lang="it-IT" baseline="0" dirty="0" err="1" smtClean="0"/>
              <a:t>good</a:t>
            </a:r>
            <a:r>
              <a:rPr lang="it-IT" baseline="0" dirty="0" smtClean="0"/>
              <a:t> </a:t>
            </a:r>
            <a:r>
              <a:rPr lang="it-IT" baseline="0" dirty="0" err="1" smtClean="0"/>
              <a:t>solution</a:t>
            </a:r>
            <a:r>
              <a:rPr lang="it-IT" baseline="0" dirty="0" smtClean="0"/>
              <a:t> </a:t>
            </a:r>
            <a:r>
              <a:rPr lang="it-IT" baseline="0" dirty="0" err="1" smtClean="0"/>
              <a:t>to</a:t>
            </a:r>
            <a:r>
              <a:rPr lang="it-IT" baseline="0" dirty="0" smtClean="0"/>
              <a:t> </a:t>
            </a:r>
            <a:r>
              <a:rPr lang="it-IT" baseline="0" dirty="0" err="1" smtClean="0"/>
              <a:t>evaluate</a:t>
            </a:r>
            <a:r>
              <a:rPr lang="it-IT" baseline="0" dirty="0" smtClean="0"/>
              <a:t> </a:t>
            </a:r>
            <a:r>
              <a:rPr lang="it-IT" baseline="0" dirty="0" smtClean="0"/>
              <a:t>the </a:t>
            </a:r>
            <a:r>
              <a:rPr lang="it-IT" baseline="0" dirty="0" err="1" smtClean="0"/>
              <a:t>liquid</a:t>
            </a:r>
            <a:r>
              <a:rPr lang="it-IT" baseline="0" dirty="0" smtClean="0"/>
              <a:t> and gas mass flow </a:t>
            </a:r>
            <a:r>
              <a:rPr lang="it-IT" baseline="0" dirty="0" err="1" smtClean="0"/>
              <a:t>rates</a:t>
            </a:r>
            <a:r>
              <a:rPr lang="it-IT" baseline="0" dirty="0" smtClean="0"/>
              <a:t> </a:t>
            </a:r>
            <a:r>
              <a:rPr lang="it-IT" baseline="0" dirty="0" smtClean="0"/>
              <a:t>and </a:t>
            </a:r>
            <a:r>
              <a:rPr lang="it-IT" baseline="0" dirty="0" err="1" smtClean="0"/>
              <a:t>to</a:t>
            </a:r>
            <a:r>
              <a:rPr lang="it-IT" baseline="0" dirty="0" smtClean="0"/>
              <a:t> </a:t>
            </a:r>
            <a:r>
              <a:rPr lang="it-IT" baseline="0" dirty="0" err="1" smtClean="0"/>
              <a:t>identify</a:t>
            </a:r>
            <a:r>
              <a:rPr lang="it-IT" baseline="0" dirty="0" smtClean="0"/>
              <a:t> the </a:t>
            </a:r>
            <a:r>
              <a:rPr lang="it-IT" baseline="0" dirty="0" smtClean="0"/>
              <a:t>flow </a:t>
            </a:r>
            <a:r>
              <a:rPr lang="it-IT" baseline="0" dirty="0" err="1" smtClean="0"/>
              <a:t>patterns</a:t>
            </a:r>
            <a:r>
              <a:rPr lang="it-IT" baseline="0" dirty="0" smtClean="0"/>
              <a:t>.</a:t>
            </a:r>
            <a:endParaRPr lang="it-IT" dirty="0" smtClean="0"/>
          </a:p>
        </p:txBody>
      </p:sp>
      <p:sp>
        <p:nvSpPr>
          <p:cNvPr id="36868"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B7EEB7BD-BA7E-4413-8326-FBC300D3BE4B}" type="slidenum">
              <a:rPr lang="it-IT" smtClean="0">
                <a:solidFill>
                  <a:prstClr val="black"/>
                </a:solidFill>
              </a:rPr>
              <a:pPr>
                <a:defRPr/>
              </a:pPr>
              <a:t>3</a:t>
            </a:fld>
            <a:endParaRPr lang="it-IT" smtClean="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7891"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it-IT" dirty="0" smtClean="0"/>
              <a:t>The </a:t>
            </a:r>
            <a:r>
              <a:rPr lang="it-IT" dirty="0" err="1" smtClean="0"/>
              <a:t>main</a:t>
            </a:r>
            <a:r>
              <a:rPr lang="it-IT" dirty="0" smtClean="0"/>
              <a:t> </a:t>
            </a:r>
            <a:r>
              <a:rPr lang="it-IT" dirty="0" err="1" smtClean="0"/>
              <a:t>aim</a:t>
            </a:r>
            <a:r>
              <a:rPr lang="it-IT" dirty="0" smtClean="0"/>
              <a:t> </a:t>
            </a:r>
            <a:r>
              <a:rPr lang="it-IT" dirty="0" err="1" smtClean="0"/>
              <a:t>is</a:t>
            </a:r>
            <a:r>
              <a:rPr lang="it-IT" dirty="0" smtClean="0"/>
              <a:t>  </a:t>
            </a:r>
            <a:r>
              <a:rPr lang="it-IT" dirty="0" err="1" smtClean="0"/>
              <a:t>to</a:t>
            </a:r>
            <a:r>
              <a:rPr lang="it-IT" dirty="0" smtClean="0"/>
              <a:t> </a:t>
            </a:r>
            <a:r>
              <a:rPr lang="it-IT" dirty="0" err="1" smtClean="0"/>
              <a:t>analyse</a:t>
            </a:r>
            <a:r>
              <a:rPr lang="it-IT" dirty="0" smtClean="0"/>
              <a:t> the </a:t>
            </a:r>
            <a:r>
              <a:rPr lang="it-IT" dirty="0" err="1" smtClean="0"/>
              <a:t>response</a:t>
            </a:r>
            <a:r>
              <a:rPr lang="it-IT" dirty="0" smtClean="0"/>
              <a:t> </a:t>
            </a:r>
            <a:r>
              <a:rPr lang="it-IT" dirty="0" err="1" smtClean="0"/>
              <a:t>of</a:t>
            </a:r>
            <a:r>
              <a:rPr lang="it-IT" dirty="0" smtClean="0"/>
              <a:t> a venturi flow </a:t>
            </a:r>
            <a:r>
              <a:rPr lang="it-IT" dirty="0" err="1" smtClean="0"/>
              <a:t>meter</a:t>
            </a:r>
            <a:r>
              <a:rPr lang="it-IT" dirty="0" smtClean="0"/>
              <a:t> in </a:t>
            </a:r>
            <a:r>
              <a:rPr lang="it-IT" dirty="0" err="1" smtClean="0"/>
              <a:t>two-</a:t>
            </a:r>
            <a:r>
              <a:rPr lang="it-IT" dirty="0" smtClean="0"/>
              <a:t> </a:t>
            </a:r>
            <a:r>
              <a:rPr lang="it-IT" dirty="0" err="1" smtClean="0"/>
              <a:t>phase</a:t>
            </a:r>
            <a:r>
              <a:rPr lang="it-IT" dirty="0" smtClean="0"/>
              <a:t> </a:t>
            </a:r>
            <a:r>
              <a:rPr lang="it-IT" dirty="0" smtClean="0"/>
              <a:t>flow </a:t>
            </a:r>
            <a:r>
              <a:rPr lang="it-IT" dirty="0" err="1" smtClean="0"/>
              <a:t>by</a:t>
            </a:r>
            <a:r>
              <a:rPr lang="it-IT" baseline="0" dirty="0" smtClean="0"/>
              <a:t> </a:t>
            </a:r>
            <a:r>
              <a:rPr lang="it-IT" baseline="0" dirty="0" err="1" smtClean="0"/>
              <a:t>measuring</a:t>
            </a:r>
            <a:r>
              <a:rPr lang="it-IT" baseline="0" dirty="0" smtClean="0"/>
              <a:t> the </a:t>
            </a:r>
            <a:r>
              <a:rPr lang="it-IT" baseline="0" dirty="0" err="1" smtClean="0"/>
              <a:t>pressure</a:t>
            </a:r>
            <a:endParaRPr lang="it-IT" baseline="0" dirty="0" smtClean="0"/>
          </a:p>
          <a:p>
            <a:pPr eaLnBrk="1" hangingPunct="1">
              <a:spcBef>
                <a:spcPct val="0"/>
              </a:spcBef>
            </a:pPr>
            <a:r>
              <a:rPr lang="it-IT" baseline="0" dirty="0" err="1" smtClean="0"/>
              <a:t>drop</a:t>
            </a:r>
            <a:r>
              <a:rPr lang="it-IT" baseline="0" dirty="0" smtClean="0"/>
              <a:t> </a:t>
            </a:r>
            <a:r>
              <a:rPr lang="it-IT" baseline="0" dirty="0" err="1" smtClean="0"/>
              <a:t>between</a:t>
            </a:r>
            <a:r>
              <a:rPr lang="it-IT" baseline="0" dirty="0" smtClean="0"/>
              <a:t> the </a:t>
            </a:r>
            <a:r>
              <a:rPr lang="it-IT" baseline="0" dirty="0" err="1" smtClean="0"/>
              <a:t>inlet</a:t>
            </a:r>
            <a:r>
              <a:rPr lang="it-IT" baseline="0" dirty="0" smtClean="0"/>
              <a:t> and the </a:t>
            </a:r>
            <a:r>
              <a:rPr lang="it-IT" baseline="0" dirty="0" err="1" smtClean="0"/>
              <a:t>throat</a:t>
            </a:r>
            <a:r>
              <a:rPr lang="it-IT" baseline="0" dirty="0" smtClean="0"/>
              <a:t> </a:t>
            </a:r>
            <a:r>
              <a:rPr lang="it-IT" baseline="0" dirty="0" err="1" smtClean="0"/>
              <a:t>section</a:t>
            </a:r>
            <a:r>
              <a:rPr lang="it-IT" baseline="0" dirty="0" smtClean="0"/>
              <a:t> and the </a:t>
            </a:r>
            <a:r>
              <a:rPr lang="it-IT" baseline="0" dirty="0" err="1" smtClean="0"/>
              <a:t>irreversible</a:t>
            </a:r>
            <a:r>
              <a:rPr lang="it-IT" baseline="0" dirty="0" smtClean="0"/>
              <a:t> </a:t>
            </a:r>
            <a:r>
              <a:rPr lang="it-IT" baseline="0" dirty="0" err="1" smtClean="0"/>
              <a:t>pressure</a:t>
            </a:r>
            <a:r>
              <a:rPr lang="it-IT" baseline="0" dirty="0" smtClean="0"/>
              <a:t> </a:t>
            </a:r>
            <a:r>
              <a:rPr lang="it-IT" baseline="0" dirty="0" err="1" smtClean="0"/>
              <a:t>drop</a:t>
            </a:r>
            <a:r>
              <a:rPr lang="it-IT" baseline="0" dirty="0" smtClean="0"/>
              <a:t>.</a:t>
            </a:r>
            <a:endParaRPr lang="it-IT" dirty="0" smtClean="0"/>
          </a:p>
        </p:txBody>
      </p:sp>
      <p:sp>
        <p:nvSpPr>
          <p:cNvPr id="37892"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B15C1BC7-07BB-4BE6-A5D3-5488F8793E80}" type="slidenum">
              <a:rPr lang="it-IT" smtClean="0">
                <a:solidFill>
                  <a:prstClr val="black"/>
                </a:solidFill>
              </a:rPr>
              <a:pPr>
                <a:defRPr/>
              </a:pPr>
              <a:t>4</a:t>
            </a:fld>
            <a:endParaRPr lang="it-IT" smtClean="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The venturi</a:t>
            </a:r>
            <a:r>
              <a:rPr lang="it-IT" baseline="0" dirty="0" smtClean="0"/>
              <a:t> flow </a:t>
            </a:r>
            <a:r>
              <a:rPr lang="it-IT" baseline="0" dirty="0" err="1" smtClean="0"/>
              <a:t>meter</a:t>
            </a:r>
            <a:r>
              <a:rPr lang="it-IT" baseline="0" dirty="0" smtClean="0"/>
              <a:t> </a:t>
            </a:r>
            <a:r>
              <a:rPr lang="it-IT" baseline="0" dirty="0" err="1" smtClean="0"/>
              <a:t>was</a:t>
            </a:r>
            <a:r>
              <a:rPr lang="it-IT" baseline="0" dirty="0" smtClean="0"/>
              <a:t> </a:t>
            </a:r>
            <a:r>
              <a:rPr lang="it-IT" baseline="0" dirty="0" err="1" smtClean="0"/>
              <a:t>installed</a:t>
            </a:r>
            <a:r>
              <a:rPr lang="it-IT" baseline="0" dirty="0" smtClean="0"/>
              <a:t> at L/</a:t>
            </a:r>
            <a:r>
              <a:rPr lang="it-IT" baseline="0" dirty="0" err="1" smtClean="0"/>
              <a:t>D=</a:t>
            </a:r>
            <a:r>
              <a:rPr lang="it-IT" baseline="0" dirty="0" smtClean="0"/>
              <a:t> 30 </a:t>
            </a:r>
            <a:r>
              <a:rPr lang="it-IT" baseline="0" dirty="0" err="1" smtClean="0"/>
              <a:t>from</a:t>
            </a:r>
            <a:r>
              <a:rPr lang="it-IT" baseline="0" dirty="0" smtClean="0"/>
              <a:t> the </a:t>
            </a:r>
            <a:r>
              <a:rPr lang="it-IT" baseline="0" dirty="0" err="1" smtClean="0"/>
              <a:t>inlet</a:t>
            </a:r>
            <a:r>
              <a:rPr lang="it-IT" baseline="0" dirty="0" smtClean="0"/>
              <a:t> </a:t>
            </a:r>
            <a:r>
              <a:rPr lang="it-IT" baseline="0" dirty="0" err="1" smtClean="0"/>
              <a:t>of</a:t>
            </a:r>
            <a:r>
              <a:rPr lang="it-IT" baseline="0" dirty="0" smtClean="0"/>
              <a:t> test </a:t>
            </a:r>
            <a:r>
              <a:rPr lang="it-IT" baseline="0" dirty="0" err="1" smtClean="0"/>
              <a:t>section</a:t>
            </a:r>
            <a:r>
              <a:rPr lang="it-IT" baseline="0" dirty="0" smtClean="0"/>
              <a:t> and at the </a:t>
            </a:r>
            <a:r>
              <a:rPr lang="it-IT" baseline="0" dirty="0" err="1" smtClean="0"/>
              <a:t>exit</a:t>
            </a:r>
            <a:endParaRPr lang="it-IT" baseline="0" dirty="0" smtClean="0"/>
          </a:p>
          <a:p>
            <a:r>
              <a:rPr lang="it-IT" baseline="0" dirty="0" err="1" smtClean="0"/>
              <a:t>of</a:t>
            </a:r>
            <a:r>
              <a:rPr lang="it-IT" baseline="0" dirty="0" smtClean="0"/>
              <a:t> </a:t>
            </a:r>
            <a:r>
              <a:rPr lang="it-IT" baseline="0" dirty="0" smtClean="0"/>
              <a:t>a </a:t>
            </a:r>
            <a:r>
              <a:rPr lang="it-IT" baseline="0" dirty="0" err="1" smtClean="0"/>
              <a:t>void</a:t>
            </a:r>
            <a:r>
              <a:rPr lang="it-IT" baseline="0" dirty="0" smtClean="0"/>
              <a:t> </a:t>
            </a:r>
            <a:r>
              <a:rPr lang="it-IT" baseline="0" dirty="0" err="1" smtClean="0"/>
              <a:t>fraction</a:t>
            </a:r>
            <a:r>
              <a:rPr lang="it-IT" baseline="0" dirty="0" smtClean="0"/>
              <a:t> </a:t>
            </a:r>
            <a:r>
              <a:rPr lang="it-IT" baseline="0" dirty="0" err="1" smtClean="0"/>
              <a:t>meter</a:t>
            </a:r>
            <a:r>
              <a:rPr lang="it-IT" baseline="0" dirty="0" smtClean="0"/>
              <a:t>.</a:t>
            </a:r>
          </a:p>
          <a:p>
            <a:r>
              <a:rPr lang="it-IT" baseline="0" dirty="0" smtClean="0"/>
              <a:t>The test </a:t>
            </a:r>
            <a:r>
              <a:rPr lang="it-IT" baseline="0" dirty="0" err="1" smtClean="0"/>
              <a:t>section</a:t>
            </a:r>
            <a:r>
              <a:rPr lang="it-IT" baseline="0" dirty="0" smtClean="0"/>
              <a:t> </a:t>
            </a:r>
            <a:r>
              <a:rPr lang="it-IT" baseline="0" dirty="0" err="1" smtClean="0"/>
              <a:t>is</a:t>
            </a:r>
            <a:r>
              <a:rPr lang="it-IT" baseline="0" dirty="0" smtClean="0"/>
              <a:t> 4 </a:t>
            </a:r>
            <a:r>
              <a:rPr lang="it-IT" baseline="0" dirty="0" err="1" smtClean="0"/>
              <a:t>meter</a:t>
            </a:r>
            <a:r>
              <a:rPr lang="it-IT" baseline="0" dirty="0" smtClean="0"/>
              <a:t> long.</a:t>
            </a:r>
          </a:p>
          <a:p>
            <a:r>
              <a:rPr lang="it-IT" baseline="0" dirty="0" err="1" smtClean="0"/>
              <a:t>Inner</a:t>
            </a:r>
            <a:r>
              <a:rPr lang="it-IT" baseline="0" dirty="0" smtClean="0"/>
              <a:t> </a:t>
            </a:r>
            <a:r>
              <a:rPr lang="it-IT" baseline="0" dirty="0" smtClean="0"/>
              <a:t>and </a:t>
            </a:r>
            <a:r>
              <a:rPr lang="it-IT" baseline="0" dirty="0" err="1" smtClean="0"/>
              <a:t>outer</a:t>
            </a:r>
            <a:r>
              <a:rPr lang="it-IT" baseline="0" dirty="0" smtClean="0"/>
              <a:t> </a:t>
            </a:r>
            <a:r>
              <a:rPr lang="it-IT" baseline="0" dirty="0" err="1" smtClean="0"/>
              <a:t>diameters</a:t>
            </a:r>
            <a:r>
              <a:rPr lang="it-IT" baseline="0" dirty="0" smtClean="0"/>
              <a:t> </a:t>
            </a:r>
            <a:r>
              <a:rPr lang="it-IT" baseline="0" dirty="0" err="1" smtClean="0"/>
              <a:t>of</a:t>
            </a:r>
            <a:r>
              <a:rPr lang="it-IT" baseline="0" dirty="0" smtClean="0"/>
              <a:t> the test </a:t>
            </a:r>
            <a:r>
              <a:rPr lang="it-IT" baseline="0" dirty="0" err="1" smtClean="0"/>
              <a:t>section</a:t>
            </a:r>
            <a:r>
              <a:rPr lang="it-IT" baseline="0" dirty="0" smtClean="0"/>
              <a:t> are 80 mm and 90 mm.</a:t>
            </a:r>
          </a:p>
          <a:p>
            <a:r>
              <a:rPr lang="it-IT" baseline="0" dirty="0" err="1" smtClean="0"/>
              <a:t>Conventional</a:t>
            </a:r>
            <a:r>
              <a:rPr lang="it-IT" baseline="0" dirty="0" smtClean="0"/>
              <a:t> </a:t>
            </a:r>
            <a:r>
              <a:rPr lang="it-IT" baseline="0" dirty="0" err="1" smtClean="0"/>
              <a:t>intrumentation</a:t>
            </a:r>
            <a:r>
              <a:rPr lang="it-IT" baseline="0" dirty="0" smtClean="0"/>
              <a:t> </a:t>
            </a:r>
            <a:r>
              <a:rPr lang="it-IT" baseline="0" dirty="0" err="1" smtClean="0"/>
              <a:t>as</a:t>
            </a:r>
            <a:r>
              <a:rPr lang="it-IT" baseline="0" dirty="0" smtClean="0"/>
              <a:t> </a:t>
            </a:r>
            <a:r>
              <a:rPr lang="it-IT" baseline="0" dirty="0" err="1" smtClean="0"/>
              <a:t>pressure</a:t>
            </a:r>
            <a:r>
              <a:rPr lang="it-IT" baseline="0" dirty="0" smtClean="0"/>
              <a:t> </a:t>
            </a:r>
            <a:r>
              <a:rPr lang="it-IT" baseline="0" dirty="0" err="1" smtClean="0"/>
              <a:t>transducers</a:t>
            </a:r>
            <a:r>
              <a:rPr lang="it-IT" baseline="0" dirty="0" smtClean="0"/>
              <a:t>, </a:t>
            </a:r>
            <a:r>
              <a:rPr lang="it-IT" baseline="0" dirty="0" smtClean="0"/>
              <a:t>single </a:t>
            </a:r>
            <a:r>
              <a:rPr lang="it-IT" baseline="0" dirty="0" err="1" smtClean="0"/>
              <a:t>phase</a:t>
            </a:r>
            <a:r>
              <a:rPr lang="it-IT" baseline="0" dirty="0" smtClean="0"/>
              <a:t> flow </a:t>
            </a:r>
            <a:r>
              <a:rPr lang="it-IT" baseline="0" dirty="0" err="1" smtClean="0"/>
              <a:t>meters</a:t>
            </a:r>
            <a:r>
              <a:rPr lang="it-IT" baseline="0" dirty="0" smtClean="0"/>
              <a:t> </a:t>
            </a:r>
            <a:r>
              <a:rPr lang="it-IT" baseline="0" dirty="0" smtClean="0"/>
              <a:t>and </a:t>
            </a:r>
            <a:r>
              <a:rPr lang="it-IT" baseline="0" dirty="0" err="1" smtClean="0"/>
              <a:t>thermocouples</a:t>
            </a:r>
            <a:r>
              <a:rPr lang="it-IT" baseline="0" dirty="0" smtClean="0"/>
              <a:t> </a:t>
            </a:r>
            <a:r>
              <a:rPr lang="it-IT" baseline="0" dirty="0" smtClean="0"/>
              <a:t>are </a:t>
            </a:r>
            <a:r>
              <a:rPr lang="it-IT" baseline="0" dirty="0" err="1" smtClean="0"/>
              <a:t>adopted</a:t>
            </a:r>
            <a:r>
              <a:rPr lang="it-IT" baseline="0" dirty="0" smtClean="0"/>
              <a:t> </a:t>
            </a:r>
            <a:r>
              <a:rPr lang="it-IT" baseline="0" dirty="0" smtClean="0"/>
              <a:t>in </a:t>
            </a:r>
            <a:r>
              <a:rPr lang="it-IT" baseline="0" dirty="0" err="1" smtClean="0"/>
              <a:t>in</a:t>
            </a:r>
            <a:r>
              <a:rPr lang="it-IT" baseline="0" dirty="0" smtClean="0"/>
              <a:t> the </a:t>
            </a:r>
            <a:r>
              <a:rPr lang="it-IT" baseline="0" dirty="0" err="1" smtClean="0"/>
              <a:t>facility</a:t>
            </a:r>
            <a:r>
              <a:rPr lang="it-IT" baseline="0" dirty="0" smtClean="0"/>
              <a:t>.</a:t>
            </a:r>
          </a:p>
          <a:p>
            <a:endParaRPr lang="it-IT" dirty="0"/>
          </a:p>
        </p:txBody>
      </p:sp>
      <p:sp>
        <p:nvSpPr>
          <p:cNvPr id="4" name="Segnaposto numero diapositiva 3"/>
          <p:cNvSpPr>
            <a:spLocks noGrp="1"/>
          </p:cNvSpPr>
          <p:nvPr>
            <p:ph type="sldNum" sz="quarter" idx="10"/>
          </p:nvPr>
        </p:nvSpPr>
        <p:spPr/>
        <p:txBody>
          <a:bodyPr/>
          <a:lstStyle/>
          <a:p>
            <a:fld id="{94181755-929F-45F9-B433-9849E4321E52}" type="slidenum">
              <a:rPr lang="it-IT" smtClean="0">
                <a:solidFill>
                  <a:prstClr val="black"/>
                </a:solidFill>
              </a:rPr>
              <a:pPr/>
              <a:t>5</a:t>
            </a:fld>
            <a:endParaRPr lang="it-IT">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The </a:t>
            </a:r>
            <a:r>
              <a:rPr lang="it-IT" dirty="0" err="1" smtClean="0"/>
              <a:t>experimental</a:t>
            </a:r>
            <a:r>
              <a:rPr lang="it-IT" baseline="0" dirty="0" smtClean="0"/>
              <a:t> </a:t>
            </a:r>
            <a:r>
              <a:rPr lang="it-IT" baseline="0" dirty="0" err="1" smtClean="0"/>
              <a:t>matrix</a:t>
            </a:r>
            <a:r>
              <a:rPr lang="it-IT" baseline="0" dirty="0" smtClean="0"/>
              <a:t> </a:t>
            </a:r>
            <a:r>
              <a:rPr lang="it-IT" baseline="0" dirty="0" err="1" smtClean="0"/>
              <a:t>consists</a:t>
            </a:r>
            <a:r>
              <a:rPr lang="it-IT" baseline="0" dirty="0" smtClean="0"/>
              <a:t> </a:t>
            </a:r>
            <a:r>
              <a:rPr lang="it-IT" baseline="0" dirty="0" err="1" smtClean="0"/>
              <a:t>of</a:t>
            </a:r>
            <a:r>
              <a:rPr lang="it-IT" baseline="0" dirty="0" smtClean="0"/>
              <a:t> </a:t>
            </a:r>
            <a:r>
              <a:rPr lang="it-IT" baseline="0" dirty="0" smtClean="0"/>
              <a:t>a set </a:t>
            </a:r>
            <a:r>
              <a:rPr lang="it-IT" baseline="0" dirty="0" err="1" smtClean="0"/>
              <a:t>of</a:t>
            </a:r>
            <a:r>
              <a:rPr lang="it-IT" baseline="0" dirty="0" smtClean="0"/>
              <a:t> air-water </a:t>
            </a:r>
            <a:r>
              <a:rPr lang="it-IT" baseline="0" dirty="0" err="1" smtClean="0"/>
              <a:t>runs</a:t>
            </a:r>
            <a:r>
              <a:rPr lang="it-IT" baseline="0" dirty="0" smtClean="0"/>
              <a:t> </a:t>
            </a:r>
            <a:r>
              <a:rPr lang="it-IT" baseline="0" dirty="0" err="1" smtClean="0"/>
              <a:t>with</a:t>
            </a:r>
            <a:r>
              <a:rPr lang="it-IT" baseline="0" dirty="0" smtClean="0"/>
              <a:t> </a:t>
            </a:r>
            <a:r>
              <a:rPr lang="it-IT" baseline="0" dirty="0" err="1" smtClean="0"/>
              <a:t>constant</a:t>
            </a:r>
            <a:r>
              <a:rPr lang="it-IT" baseline="0" dirty="0" smtClean="0"/>
              <a:t> </a:t>
            </a:r>
            <a:r>
              <a:rPr lang="it-IT" baseline="0" dirty="0" err="1" smtClean="0"/>
              <a:t>liquid</a:t>
            </a:r>
            <a:r>
              <a:rPr lang="it-IT" baseline="0" dirty="0" smtClean="0"/>
              <a:t> </a:t>
            </a:r>
            <a:r>
              <a:rPr lang="it-IT" baseline="0" dirty="0" err="1" smtClean="0"/>
              <a:t>superficial</a:t>
            </a:r>
            <a:r>
              <a:rPr lang="it-IT" baseline="0" dirty="0" smtClean="0"/>
              <a:t> </a:t>
            </a:r>
            <a:r>
              <a:rPr lang="it-IT" baseline="0" dirty="0" err="1" smtClean="0"/>
              <a:t>velocity</a:t>
            </a:r>
            <a:r>
              <a:rPr lang="it-IT" baseline="0" dirty="0" smtClean="0"/>
              <a:t> and </a:t>
            </a:r>
            <a:r>
              <a:rPr lang="it-IT" baseline="0" dirty="0" err="1" smtClean="0"/>
              <a:t>different</a:t>
            </a:r>
            <a:r>
              <a:rPr lang="it-IT" baseline="0" dirty="0" smtClean="0"/>
              <a:t> </a:t>
            </a:r>
            <a:r>
              <a:rPr lang="it-IT" baseline="0" dirty="0" smtClean="0"/>
              <a:t>gas </a:t>
            </a:r>
            <a:r>
              <a:rPr lang="it-IT" baseline="0" dirty="0" err="1" smtClean="0"/>
              <a:t>superficial</a:t>
            </a:r>
            <a:r>
              <a:rPr lang="it-IT" baseline="0" dirty="0" smtClean="0"/>
              <a:t> </a:t>
            </a:r>
            <a:r>
              <a:rPr lang="it-IT" baseline="0" dirty="0" err="1" smtClean="0"/>
              <a:t>velocities</a:t>
            </a:r>
            <a:r>
              <a:rPr lang="it-IT" baseline="0" dirty="0" smtClean="0"/>
              <a:t>.</a:t>
            </a:r>
          </a:p>
          <a:p>
            <a:r>
              <a:rPr lang="it-IT" baseline="0" dirty="0" smtClean="0"/>
              <a:t>The flow </a:t>
            </a:r>
            <a:r>
              <a:rPr lang="it-IT" baseline="0" dirty="0" err="1" smtClean="0"/>
              <a:t>patterns</a:t>
            </a:r>
            <a:r>
              <a:rPr lang="it-IT" baseline="0" dirty="0" smtClean="0"/>
              <a:t> are </a:t>
            </a:r>
            <a:r>
              <a:rPr lang="it-IT" baseline="0" dirty="0" err="1" smtClean="0"/>
              <a:t>annular</a:t>
            </a:r>
            <a:r>
              <a:rPr lang="it-IT" baseline="0" dirty="0" smtClean="0"/>
              <a:t> or </a:t>
            </a:r>
            <a:r>
              <a:rPr lang="it-IT" baseline="0" dirty="0" err="1" smtClean="0"/>
              <a:t>mist</a:t>
            </a:r>
            <a:r>
              <a:rPr lang="it-IT" baseline="0" dirty="0" smtClean="0"/>
              <a:t> </a:t>
            </a:r>
            <a:r>
              <a:rPr lang="it-IT" baseline="0" dirty="0" err="1" smtClean="0"/>
              <a:t>annular</a:t>
            </a:r>
            <a:r>
              <a:rPr lang="it-IT" baseline="0" dirty="0" smtClean="0"/>
              <a:t> flow.</a:t>
            </a:r>
          </a:p>
          <a:p>
            <a:r>
              <a:rPr lang="it-IT" baseline="0" dirty="0" err="1" smtClean="0"/>
              <a:t>For</a:t>
            </a:r>
            <a:r>
              <a:rPr lang="it-IT" baseline="0" dirty="0" smtClean="0"/>
              <a:t> </a:t>
            </a:r>
            <a:r>
              <a:rPr lang="it-IT" baseline="0" dirty="0" err="1" smtClean="0"/>
              <a:t>every</a:t>
            </a:r>
            <a:r>
              <a:rPr lang="it-IT" baseline="0" dirty="0" smtClean="0"/>
              <a:t> </a:t>
            </a:r>
            <a:r>
              <a:rPr lang="it-IT" baseline="0" dirty="0" err="1" smtClean="0"/>
              <a:t>liquid</a:t>
            </a:r>
            <a:r>
              <a:rPr lang="it-IT" baseline="0" dirty="0" smtClean="0"/>
              <a:t> flow </a:t>
            </a:r>
            <a:r>
              <a:rPr lang="it-IT" baseline="0" dirty="0" smtClean="0"/>
              <a:t>rate, </a:t>
            </a:r>
            <a:r>
              <a:rPr lang="it-IT" baseline="0" dirty="0" smtClean="0"/>
              <a:t>the air flow rate </a:t>
            </a:r>
            <a:r>
              <a:rPr lang="it-IT" baseline="0" dirty="0" err="1" smtClean="0"/>
              <a:t>is</a:t>
            </a:r>
            <a:r>
              <a:rPr lang="it-IT" baseline="0" dirty="0" smtClean="0"/>
              <a:t> in a </a:t>
            </a:r>
            <a:r>
              <a:rPr lang="it-IT" baseline="0" dirty="0" err="1" smtClean="0"/>
              <a:t>range</a:t>
            </a:r>
            <a:r>
              <a:rPr lang="it-IT" baseline="0" dirty="0" smtClean="0"/>
              <a:t> </a:t>
            </a:r>
            <a:r>
              <a:rPr lang="it-IT" baseline="0" dirty="0" err="1" smtClean="0"/>
              <a:t>where</a:t>
            </a:r>
            <a:r>
              <a:rPr lang="it-IT" baseline="0" dirty="0" smtClean="0"/>
              <a:t> no </a:t>
            </a:r>
            <a:r>
              <a:rPr lang="it-IT" baseline="0" dirty="0" err="1" smtClean="0"/>
              <a:t>flooding</a:t>
            </a:r>
            <a:r>
              <a:rPr lang="it-IT" baseline="0" dirty="0" smtClean="0"/>
              <a:t> </a:t>
            </a:r>
            <a:r>
              <a:rPr lang="it-IT" baseline="0" dirty="0" err="1" smtClean="0"/>
              <a:t>occurs</a:t>
            </a:r>
            <a:r>
              <a:rPr lang="it-IT" baseline="0" dirty="0" smtClean="0"/>
              <a:t> and the </a:t>
            </a:r>
            <a:r>
              <a:rPr lang="it-IT" baseline="0" dirty="0" err="1" smtClean="0"/>
              <a:t>pressure</a:t>
            </a:r>
            <a:r>
              <a:rPr lang="it-IT" baseline="0" dirty="0" smtClean="0"/>
              <a:t> </a:t>
            </a:r>
            <a:r>
              <a:rPr lang="it-IT" baseline="0" dirty="0" err="1" smtClean="0"/>
              <a:t>drop</a:t>
            </a:r>
            <a:r>
              <a:rPr lang="it-IT" baseline="0" dirty="0" smtClean="0"/>
              <a:t> </a:t>
            </a:r>
            <a:r>
              <a:rPr lang="it-IT" baseline="0" dirty="0" err="1" smtClean="0"/>
              <a:t>across</a:t>
            </a:r>
            <a:r>
              <a:rPr lang="it-IT" baseline="0" dirty="0" smtClean="0"/>
              <a:t> the test </a:t>
            </a:r>
            <a:r>
              <a:rPr lang="it-IT" baseline="0" dirty="0" err="1" smtClean="0"/>
              <a:t>section</a:t>
            </a:r>
            <a:r>
              <a:rPr lang="it-IT" baseline="0" dirty="0" smtClean="0"/>
              <a:t> </a:t>
            </a:r>
            <a:r>
              <a:rPr lang="it-IT" baseline="0" dirty="0" err="1" smtClean="0"/>
              <a:t>is</a:t>
            </a:r>
            <a:r>
              <a:rPr lang="it-IT" baseline="0" dirty="0" smtClean="0"/>
              <a:t> </a:t>
            </a:r>
          </a:p>
          <a:p>
            <a:r>
              <a:rPr lang="it-IT" baseline="0" dirty="0" err="1" smtClean="0"/>
              <a:t>compatible</a:t>
            </a:r>
            <a:r>
              <a:rPr lang="it-IT" baseline="0" dirty="0" smtClean="0"/>
              <a:t> </a:t>
            </a:r>
            <a:r>
              <a:rPr lang="it-IT" baseline="0" dirty="0" err="1" smtClean="0"/>
              <a:t>with</a:t>
            </a:r>
            <a:r>
              <a:rPr lang="it-IT" baseline="0" dirty="0" smtClean="0"/>
              <a:t> the </a:t>
            </a:r>
            <a:r>
              <a:rPr lang="it-IT" baseline="0" dirty="0" err="1" smtClean="0"/>
              <a:t>blower</a:t>
            </a:r>
            <a:r>
              <a:rPr lang="it-IT" baseline="0" dirty="0" smtClean="0"/>
              <a:t> </a:t>
            </a:r>
            <a:r>
              <a:rPr lang="it-IT" baseline="0" dirty="0" err="1" smtClean="0"/>
              <a:t>characteristics</a:t>
            </a:r>
            <a:r>
              <a:rPr lang="it-IT" baseline="0" dirty="0" smtClean="0"/>
              <a:t>. </a:t>
            </a:r>
          </a:p>
          <a:p>
            <a:r>
              <a:rPr lang="it-IT" baseline="0" dirty="0" smtClean="0"/>
              <a:t>The </a:t>
            </a:r>
            <a:r>
              <a:rPr lang="it-IT" baseline="0" dirty="0" err="1" smtClean="0"/>
              <a:t>void</a:t>
            </a:r>
            <a:r>
              <a:rPr lang="it-IT" baseline="0" dirty="0" smtClean="0"/>
              <a:t> </a:t>
            </a:r>
            <a:r>
              <a:rPr lang="it-IT" baseline="0" dirty="0" err="1" smtClean="0"/>
              <a:t>fraction</a:t>
            </a:r>
            <a:r>
              <a:rPr lang="it-IT" baseline="0" dirty="0" smtClean="0"/>
              <a:t> </a:t>
            </a:r>
            <a:r>
              <a:rPr lang="it-IT" baseline="0" dirty="0" err="1" smtClean="0"/>
              <a:t>is</a:t>
            </a:r>
            <a:r>
              <a:rPr lang="it-IT" baseline="0" dirty="0" smtClean="0"/>
              <a:t> in the </a:t>
            </a:r>
            <a:r>
              <a:rPr lang="it-IT" baseline="0" dirty="0" err="1" smtClean="0"/>
              <a:t>range</a:t>
            </a:r>
            <a:r>
              <a:rPr lang="it-IT" baseline="0" dirty="0" smtClean="0"/>
              <a:t> 0.97  - 1.</a:t>
            </a:r>
            <a:endParaRPr lang="it-IT" dirty="0"/>
          </a:p>
        </p:txBody>
      </p:sp>
      <p:sp>
        <p:nvSpPr>
          <p:cNvPr id="4" name="Segnaposto numero diapositiva 3"/>
          <p:cNvSpPr>
            <a:spLocks noGrp="1"/>
          </p:cNvSpPr>
          <p:nvPr>
            <p:ph type="sldNum" sz="quarter" idx="10"/>
          </p:nvPr>
        </p:nvSpPr>
        <p:spPr/>
        <p:txBody>
          <a:bodyPr/>
          <a:lstStyle/>
          <a:p>
            <a:fld id="{94181755-929F-45F9-B433-9849E4321E52}" type="slidenum">
              <a:rPr lang="it-IT" smtClean="0">
                <a:solidFill>
                  <a:prstClr val="black"/>
                </a:solidFill>
              </a:rPr>
              <a:pPr/>
              <a:t>6</a:t>
            </a:fld>
            <a:endParaRPr lang="it-IT">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403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 VFM allows the </a:t>
            </a:r>
            <a:r>
              <a:rPr lang="en-GB" dirty="0" smtClean="0"/>
              <a:t>estimation of the fluid flow rate from the pressure drop across a pipe restriction. This is perhaps the most commonly used flow measurement technique in industrial applications.</a:t>
            </a:r>
          </a:p>
          <a:p>
            <a:pPr eaLnBrk="1" hangingPunct="1">
              <a:spcBef>
                <a:spcPct val="0"/>
              </a:spcBef>
            </a:pPr>
            <a:r>
              <a:rPr lang="en-US" dirty="0" smtClean="0"/>
              <a:t>Because in the experimented range the Re number is lower than 10</a:t>
            </a:r>
            <a:r>
              <a:rPr lang="en-US" baseline="30000" dirty="0" smtClean="0"/>
              <a:t>5</a:t>
            </a:r>
            <a:r>
              <a:rPr lang="en-US" dirty="0" smtClean="0"/>
              <a:t> and because the sensor geometrical dimensions are not inside the range considered in the </a:t>
            </a:r>
            <a:r>
              <a:rPr lang="en-GB" dirty="0" smtClean="0"/>
              <a:t>EN ISO 5167-1, an in-situ calibration has been performed to obtain the </a:t>
            </a:r>
            <a:r>
              <a:rPr lang="en-GB" dirty="0" smtClean="0"/>
              <a:t>single- </a:t>
            </a:r>
            <a:r>
              <a:rPr lang="en-GB" dirty="0" smtClean="0"/>
              <a:t>phase discharge coefficient for air</a:t>
            </a:r>
            <a:r>
              <a:rPr lang="en-GB" baseline="0" dirty="0" smtClean="0"/>
              <a:t> flow</a:t>
            </a:r>
            <a:r>
              <a:rPr lang="en-GB" dirty="0" smtClean="0"/>
              <a:t>. </a:t>
            </a:r>
          </a:p>
          <a:p>
            <a:pPr eaLnBrk="1" hangingPunct="1">
              <a:spcBef>
                <a:spcPct val="0"/>
              </a:spcBef>
            </a:pPr>
            <a:endParaRPr lang="en-GB" dirty="0" smtClean="0"/>
          </a:p>
          <a:p>
            <a:pPr eaLnBrk="1" hangingPunct="1">
              <a:spcBef>
                <a:spcPct val="0"/>
              </a:spcBef>
            </a:pPr>
            <a:r>
              <a:rPr lang="en-GB" dirty="0" smtClean="0"/>
              <a:t>In the</a:t>
            </a:r>
            <a:r>
              <a:rPr lang="en-GB" baseline="0" dirty="0" smtClean="0"/>
              <a:t> designed flow meter it is important to </a:t>
            </a:r>
            <a:r>
              <a:rPr lang="en-GB" baseline="0" dirty="0" smtClean="0"/>
              <a:t>measure </a:t>
            </a:r>
            <a:r>
              <a:rPr lang="en-GB" baseline="0" dirty="0" smtClean="0"/>
              <a:t>the pressure drop between the inlet and </a:t>
            </a:r>
            <a:r>
              <a:rPr lang="en-GB" baseline="0" dirty="0" smtClean="0"/>
              <a:t>the outlet </a:t>
            </a:r>
            <a:r>
              <a:rPr lang="en-GB" baseline="0" dirty="0" smtClean="0"/>
              <a:t>of </a:t>
            </a:r>
            <a:r>
              <a:rPr lang="en-GB" baseline="0" dirty="0" smtClean="0"/>
              <a:t>the </a:t>
            </a:r>
            <a:r>
              <a:rPr lang="en-GB" baseline="0" dirty="0" err="1" smtClean="0"/>
              <a:t>venturi</a:t>
            </a:r>
            <a:r>
              <a:rPr lang="en-GB" baseline="0" dirty="0" smtClean="0"/>
              <a:t> </a:t>
            </a:r>
            <a:r>
              <a:rPr lang="en-GB" baseline="0" dirty="0" smtClean="0"/>
              <a:t>flow meter.</a:t>
            </a:r>
            <a:endParaRPr lang="en-GB" dirty="0" smtClean="0"/>
          </a:p>
          <a:p>
            <a:pPr eaLnBrk="1" hangingPunct="1">
              <a:spcBef>
                <a:spcPct val="0"/>
              </a:spcBef>
            </a:pPr>
            <a:endParaRPr lang="it-IT" dirty="0" smtClean="0"/>
          </a:p>
          <a:p>
            <a:pPr eaLnBrk="1" hangingPunct="1">
              <a:spcBef>
                <a:spcPct val="0"/>
              </a:spcBef>
            </a:pPr>
            <a:r>
              <a:rPr lang="en-GB" dirty="0" smtClean="0"/>
              <a:t>In </a:t>
            </a:r>
            <a:r>
              <a:rPr lang="en-GB" dirty="0" smtClean="0"/>
              <a:t>two- </a:t>
            </a:r>
            <a:r>
              <a:rPr lang="en-GB" dirty="0" smtClean="0"/>
              <a:t>phase flow, due to the interaction between the gas and the liquid phase, the estimated mass flow rate must to be corrected using available correlations derived from experimental data or semi-empirical models.</a:t>
            </a:r>
            <a:endParaRPr lang="it-IT" dirty="0" smtClean="0"/>
          </a:p>
        </p:txBody>
      </p:sp>
      <p:sp>
        <p:nvSpPr>
          <p:cNvPr id="44036"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8003DA10-2618-4D48-A5A0-8DC078910BAD}" type="slidenum">
              <a:rPr lang="it-IT" smtClean="0">
                <a:solidFill>
                  <a:prstClr val="black"/>
                </a:solidFill>
              </a:rPr>
              <a:pPr>
                <a:defRPr/>
              </a:pPr>
              <a:t>7</a:t>
            </a:fld>
            <a:endParaRPr lang="it-IT" smtClean="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505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it-IT" dirty="0" smtClean="0"/>
              <a:t>The venturi </a:t>
            </a:r>
            <a:r>
              <a:rPr lang="it-IT" dirty="0" err="1" smtClean="0"/>
              <a:t>has</a:t>
            </a:r>
            <a:r>
              <a:rPr lang="it-IT" dirty="0" smtClean="0"/>
              <a:t> </a:t>
            </a:r>
            <a:r>
              <a:rPr lang="it-IT" dirty="0" err="1" smtClean="0"/>
              <a:t>been</a:t>
            </a:r>
            <a:r>
              <a:rPr lang="it-IT" dirty="0" smtClean="0"/>
              <a:t> </a:t>
            </a:r>
            <a:r>
              <a:rPr lang="it-IT" dirty="0" err="1" smtClean="0"/>
              <a:t>studied</a:t>
            </a:r>
            <a:r>
              <a:rPr lang="it-IT" dirty="0" smtClean="0"/>
              <a:t> in </a:t>
            </a:r>
            <a:r>
              <a:rPr lang="it-IT" dirty="0" smtClean="0"/>
              <a:t>single- </a:t>
            </a:r>
            <a:r>
              <a:rPr lang="it-IT" dirty="0" err="1" smtClean="0"/>
              <a:t>phase</a:t>
            </a:r>
            <a:r>
              <a:rPr lang="it-IT" dirty="0" smtClean="0"/>
              <a:t> </a:t>
            </a:r>
            <a:r>
              <a:rPr lang="it-IT" dirty="0" err="1" smtClean="0"/>
              <a:t>with</a:t>
            </a:r>
            <a:r>
              <a:rPr lang="it-IT" dirty="0" smtClean="0"/>
              <a:t> air </a:t>
            </a:r>
            <a:r>
              <a:rPr lang="it-IT" dirty="0" smtClean="0"/>
              <a:t>single- </a:t>
            </a:r>
            <a:r>
              <a:rPr lang="it-IT" dirty="0" err="1" smtClean="0"/>
              <a:t>phase</a:t>
            </a:r>
            <a:r>
              <a:rPr lang="it-IT" dirty="0" smtClean="0"/>
              <a:t> flow rate at </a:t>
            </a:r>
            <a:r>
              <a:rPr lang="it-IT" dirty="0" err="1" smtClean="0"/>
              <a:t>ambient</a:t>
            </a:r>
            <a:r>
              <a:rPr lang="it-IT" dirty="0" smtClean="0"/>
              <a:t> temperature and </a:t>
            </a:r>
            <a:r>
              <a:rPr lang="it-IT" dirty="0" err="1" smtClean="0"/>
              <a:t>near</a:t>
            </a:r>
            <a:r>
              <a:rPr lang="it-IT" dirty="0" smtClean="0"/>
              <a:t> the </a:t>
            </a:r>
            <a:r>
              <a:rPr lang="it-IT" dirty="0" err="1" smtClean="0"/>
              <a:t>ambient</a:t>
            </a:r>
            <a:r>
              <a:rPr lang="it-IT" dirty="0" smtClean="0"/>
              <a:t> </a:t>
            </a:r>
            <a:r>
              <a:rPr lang="it-IT" dirty="0" err="1" smtClean="0"/>
              <a:t>pressure</a:t>
            </a:r>
            <a:r>
              <a:rPr lang="it-IT" dirty="0" smtClean="0"/>
              <a:t> </a:t>
            </a:r>
            <a:r>
              <a:rPr lang="it-IT" dirty="0" err="1" smtClean="0"/>
              <a:t>to</a:t>
            </a:r>
            <a:r>
              <a:rPr lang="it-IT" dirty="0" smtClean="0"/>
              <a:t> </a:t>
            </a:r>
            <a:r>
              <a:rPr lang="it-IT" dirty="0" err="1" smtClean="0"/>
              <a:t>evaluate</a:t>
            </a:r>
            <a:r>
              <a:rPr lang="it-IT" dirty="0" smtClean="0"/>
              <a:t> the </a:t>
            </a:r>
            <a:r>
              <a:rPr lang="it-IT" dirty="0" err="1" smtClean="0"/>
              <a:t>discharge</a:t>
            </a:r>
            <a:r>
              <a:rPr lang="it-IT" dirty="0" smtClean="0"/>
              <a:t> </a:t>
            </a:r>
            <a:r>
              <a:rPr lang="it-IT" dirty="0" err="1" smtClean="0"/>
              <a:t>coefficient</a:t>
            </a:r>
            <a:r>
              <a:rPr lang="it-IT" dirty="0" smtClean="0"/>
              <a:t> versus the Reynolds </a:t>
            </a:r>
            <a:r>
              <a:rPr lang="it-IT" dirty="0" err="1" smtClean="0"/>
              <a:t>number</a:t>
            </a:r>
            <a:r>
              <a:rPr lang="it-IT" dirty="0" smtClean="0"/>
              <a:t>.</a:t>
            </a:r>
          </a:p>
        </p:txBody>
      </p:sp>
      <p:sp>
        <p:nvSpPr>
          <p:cNvPr id="45060"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1F541E5-15E7-4264-A298-5DA238D420C9}" type="slidenum">
              <a:rPr lang="it-IT" smtClean="0">
                <a:solidFill>
                  <a:prstClr val="black"/>
                </a:solidFill>
              </a:rPr>
              <a:pPr>
                <a:defRPr/>
              </a:pPr>
              <a:t>8</a:t>
            </a:fld>
            <a:endParaRPr lang="it-IT" smtClean="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dependency of pressure drop on the superficial velocities of the two phases and the small effect due to the liquid flow rate is shown</a:t>
            </a:r>
            <a:r>
              <a:rPr lang="en-US" sz="1200" kern="1200" baseline="0" dirty="0" smtClean="0">
                <a:solidFill>
                  <a:schemeClr val="tx1"/>
                </a:solidFill>
                <a:latin typeface="+mn-lt"/>
                <a:ea typeface="+mn-ea"/>
                <a:cs typeface="+mn-cs"/>
              </a:rPr>
              <a:t> (fig. 6)</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The two-phase pressure drops increase with the gas and liquid superficial velocity.  </a:t>
            </a: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it-IT" dirty="0"/>
          </a:p>
        </p:txBody>
      </p:sp>
      <p:sp>
        <p:nvSpPr>
          <p:cNvPr id="4" name="Segnaposto numero diapositiva 3"/>
          <p:cNvSpPr>
            <a:spLocks noGrp="1"/>
          </p:cNvSpPr>
          <p:nvPr>
            <p:ph type="sldNum" sz="quarter" idx="10"/>
          </p:nvPr>
        </p:nvSpPr>
        <p:spPr/>
        <p:txBody>
          <a:bodyPr/>
          <a:lstStyle/>
          <a:p>
            <a:fld id="{94181755-929F-45F9-B433-9849E4321E52}" type="slidenum">
              <a:rPr lang="it-IT" smtClean="0">
                <a:solidFill>
                  <a:prstClr val="black"/>
                </a:solidFill>
              </a:rPr>
              <a:pPr/>
              <a:t>9</a:t>
            </a:fld>
            <a:endParaRPr lang="it-IT">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4" name="Triangolo rettangolo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grpSp>
        <p:nvGrpSpPr>
          <p:cNvPr id="2" name="Gruppo 15"/>
          <p:cNvGrpSpPr>
            <a:grpSpLocks/>
          </p:cNvGrpSpPr>
          <p:nvPr/>
        </p:nvGrpSpPr>
        <p:grpSpPr bwMode="auto">
          <a:xfrm>
            <a:off x="-3175" y="4953000"/>
            <a:ext cx="9147175" cy="1911350"/>
            <a:chOff x="-3765" y="4832896"/>
            <a:chExt cx="9147765" cy="2032192"/>
          </a:xfrm>
        </p:grpSpPr>
        <p:sp>
          <p:nvSpPr>
            <p:cNvPr id="6" name="Figura a mano libera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7" name="Figura a mano libera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8" name="Figura a mano libera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cxnSp>
          <p:nvCxnSpPr>
            <p:cNvPr id="10" name="Connettore 1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olo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it-IT" smtClean="0"/>
              <a:t>Fare clic per modificare lo stile del titolo</a:t>
            </a:r>
            <a:endParaRPr lang="en-US"/>
          </a:p>
        </p:txBody>
      </p:sp>
      <p:sp>
        <p:nvSpPr>
          <p:cNvPr id="17" name="Sottotitolo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it-IT" smtClean="0"/>
              <a:t>Fare clic per modificare lo stile del sottotitolo dello schema</a:t>
            </a:r>
            <a:endParaRPr lang="en-US"/>
          </a:p>
        </p:txBody>
      </p:sp>
      <p:sp>
        <p:nvSpPr>
          <p:cNvPr id="11" name="Segnaposto data 29"/>
          <p:cNvSpPr>
            <a:spLocks noGrp="1"/>
          </p:cNvSpPr>
          <p:nvPr>
            <p:ph type="dt" sz="half" idx="10"/>
          </p:nvPr>
        </p:nvSpPr>
        <p:spPr/>
        <p:txBody>
          <a:bodyPr/>
          <a:lstStyle>
            <a:lvl1pPr>
              <a:defRPr>
                <a:solidFill>
                  <a:srgbClr val="FFFFFF"/>
                </a:solidFill>
              </a:defRPr>
            </a:lvl1pPr>
            <a:extLst/>
          </a:lstStyle>
          <a:p>
            <a:pPr>
              <a:defRPr/>
            </a:pPr>
            <a:fld id="{812967E4-2FE9-4005-8C2D-5314CE0822C9}" type="datetime1">
              <a:rPr lang="it-IT" smtClean="0"/>
              <a:pPr>
                <a:defRPr/>
              </a:pPr>
              <a:t>08/07/2014</a:t>
            </a:fld>
            <a:endParaRPr lang="it-IT"/>
          </a:p>
        </p:txBody>
      </p:sp>
      <p:sp>
        <p:nvSpPr>
          <p:cNvPr id="12" name="Segnaposto piè di pagina 18"/>
          <p:cNvSpPr>
            <a:spLocks noGrp="1"/>
          </p:cNvSpPr>
          <p:nvPr>
            <p:ph type="ftr" sz="quarter" idx="11"/>
          </p:nvPr>
        </p:nvSpPr>
        <p:spPr/>
        <p:txBody>
          <a:bodyPr/>
          <a:lstStyle>
            <a:lvl1pPr>
              <a:defRPr>
                <a:solidFill>
                  <a:schemeClr val="accent1">
                    <a:tint val="20000"/>
                  </a:schemeClr>
                </a:solidFill>
              </a:defRPr>
            </a:lvl1pPr>
            <a:extLst/>
          </a:lstStyle>
          <a:p>
            <a:pPr>
              <a:defRPr/>
            </a:pPr>
            <a:endParaRPr lang="it-IT">
              <a:solidFill>
                <a:srgbClr val="F0A22E">
                  <a:tint val="20000"/>
                </a:srgbClr>
              </a:solidFill>
            </a:endParaRPr>
          </a:p>
        </p:txBody>
      </p:sp>
      <p:sp>
        <p:nvSpPr>
          <p:cNvPr id="13" name="Segnaposto numero diapositiva 26"/>
          <p:cNvSpPr>
            <a:spLocks noGrp="1"/>
          </p:cNvSpPr>
          <p:nvPr>
            <p:ph type="sldNum" sz="quarter" idx="12"/>
          </p:nvPr>
        </p:nvSpPr>
        <p:spPr/>
        <p:txBody>
          <a:bodyPr/>
          <a:lstStyle>
            <a:lvl1pPr>
              <a:defRPr>
                <a:solidFill>
                  <a:srgbClr val="FFFFFF"/>
                </a:solidFill>
              </a:defRPr>
            </a:lvl1pPr>
            <a:extLst/>
          </a:lstStyle>
          <a:p>
            <a:pPr>
              <a:defRPr/>
            </a:pPr>
            <a:fld id="{7316F320-3B72-4EC7-9050-7EF30AA6B05A}"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457200" y="1481329"/>
            <a:ext cx="8229600" cy="4386071"/>
          </a:xfrm>
        </p:spPr>
        <p:txBody>
          <a:bodyPr vert="eaVert"/>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9"/>
          <p:cNvSpPr>
            <a:spLocks noGrp="1"/>
          </p:cNvSpPr>
          <p:nvPr>
            <p:ph type="dt" sz="half" idx="10"/>
          </p:nvPr>
        </p:nvSpPr>
        <p:spPr/>
        <p:txBody>
          <a:bodyPr/>
          <a:lstStyle>
            <a:lvl1pPr>
              <a:defRPr/>
            </a:lvl1pPr>
          </a:lstStyle>
          <a:p>
            <a:pPr>
              <a:defRPr/>
            </a:pPr>
            <a:fld id="{0B79CBE4-FF39-4C31-98D2-9D798B557770}" type="datetime1">
              <a:rPr lang="it-IT" smtClean="0">
                <a:solidFill>
                  <a:prstClr val="black"/>
                </a:solidFill>
              </a:rPr>
              <a:pPr>
                <a:defRPr/>
              </a:pPr>
              <a:t>08/07/2014</a:t>
            </a:fld>
            <a:endParaRPr lang="it-IT">
              <a:solidFill>
                <a:prstClr val="black"/>
              </a:solidFill>
            </a:endParaRPr>
          </a:p>
        </p:txBody>
      </p:sp>
      <p:sp>
        <p:nvSpPr>
          <p:cNvPr id="5" name="Segnaposto piè di pagina 21"/>
          <p:cNvSpPr>
            <a:spLocks noGrp="1"/>
          </p:cNvSpPr>
          <p:nvPr>
            <p:ph type="ftr" sz="quarter" idx="11"/>
          </p:nvPr>
        </p:nvSpPr>
        <p:spPr/>
        <p:txBody>
          <a:bodyPr/>
          <a:lstStyle>
            <a:lvl1pPr>
              <a:defRPr/>
            </a:lvl1pPr>
          </a:lstStyle>
          <a:p>
            <a:pPr>
              <a:defRPr/>
            </a:pPr>
            <a:endParaRPr lang="it-IT">
              <a:solidFill>
                <a:prstClr val="black"/>
              </a:solidFill>
            </a:endParaRPr>
          </a:p>
        </p:txBody>
      </p:sp>
      <p:sp>
        <p:nvSpPr>
          <p:cNvPr id="6" name="Segnaposto numero diapositiva 17"/>
          <p:cNvSpPr>
            <a:spLocks noGrp="1"/>
          </p:cNvSpPr>
          <p:nvPr>
            <p:ph type="sldNum" sz="quarter" idx="12"/>
          </p:nvPr>
        </p:nvSpPr>
        <p:spPr/>
        <p:txBody>
          <a:bodyPr/>
          <a:lstStyle>
            <a:lvl1pPr>
              <a:defRPr/>
            </a:lvl1pPr>
          </a:lstStyle>
          <a:p>
            <a:pPr>
              <a:defRPr/>
            </a:pPr>
            <a:fld id="{7CB12FA8-36BA-468A-851D-373B99113D6E}" type="slidenum">
              <a:rPr lang="it-IT">
                <a:solidFill>
                  <a:prstClr val="black"/>
                </a:solidFill>
              </a:rPr>
              <a:pPr>
                <a:defRPr/>
              </a:pPr>
              <a:t>‹N›</a:t>
            </a:fld>
            <a:endParaRPr lang="it-IT">
              <a:solidFill>
                <a:prstClr val="black"/>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844013" y="274640"/>
            <a:ext cx="1777470" cy="5592761"/>
          </a:xfrm>
        </p:spPr>
        <p:txBody>
          <a:bodyPr vert="eaVert"/>
          <a:lstStyle>
            <a:extLs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457200" y="274641"/>
            <a:ext cx="6324600" cy="5592760"/>
          </a:xfrm>
        </p:spPr>
        <p:txBody>
          <a:bodyPr vert="eaVert"/>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9"/>
          <p:cNvSpPr>
            <a:spLocks noGrp="1"/>
          </p:cNvSpPr>
          <p:nvPr>
            <p:ph type="dt" sz="half" idx="10"/>
          </p:nvPr>
        </p:nvSpPr>
        <p:spPr/>
        <p:txBody>
          <a:bodyPr/>
          <a:lstStyle>
            <a:lvl1pPr>
              <a:defRPr/>
            </a:lvl1pPr>
          </a:lstStyle>
          <a:p>
            <a:pPr>
              <a:defRPr/>
            </a:pPr>
            <a:fld id="{7ECB3390-3668-4E6E-9F26-21921036E6FE}" type="datetime1">
              <a:rPr lang="it-IT" smtClean="0">
                <a:solidFill>
                  <a:prstClr val="black"/>
                </a:solidFill>
              </a:rPr>
              <a:pPr>
                <a:defRPr/>
              </a:pPr>
              <a:t>08/07/2014</a:t>
            </a:fld>
            <a:endParaRPr lang="it-IT">
              <a:solidFill>
                <a:prstClr val="black"/>
              </a:solidFill>
            </a:endParaRPr>
          </a:p>
        </p:txBody>
      </p:sp>
      <p:sp>
        <p:nvSpPr>
          <p:cNvPr id="5" name="Segnaposto piè di pagina 21"/>
          <p:cNvSpPr>
            <a:spLocks noGrp="1"/>
          </p:cNvSpPr>
          <p:nvPr>
            <p:ph type="ftr" sz="quarter" idx="11"/>
          </p:nvPr>
        </p:nvSpPr>
        <p:spPr/>
        <p:txBody>
          <a:bodyPr/>
          <a:lstStyle>
            <a:lvl1pPr>
              <a:defRPr/>
            </a:lvl1pPr>
          </a:lstStyle>
          <a:p>
            <a:pPr>
              <a:defRPr/>
            </a:pPr>
            <a:endParaRPr lang="it-IT">
              <a:solidFill>
                <a:prstClr val="black"/>
              </a:solidFill>
            </a:endParaRPr>
          </a:p>
        </p:txBody>
      </p:sp>
      <p:sp>
        <p:nvSpPr>
          <p:cNvPr id="6" name="Segnaposto numero diapositiva 17"/>
          <p:cNvSpPr>
            <a:spLocks noGrp="1"/>
          </p:cNvSpPr>
          <p:nvPr>
            <p:ph type="sldNum" sz="quarter" idx="12"/>
          </p:nvPr>
        </p:nvSpPr>
        <p:spPr/>
        <p:txBody>
          <a:bodyPr/>
          <a:lstStyle>
            <a:lvl1pPr>
              <a:defRPr/>
            </a:lvl1pPr>
          </a:lstStyle>
          <a:p>
            <a:pPr>
              <a:defRPr/>
            </a:pPr>
            <a:fld id="{DDFC8322-4150-43CE-85BE-9B732BAC6270}" type="slidenum">
              <a:rPr lang="it-IT">
                <a:solidFill>
                  <a:prstClr val="black"/>
                </a:solidFill>
              </a:rPr>
              <a:pPr>
                <a:defRPr/>
              </a:pPr>
              <a:t>‹N›</a:t>
            </a:fld>
            <a:endParaRPr lang="it-IT">
              <a:solidFill>
                <a:prstClr val="black"/>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Titolo 6"/>
          <p:cNvSpPr>
            <a:spLocks noGrp="1"/>
          </p:cNvSpPr>
          <p:nvPr>
            <p:ph type="title"/>
          </p:nvPr>
        </p:nvSpPr>
        <p:spPr/>
        <p:txBody>
          <a:bodyPr rtlCol="0"/>
          <a:lstStyle>
            <a:extLst/>
          </a:lstStyle>
          <a:p>
            <a:r>
              <a:rPr lang="it-IT" smtClean="0"/>
              <a:t>Fare clic per modificare lo stile del titolo</a:t>
            </a:r>
            <a:endParaRPr lang="en-US"/>
          </a:p>
        </p:txBody>
      </p:sp>
      <p:sp>
        <p:nvSpPr>
          <p:cNvPr id="4" name="Segnaposto data 9"/>
          <p:cNvSpPr>
            <a:spLocks noGrp="1"/>
          </p:cNvSpPr>
          <p:nvPr>
            <p:ph type="dt" sz="half" idx="10"/>
          </p:nvPr>
        </p:nvSpPr>
        <p:spPr/>
        <p:txBody>
          <a:bodyPr/>
          <a:lstStyle>
            <a:lvl1pPr>
              <a:defRPr/>
            </a:lvl1pPr>
          </a:lstStyle>
          <a:p>
            <a:pPr>
              <a:defRPr/>
            </a:pPr>
            <a:fld id="{EC1638C1-FB27-4E5F-AC39-FFE2FAF6F9E9}" type="datetime1">
              <a:rPr lang="it-IT" smtClean="0">
                <a:solidFill>
                  <a:prstClr val="black"/>
                </a:solidFill>
              </a:rPr>
              <a:pPr>
                <a:defRPr/>
              </a:pPr>
              <a:t>08/07/2014</a:t>
            </a:fld>
            <a:endParaRPr lang="it-IT">
              <a:solidFill>
                <a:prstClr val="black"/>
              </a:solidFill>
            </a:endParaRPr>
          </a:p>
        </p:txBody>
      </p:sp>
      <p:sp>
        <p:nvSpPr>
          <p:cNvPr id="5" name="Segnaposto piè di pagina 21"/>
          <p:cNvSpPr>
            <a:spLocks noGrp="1"/>
          </p:cNvSpPr>
          <p:nvPr>
            <p:ph type="ftr" sz="quarter" idx="11"/>
          </p:nvPr>
        </p:nvSpPr>
        <p:spPr/>
        <p:txBody>
          <a:bodyPr/>
          <a:lstStyle>
            <a:lvl1pPr>
              <a:defRPr/>
            </a:lvl1pPr>
          </a:lstStyle>
          <a:p>
            <a:pPr>
              <a:defRPr/>
            </a:pPr>
            <a:endParaRPr lang="it-IT">
              <a:solidFill>
                <a:prstClr val="black"/>
              </a:solidFill>
            </a:endParaRPr>
          </a:p>
        </p:txBody>
      </p:sp>
      <p:sp>
        <p:nvSpPr>
          <p:cNvPr id="6" name="Segnaposto numero diapositiva 17"/>
          <p:cNvSpPr>
            <a:spLocks noGrp="1"/>
          </p:cNvSpPr>
          <p:nvPr>
            <p:ph type="sldNum" sz="quarter" idx="12"/>
          </p:nvPr>
        </p:nvSpPr>
        <p:spPr/>
        <p:txBody>
          <a:bodyPr/>
          <a:lstStyle>
            <a:lvl1pPr>
              <a:defRPr/>
            </a:lvl1pPr>
          </a:lstStyle>
          <a:p>
            <a:pPr>
              <a:defRPr/>
            </a:pPr>
            <a:fld id="{7C86A945-CFD7-4E2A-A59A-3B1ECE5F7BF9}" type="slidenum">
              <a:rPr lang="it-IT">
                <a:solidFill>
                  <a:prstClr val="black"/>
                </a:solidFill>
              </a:rPr>
              <a:pPr>
                <a:defRPr/>
              </a:pPr>
              <a:t>‹N›</a:t>
            </a:fld>
            <a:endParaRPr lang="it-IT">
              <a:solidFill>
                <a:prstClr val="black"/>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1"/>
      </p:bgRef>
    </p:bg>
    <p:spTree>
      <p:nvGrpSpPr>
        <p:cNvPr id="1" name=""/>
        <p:cNvGrpSpPr/>
        <p:nvPr/>
      </p:nvGrpSpPr>
      <p:grpSpPr>
        <a:xfrm>
          <a:off x="0" y="0"/>
          <a:ext cx="0" cy="0"/>
          <a:chOff x="0" y="0"/>
          <a:chExt cx="0" cy="0"/>
        </a:xfrm>
      </p:grpSpPr>
      <p:sp>
        <p:nvSpPr>
          <p:cNvPr id="4" name="Gallone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5" name="Gallone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2" name="Titolo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it-IT" smtClean="0"/>
              <a:t>Fare clic per modificare lo stile del titolo</a:t>
            </a:r>
            <a:endParaRPr lang="en-US"/>
          </a:p>
        </p:txBody>
      </p:sp>
      <p:sp>
        <p:nvSpPr>
          <p:cNvPr id="3" name="Segnaposto testo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it-IT" smtClean="0"/>
              <a:t>Fare clic per modificare stili del testo dello schema</a:t>
            </a:r>
          </a:p>
        </p:txBody>
      </p:sp>
      <p:sp>
        <p:nvSpPr>
          <p:cNvPr id="6" name="Segnaposto data 3"/>
          <p:cNvSpPr>
            <a:spLocks noGrp="1"/>
          </p:cNvSpPr>
          <p:nvPr>
            <p:ph type="dt" sz="half" idx="10"/>
          </p:nvPr>
        </p:nvSpPr>
        <p:spPr/>
        <p:txBody>
          <a:bodyPr/>
          <a:lstStyle>
            <a:lvl1pPr>
              <a:defRPr/>
            </a:lvl1pPr>
            <a:extLst/>
          </a:lstStyle>
          <a:p>
            <a:pPr>
              <a:defRPr/>
            </a:pPr>
            <a:fld id="{D1586942-9DE3-4D4C-8ED9-7AC117995EC0}" type="datetime1">
              <a:rPr lang="it-IT" smtClean="0">
                <a:solidFill>
                  <a:prstClr val="white"/>
                </a:solidFill>
              </a:rPr>
              <a:pPr>
                <a:defRPr/>
              </a:pPr>
              <a:t>08/07/2014</a:t>
            </a:fld>
            <a:endParaRPr lang="it-IT">
              <a:solidFill>
                <a:prstClr val="white"/>
              </a:solidFill>
            </a:endParaRPr>
          </a:p>
        </p:txBody>
      </p:sp>
      <p:sp>
        <p:nvSpPr>
          <p:cNvPr id="7" name="Segnaposto piè di pagina 4"/>
          <p:cNvSpPr>
            <a:spLocks noGrp="1"/>
          </p:cNvSpPr>
          <p:nvPr>
            <p:ph type="ftr" sz="quarter" idx="11"/>
          </p:nvPr>
        </p:nvSpPr>
        <p:spPr/>
        <p:txBody>
          <a:bodyPr/>
          <a:lstStyle>
            <a:lvl1pPr>
              <a:defRPr/>
            </a:lvl1pPr>
            <a:extLst/>
          </a:lstStyle>
          <a:p>
            <a:pPr>
              <a:defRPr/>
            </a:pPr>
            <a:endParaRPr lang="it-IT">
              <a:solidFill>
                <a:prstClr val="white"/>
              </a:solidFill>
            </a:endParaRPr>
          </a:p>
        </p:txBody>
      </p:sp>
      <p:sp>
        <p:nvSpPr>
          <p:cNvPr id="8" name="Segnaposto numero diapositiva 5"/>
          <p:cNvSpPr>
            <a:spLocks noGrp="1"/>
          </p:cNvSpPr>
          <p:nvPr>
            <p:ph type="sldNum" sz="quarter" idx="12"/>
          </p:nvPr>
        </p:nvSpPr>
        <p:spPr/>
        <p:txBody>
          <a:bodyPr/>
          <a:lstStyle>
            <a:lvl1pPr>
              <a:defRPr/>
            </a:lvl1pPr>
            <a:extLst/>
          </a:lstStyle>
          <a:p>
            <a:pPr>
              <a:defRPr/>
            </a:pPr>
            <a:fld id="{0FE9254F-ADF3-4FC1-ADAC-C4A0C0D008E5}" type="slidenum">
              <a:rPr lang="it-IT">
                <a:solidFill>
                  <a:prstClr val="white"/>
                </a:solidFill>
              </a:rPr>
              <a:pPr>
                <a:defRPr/>
              </a:pPr>
              <a:t>‹N›</a:t>
            </a:fld>
            <a:endParaRPr lang="it-IT">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bg>
      <p:bgRef idx="1002">
        <a:schemeClr val="bg1"/>
      </p:bgRef>
    </p:bg>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8" name="Titolo 7"/>
          <p:cNvSpPr>
            <a:spLocks noGrp="1"/>
          </p:cNvSpPr>
          <p:nvPr>
            <p:ph type="title"/>
          </p:nvPr>
        </p:nvSpPr>
        <p:spPr/>
        <p:txBody>
          <a:bodyPr rtlCol="0"/>
          <a:lstStyle>
            <a:extLst/>
          </a:lstStyle>
          <a:p>
            <a:r>
              <a:rPr lang="it-IT" smtClean="0"/>
              <a:t>Fare clic per modificare lo stile del titolo</a:t>
            </a:r>
            <a:endParaRPr lang="en-US"/>
          </a:p>
        </p:txBody>
      </p:sp>
      <p:sp>
        <p:nvSpPr>
          <p:cNvPr id="5" name="Segnaposto data 4"/>
          <p:cNvSpPr>
            <a:spLocks noGrp="1"/>
          </p:cNvSpPr>
          <p:nvPr>
            <p:ph type="dt" sz="half" idx="10"/>
          </p:nvPr>
        </p:nvSpPr>
        <p:spPr/>
        <p:txBody>
          <a:bodyPr/>
          <a:lstStyle>
            <a:lvl1pPr>
              <a:defRPr/>
            </a:lvl1pPr>
            <a:extLst/>
          </a:lstStyle>
          <a:p>
            <a:pPr>
              <a:defRPr/>
            </a:pPr>
            <a:fld id="{E7127803-4DE8-42E3-BEF1-D77D0ACFB59C}" type="datetime1">
              <a:rPr lang="it-IT" smtClean="0">
                <a:solidFill>
                  <a:prstClr val="white"/>
                </a:solidFill>
              </a:rPr>
              <a:pPr>
                <a:defRPr/>
              </a:pPr>
              <a:t>08/07/2014</a:t>
            </a:fld>
            <a:endParaRPr lang="it-IT">
              <a:solidFill>
                <a:prstClr val="white"/>
              </a:solidFill>
            </a:endParaRPr>
          </a:p>
        </p:txBody>
      </p:sp>
      <p:sp>
        <p:nvSpPr>
          <p:cNvPr id="6" name="Segnaposto piè di pagina 5"/>
          <p:cNvSpPr>
            <a:spLocks noGrp="1"/>
          </p:cNvSpPr>
          <p:nvPr>
            <p:ph type="ftr" sz="quarter" idx="11"/>
          </p:nvPr>
        </p:nvSpPr>
        <p:spPr/>
        <p:txBody>
          <a:bodyPr/>
          <a:lstStyle>
            <a:lvl1pPr>
              <a:defRPr/>
            </a:lvl1pPr>
            <a:extLst/>
          </a:lstStyle>
          <a:p>
            <a:pPr>
              <a:defRPr/>
            </a:pPr>
            <a:endParaRPr lang="it-IT">
              <a:solidFill>
                <a:prstClr val="white"/>
              </a:solidFill>
            </a:endParaRPr>
          </a:p>
        </p:txBody>
      </p:sp>
      <p:sp>
        <p:nvSpPr>
          <p:cNvPr id="7" name="Segnaposto numero diapositiva 6"/>
          <p:cNvSpPr>
            <a:spLocks noGrp="1"/>
          </p:cNvSpPr>
          <p:nvPr>
            <p:ph type="sldNum" sz="quarter" idx="12"/>
          </p:nvPr>
        </p:nvSpPr>
        <p:spPr/>
        <p:txBody>
          <a:bodyPr/>
          <a:lstStyle>
            <a:lvl1pPr>
              <a:defRPr/>
            </a:lvl1pPr>
            <a:extLst/>
          </a:lstStyle>
          <a:p>
            <a:pPr>
              <a:defRPr/>
            </a:pPr>
            <a:fld id="{4F392872-1D32-47FC-857F-BEB57DACA595}" type="slidenum">
              <a:rPr lang="it-IT">
                <a:solidFill>
                  <a:prstClr val="white"/>
                </a:solidFill>
              </a:rPr>
              <a:pPr>
                <a:defRPr/>
              </a:pPr>
              <a:t>‹N›</a:t>
            </a:fld>
            <a:endParaRPr lang="it-IT">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bg>
      <p:bgRef idx="1003">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8229600" cy="1143000"/>
          </a:xfrm>
        </p:spPr>
        <p:txBody>
          <a:bodyPr/>
          <a:lstStyle>
            <a:lvl1pPr>
              <a:defRPr/>
            </a:lvl1pPr>
            <a:extLst/>
          </a:lstStyle>
          <a:p>
            <a:r>
              <a:rPr lang="it-IT" smtClean="0"/>
              <a:t>Fare clic per modificare lo stile del titolo</a:t>
            </a:r>
            <a:endParaRPr lang="en-US"/>
          </a:p>
        </p:txBody>
      </p:sp>
      <p:sp>
        <p:nvSpPr>
          <p:cNvPr id="3" name="Segnaposto testo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it-IT" smtClean="0"/>
              <a:t>Fare clic per modificare stili del testo dello schema</a:t>
            </a:r>
          </a:p>
        </p:txBody>
      </p:sp>
      <p:sp>
        <p:nvSpPr>
          <p:cNvPr id="4" name="Segnaposto testo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it-IT" smtClean="0"/>
              <a:t>Fare clic per modificare stili del testo dello schema</a:t>
            </a:r>
          </a:p>
        </p:txBody>
      </p:sp>
      <p:sp>
        <p:nvSpPr>
          <p:cNvPr id="5" name="Segnaposto contenuto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contenuto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lvl1pPr>
              <a:defRPr/>
            </a:lvl1pPr>
            <a:extLst/>
          </a:lstStyle>
          <a:p>
            <a:pPr>
              <a:defRPr/>
            </a:pPr>
            <a:fld id="{8A669D1C-BB04-4823-BAB3-5A1E5E366E64}" type="datetime1">
              <a:rPr lang="it-IT" smtClean="0">
                <a:solidFill>
                  <a:prstClr val="black"/>
                </a:solidFill>
              </a:rPr>
              <a:pPr>
                <a:defRPr/>
              </a:pPr>
              <a:t>08/07/2014</a:t>
            </a:fld>
            <a:endParaRPr lang="it-IT">
              <a:solidFill>
                <a:prstClr val="black"/>
              </a:solidFill>
            </a:endParaRPr>
          </a:p>
        </p:txBody>
      </p:sp>
      <p:sp>
        <p:nvSpPr>
          <p:cNvPr id="8" name="Segnaposto piè di pagina 7"/>
          <p:cNvSpPr>
            <a:spLocks noGrp="1"/>
          </p:cNvSpPr>
          <p:nvPr>
            <p:ph type="ftr" sz="quarter" idx="11"/>
          </p:nvPr>
        </p:nvSpPr>
        <p:spPr/>
        <p:txBody>
          <a:bodyPr/>
          <a:lstStyle>
            <a:lvl1pPr>
              <a:defRPr/>
            </a:lvl1pPr>
            <a:extLst/>
          </a:lstStyle>
          <a:p>
            <a:pPr>
              <a:defRPr/>
            </a:pPr>
            <a:endParaRPr lang="it-IT">
              <a:solidFill>
                <a:prstClr val="black"/>
              </a:solidFill>
            </a:endParaRPr>
          </a:p>
        </p:txBody>
      </p:sp>
      <p:sp>
        <p:nvSpPr>
          <p:cNvPr id="9" name="Segnaposto numero diapositiva 8"/>
          <p:cNvSpPr>
            <a:spLocks noGrp="1"/>
          </p:cNvSpPr>
          <p:nvPr>
            <p:ph type="sldNum" sz="quarter" idx="12"/>
          </p:nvPr>
        </p:nvSpPr>
        <p:spPr/>
        <p:txBody>
          <a:bodyPr/>
          <a:lstStyle>
            <a:lvl1pPr>
              <a:defRPr/>
            </a:lvl1pPr>
            <a:extLst/>
          </a:lstStyle>
          <a:p>
            <a:pPr>
              <a:defRPr/>
            </a:pPr>
            <a:fld id="{02FB020C-910F-4800-B77D-F0C6F1794F65}" type="slidenum">
              <a:rPr lang="it-IT">
                <a:solidFill>
                  <a:prstClr val="black"/>
                </a:solidFill>
              </a:rPr>
              <a:pPr>
                <a:defRPr/>
              </a:pPr>
              <a:t>‹N›</a:t>
            </a:fld>
            <a:endParaRPr lang="it-IT">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bg>
      <p:bgRef idx="1002">
        <a:schemeClr val="bg1"/>
      </p:bgRef>
    </p:bg>
    <p:spTree>
      <p:nvGrpSpPr>
        <p:cNvPr id="1" name=""/>
        <p:cNvGrpSpPr/>
        <p:nvPr/>
      </p:nvGrpSpPr>
      <p:grpSpPr>
        <a:xfrm>
          <a:off x="0" y="0"/>
          <a:ext cx="0" cy="0"/>
          <a:chOff x="0" y="0"/>
          <a:chExt cx="0" cy="0"/>
        </a:xfrm>
      </p:grpSpPr>
      <p:sp>
        <p:nvSpPr>
          <p:cNvPr id="6" name="Titolo 5"/>
          <p:cNvSpPr>
            <a:spLocks noGrp="1"/>
          </p:cNvSpPr>
          <p:nvPr>
            <p:ph type="title"/>
          </p:nvPr>
        </p:nvSpPr>
        <p:spPr/>
        <p:txBody>
          <a:bodyPr rtlCol="0"/>
          <a:lstStyle>
            <a:extLst/>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lvl1pPr>
              <a:defRPr/>
            </a:lvl1pPr>
            <a:extLst/>
          </a:lstStyle>
          <a:p>
            <a:pPr>
              <a:defRPr/>
            </a:pPr>
            <a:fld id="{7857C0E6-6394-41D2-9272-B307E088BDAF}" type="datetime1">
              <a:rPr lang="it-IT" smtClean="0">
                <a:solidFill>
                  <a:prstClr val="white"/>
                </a:solidFill>
              </a:rPr>
              <a:pPr>
                <a:defRPr/>
              </a:pPr>
              <a:t>08/07/2014</a:t>
            </a:fld>
            <a:endParaRPr lang="it-IT">
              <a:solidFill>
                <a:prstClr val="white"/>
              </a:solidFill>
            </a:endParaRPr>
          </a:p>
        </p:txBody>
      </p:sp>
      <p:sp>
        <p:nvSpPr>
          <p:cNvPr id="4" name="Segnaposto piè di pagina 3"/>
          <p:cNvSpPr>
            <a:spLocks noGrp="1"/>
          </p:cNvSpPr>
          <p:nvPr>
            <p:ph type="ftr" sz="quarter" idx="11"/>
          </p:nvPr>
        </p:nvSpPr>
        <p:spPr/>
        <p:txBody>
          <a:bodyPr/>
          <a:lstStyle>
            <a:lvl1pPr>
              <a:defRPr/>
            </a:lvl1pPr>
            <a:extLst/>
          </a:lstStyle>
          <a:p>
            <a:pPr>
              <a:defRPr/>
            </a:pPr>
            <a:endParaRPr lang="it-IT">
              <a:solidFill>
                <a:prstClr val="white"/>
              </a:solidFill>
            </a:endParaRPr>
          </a:p>
        </p:txBody>
      </p:sp>
      <p:sp>
        <p:nvSpPr>
          <p:cNvPr id="5" name="Segnaposto numero diapositiva 4"/>
          <p:cNvSpPr>
            <a:spLocks noGrp="1"/>
          </p:cNvSpPr>
          <p:nvPr>
            <p:ph type="sldNum" sz="quarter" idx="12"/>
          </p:nvPr>
        </p:nvSpPr>
        <p:spPr/>
        <p:txBody>
          <a:bodyPr/>
          <a:lstStyle>
            <a:lvl1pPr>
              <a:defRPr/>
            </a:lvl1pPr>
            <a:extLst/>
          </a:lstStyle>
          <a:p>
            <a:pPr>
              <a:defRPr/>
            </a:pPr>
            <a:fld id="{A807880C-D5CC-4B3A-9F03-38181B641616}" type="slidenum">
              <a:rPr lang="it-IT">
                <a:solidFill>
                  <a:prstClr val="white"/>
                </a:solidFill>
              </a:rPr>
              <a:pPr>
                <a:defRPr/>
              </a:pPr>
              <a:t>‹N›</a:t>
            </a:fld>
            <a:endParaRPr lang="it-IT">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9"/>
          <p:cNvSpPr>
            <a:spLocks noGrp="1"/>
          </p:cNvSpPr>
          <p:nvPr>
            <p:ph type="dt" sz="half" idx="10"/>
          </p:nvPr>
        </p:nvSpPr>
        <p:spPr/>
        <p:txBody>
          <a:bodyPr/>
          <a:lstStyle>
            <a:lvl1pPr>
              <a:defRPr/>
            </a:lvl1pPr>
          </a:lstStyle>
          <a:p>
            <a:pPr>
              <a:defRPr/>
            </a:pPr>
            <a:fld id="{34D8AEC2-7873-45EE-9D7B-1BF2FC01D0A0}" type="datetime1">
              <a:rPr lang="it-IT" smtClean="0">
                <a:solidFill>
                  <a:prstClr val="black"/>
                </a:solidFill>
              </a:rPr>
              <a:pPr>
                <a:defRPr/>
              </a:pPr>
              <a:t>08/07/2014</a:t>
            </a:fld>
            <a:endParaRPr lang="it-IT">
              <a:solidFill>
                <a:prstClr val="black"/>
              </a:solidFill>
            </a:endParaRPr>
          </a:p>
        </p:txBody>
      </p:sp>
      <p:sp>
        <p:nvSpPr>
          <p:cNvPr id="3" name="Segnaposto piè di pagina 21"/>
          <p:cNvSpPr>
            <a:spLocks noGrp="1"/>
          </p:cNvSpPr>
          <p:nvPr>
            <p:ph type="ftr" sz="quarter" idx="11"/>
          </p:nvPr>
        </p:nvSpPr>
        <p:spPr/>
        <p:txBody>
          <a:bodyPr/>
          <a:lstStyle>
            <a:lvl1pPr>
              <a:defRPr/>
            </a:lvl1pPr>
          </a:lstStyle>
          <a:p>
            <a:pPr>
              <a:defRPr/>
            </a:pPr>
            <a:endParaRPr lang="it-IT">
              <a:solidFill>
                <a:prstClr val="black"/>
              </a:solidFill>
            </a:endParaRPr>
          </a:p>
        </p:txBody>
      </p:sp>
      <p:sp>
        <p:nvSpPr>
          <p:cNvPr id="4" name="Segnaposto numero diapositiva 17"/>
          <p:cNvSpPr>
            <a:spLocks noGrp="1"/>
          </p:cNvSpPr>
          <p:nvPr>
            <p:ph type="sldNum" sz="quarter" idx="12"/>
          </p:nvPr>
        </p:nvSpPr>
        <p:spPr/>
        <p:txBody>
          <a:bodyPr/>
          <a:lstStyle>
            <a:lvl1pPr>
              <a:defRPr/>
            </a:lvl1pPr>
          </a:lstStyle>
          <a:p>
            <a:pPr>
              <a:defRPr/>
            </a:pPr>
            <a:fld id="{D97079F1-39F0-4279-A03B-8074DFF22DCF}" type="slidenum">
              <a:rPr lang="it-IT">
                <a:solidFill>
                  <a:prstClr val="black"/>
                </a:solidFill>
              </a:rPr>
              <a:pPr>
                <a:defRPr/>
              </a:pPr>
              <a:t>‹N›</a:t>
            </a:fld>
            <a:endParaRPr lang="it-IT">
              <a:solidFill>
                <a:prstClr val="black"/>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bg>
      <p:bgRef idx="1003">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it-IT" smtClean="0"/>
              <a:t>Fare clic per modificare lo stile del titolo</a:t>
            </a:r>
            <a:endParaRPr lang="en-US"/>
          </a:p>
        </p:txBody>
      </p:sp>
      <p:sp>
        <p:nvSpPr>
          <p:cNvPr id="3" name="Segnaposto testo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it-IT" smtClean="0"/>
              <a:t>Fare clic per modificare stili del testo dello schema</a:t>
            </a:r>
          </a:p>
        </p:txBody>
      </p:sp>
      <p:sp>
        <p:nvSpPr>
          <p:cNvPr id="4" name="Segnaposto contenuto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lvl1pPr>
              <a:defRPr/>
            </a:lvl1pPr>
            <a:extLst/>
          </a:lstStyle>
          <a:p>
            <a:pPr>
              <a:defRPr/>
            </a:pPr>
            <a:fld id="{60CF5161-0B5B-4EFA-904B-EA3F86BB485F}" type="datetime1">
              <a:rPr lang="it-IT" smtClean="0">
                <a:solidFill>
                  <a:prstClr val="black"/>
                </a:solidFill>
              </a:rPr>
              <a:pPr>
                <a:defRPr/>
              </a:pPr>
              <a:t>08/07/2014</a:t>
            </a:fld>
            <a:endParaRPr lang="it-IT">
              <a:solidFill>
                <a:prstClr val="black"/>
              </a:solidFill>
            </a:endParaRPr>
          </a:p>
        </p:txBody>
      </p:sp>
      <p:sp>
        <p:nvSpPr>
          <p:cNvPr id="6" name="Segnaposto piè di pagina 5"/>
          <p:cNvSpPr>
            <a:spLocks noGrp="1"/>
          </p:cNvSpPr>
          <p:nvPr>
            <p:ph type="ftr" sz="quarter" idx="11"/>
          </p:nvPr>
        </p:nvSpPr>
        <p:spPr/>
        <p:txBody>
          <a:bodyPr/>
          <a:lstStyle>
            <a:lvl1pPr>
              <a:defRPr/>
            </a:lvl1pPr>
            <a:extLst/>
          </a:lstStyle>
          <a:p>
            <a:pPr>
              <a:defRPr/>
            </a:pPr>
            <a:endParaRPr lang="it-IT">
              <a:solidFill>
                <a:prstClr val="black"/>
              </a:solidFill>
            </a:endParaRPr>
          </a:p>
        </p:txBody>
      </p:sp>
      <p:sp>
        <p:nvSpPr>
          <p:cNvPr id="7" name="Segnaposto numero diapositiva 6"/>
          <p:cNvSpPr>
            <a:spLocks noGrp="1"/>
          </p:cNvSpPr>
          <p:nvPr>
            <p:ph type="sldNum" sz="quarter" idx="12"/>
          </p:nvPr>
        </p:nvSpPr>
        <p:spPr/>
        <p:txBody>
          <a:bodyPr/>
          <a:lstStyle>
            <a:lvl1pPr>
              <a:defRPr/>
            </a:lvl1pPr>
            <a:extLst/>
          </a:lstStyle>
          <a:p>
            <a:pPr>
              <a:defRPr/>
            </a:pPr>
            <a:fld id="{74D403B0-5F51-4741-8E9B-76CE21C36876}" type="slidenum">
              <a:rPr lang="it-IT">
                <a:solidFill>
                  <a:prstClr val="black"/>
                </a:solidFill>
              </a:rPr>
              <a:pPr>
                <a:defRPr/>
              </a:pPr>
              <a:t>‹N›</a:t>
            </a:fld>
            <a:endParaRPr lang="it-IT">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bg>
      <p:bgRef idx="1002">
        <a:schemeClr val="bg1"/>
      </p:bgRef>
    </p:bg>
    <p:spTree>
      <p:nvGrpSpPr>
        <p:cNvPr id="1" name=""/>
        <p:cNvGrpSpPr/>
        <p:nvPr/>
      </p:nvGrpSpPr>
      <p:grpSpPr>
        <a:xfrm>
          <a:off x="0" y="0"/>
          <a:ext cx="0" cy="0"/>
          <a:chOff x="0" y="0"/>
          <a:chExt cx="0" cy="0"/>
        </a:xfrm>
      </p:grpSpPr>
      <p:sp>
        <p:nvSpPr>
          <p:cNvPr id="5" name="Figura a mano libera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solidFill>
                <a:prstClr val="white"/>
              </a:solidFill>
              <a:cs typeface="Arial" charset="0"/>
            </a:endParaRPr>
          </a:p>
        </p:txBody>
      </p:sp>
      <p:sp>
        <p:nvSpPr>
          <p:cNvPr id="6" name="Figura a mano libera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solidFill>
                <a:prstClr val="white"/>
              </a:solidFill>
              <a:cs typeface="Arial" charset="0"/>
            </a:endParaRPr>
          </a:p>
        </p:txBody>
      </p:sp>
      <p:sp>
        <p:nvSpPr>
          <p:cNvPr id="7" name="Triangolo rettangolo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cxnSp>
        <p:nvCxnSpPr>
          <p:cNvPr id="8" name="Connettore 1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Gallone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10" name="Gallone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4" name="Segnaposto testo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it-IT" smtClean="0"/>
              <a:t>Fare clic per modificare stili del testo dello schema</a:t>
            </a:r>
          </a:p>
        </p:txBody>
      </p:sp>
      <p:sp>
        <p:nvSpPr>
          <p:cNvPr id="3" name="Segnaposto immagin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it-IT" noProof="0" smtClean="0"/>
              <a:t>Fare clic sull'icona per inserire un'immagine</a:t>
            </a:r>
            <a:endParaRPr lang="en-US" noProof="0" dirty="0"/>
          </a:p>
        </p:txBody>
      </p:sp>
      <p:sp>
        <p:nvSpPr>
          <p:cNvPr id="2" name="Titolo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it-IT" smtClean="0"/>
              <a:t>Fare clic per modificare lo stile del titolo</a:t>
            </a:r>
            <a:endParaRPr lang="en-US"/>
          </a:p>
        </p:txBody>
      </p:sp>
      <p:sp>
        <p:nvSpPr>
          <p:cNvPr id="11" name="Segnaposto data 4"/>
          <p:cNvSpPr>
            <a:spLocks noGrp="1"/>
          </p:cNvSpPr>
          <p:nvPr>
            <p:ph type="dt" sz="half" idx="10"/>
          </p:nvPr>
        </p:nvSpPr>
        <p:spPr/>
        <p:txBody>
          <a:bodyPr/>
          <a:lstStyle>
            <a:lvl1pPr>
              <a:defRPr>
                <a:solidFill>
                  <a:schemeClr val="tx1"/>
                </a:solidFill>
              </a:defRPr>
            </a:lvl1pPr>
            <a:extLst/>
          </a:lstStyle>
          <a:p>
            <a:pPr>
              <a:defRPr/>
            </a:pPr>
            <a:fld id="{8EB90D12-CA53-41FF-9429-A2DBCE0B8039}" type="datetime1">
              <a:rPr lang="it-IT" smtClean="0">
                <a:solidFill>
                  <a:prstClr val="white"/>
                </a:solidFill>
              </a:rPr>
              <a:pPr>
                <a:defRPr/>
              </a:pPr>
              <a:t>08/07/2014</a:t>
            </a:fld>
            <a:endParaRPr lang="it-IT">
              <a:solidFill>
                <a:prstClr val="white"/>
              </a:solidFill>
            </a:endParaRPr>
          </a:p>
        </p:txBody>
      </p:sp>
      <p:sp>
        <p:nvSpPr>
          <p:cNvPr id="12" name="Segnaposto piè di pagina 5"/>
          <p:cNvSpPr>
            <a:spLocks noGrp="1"/>
          </p:cNvSpPr>
          <p:nvPr>
            <p:ph type="ftr" sz="quarter" idx="11"/>
          </p:nvPr>
        </p:nvSpPr>
        <p:spPr/>
        <p:txBody>
          <a:bodyPr/>
          <a:lstStyle>
            <a:lvl1pPr>
              <a:defRPr>
                <a:solidFill>
                  <a:schemeClr val="tx1"/>
                </a:solidFill>
              </a:defRPr>
            </a:lvl1pPr>
            <a:extLst/>
          </a:lstStyle>
          <a:p>
            <a:pPr>
              <a:defRPr/>
            </a:pPr>
            <a:endParaRPr lang="it-IT">
              <a:solidFill>
                <a:prstClr val="white"/>
              </a:solidFill>
            </a:endParaRPr>
          </a:p>
        </p:txBody>
      </p:sp>
      <p:sp>
        <p:nvSpPr>
          <p:cNvPr id="13" name="Segnaposto numero diapositiva 6"/>
          <p:cNvSpPr>
            <a:spLocks noGrp="1"/>
          </p:cNvSpPr>
          <p:nvPr>
            <p:ph type="sldNum" sz="quarter" idx="12"/>
          </p:nvPr>
        </p:nvSpPr>
        <p:spPr/>
        <p:txBody>
          <a:bodyPr/>
          <a:lstStyle>
            <a:lvl1pPr>
              <a:defRPr>
                <a:solidFill>
                  <a:schemeClr val="tx1"/>
                </a:solidFill>
              </a:defRPr>
            </a:lvl1pPr>
            <a:extLst/>
          </a:lstStyle>
          <a:p>
            <a:pPr>
              <a:defRPr/>
            </a:pPr>
            <a:fld id="{98BFC6B5-CDF8-4DB5-9551-9DBDFCADF777}" type="slidenum">
              <a:rPr lang="it-IT">
                <a:solidFill>
                  <a:prstClr val="white"/>
                </a:solidFill>
              </a:rPr>
              <a:pPr>
                <a:defRPr/>
              </a:pPr>
              <a:t>‹N›</a:t>
            </a:fld>
            <a:endParaRPr lang="it-IT">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igura a mano libera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12" name="Figura a mano libera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14" name="Triangolo rettangolo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cxnSp>
        <p:nvCxnSpPr>
          <p:cNvPr id="15" name="Connettore 1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Segnaposto titolo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it-IT" smtClean="0"/>
              <a:t>Fare clic per modificare lo stile del titolo</a:t>
            </a:r>
            <a:endParaRPr lang="en-US"/>
          </a:p>
        </p:txBody>
      </p:sp>
      <p:sp>
        <p:nvSpPr>
          <p:cNvPr id="8201" name="Segnaposto testo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smtClean="0"/>
          </a:p>
        </p:txBody>
      </p:sp>
      <p:sp>
        <p:nvSpPr>
          <p:cNvPr id="10" name="Segnaposto data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929F1FCA-5042-4E2F-A721-2EBC1387B7BA}" type="datetime1">
              <a:rPr lang="it-IT" smtClean="0">
                <a:solidFill>
                  <a:prstClr val="black"/>
                </a:solidFill>
              </a:rPr>
              <a:pPr>
                <a:defRPr/>
              </a:pPr>
              <a:t>08/07/2014</a:t>
            </a:fld>
            <a:endParaRPr lang="it-IT">
              <a:solidFill>
                <a:prstClr val="black"/>
              </a:solidFill>
            </a:endParaRPr>
          </a:p>
        </p:txBody>
      </p:sp>
      <p:sp>
        <p:nvSpPr>
          <p:cNvPr id="22" name="Segnaposto piè di pagina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it-IT">
              <a:solidFill>
                <a:prstClr val="black"/>
              </a:solidFill>
            </a:endParaRPr>
          </a:p>
        </p:txBody>
      </p:sp>
      <p:sp>
        <p:nvSpPr>
          <p:cNvPr id="18" name="Segnaposto numero diapositiva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a:defRPr/>
            </a:pPr>
            <a:fld id="{5FB09D8E-6FA3-42E9-BF0F-8A78B1B921F1}" type="slidenum">
              <a:rPr lang="it-IT">
                <a:solidFill>
                  <a:prstClr val="black"/>
                </a:solidFill>
              </a:rPr>
              <a:pPr>
                <a:defRPr/>
              </a:pPr>
              <a:t>‹N›</a:t>
            </a:fld>
            <a:endParaRPr lang="it-IT">
              <a:solidFill>
                <a:prstClr val="black"/>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Calibri" pitchFamily="34" charset="0"/>
        </a:defRPr>
      </a:lvl2pPr>
      <a:lvl3pPr algn="l" rtl="0" eaLnBrk="0" fontAlgn="base" hangingPunct="0">
        <a:spcBef>
          <a:spcPct val="0"/>
        </a:spcBef>
        <a:spcAft>
          <a:spcPct val="0"/>
        </a:spcAft>
        <a:defRPr sz="4100" b="1">
          <a:solidFill>
            <a:schemeClr val="tx2"/>
          </a:solidFill>
          <a:latin typeface="Calibri" pitchFamily="34" charset="0"/>
        </a:defRPr>
      </a:lvl3pPr>
      <a:lvl4pPr algn="l" rtl="0" eaLnBrk="0" fontAlgn="base" hangingPunct="0">
        <a:spcBef>
          <a:spcPct val="0"/>
        </a:spcBef>
        <a:spcAft>
          <a:spcPct val="0"/>
        </a:spcAft>
        <a:defRPr sz="4100" b="1">
          <a:solidFill>
            <a:schemeClr val="tx2"/>
          </a:solidFill>
          <a:latin typeface="Calibri" pitchFamily="34" charset="0"/>
        </a:defRPr>
      </a:lvl4pPr>
      <a:lvl5pPr algn="l" rtl="0" eaLnBrk="0" fontAlgn="base" hangingPunct="0">
        <a:spcBef>
          <a:spcPct val="0"/>
        </a:spcBef>
        <a:spcAft>
          <a:spcPct val="0"/>
        </a:spcAft>
        <a:defRPr sz="4100" b="1">
          <a:solidFill>
            <a:schemeClr val="tx2"/>
          </a:solidFill>
          <a:latin typeface="Calibri" pitchFamily="34" charset="0"/>
        </a:defRPr>
      </a:lvl5pPr>
      <a:lvl6pPr marL="457200" algn="l" rtl="0" fontAlgn="base">
        <a:spcBef>
          <a:spcPct val="0"/>
        </a:spcBef>
        <a:spcAft>
          <a:spcPct val="0"/>
        </a:spcAft>
        <a:defRPr sz="4100" b="1">
          <a:solidFill>
            <a:schemeClr val="tx2"/>
          </a:solidFill>
          <a:latin typeface="Calibri" pitchFamily="34" charset="0"/>
        </a:defRPr>
      </a:lvl6pPr>
      <a:lvl7pPr marL="914400" algn="l" rtl="0" fontAlgn="base">
        <a:spcBef>
          <a:spcPct val="0"/>
        </a:spcBef>
        <a:spcAft>
          <a:spcPct val="0"/>
        </a:spcAft>
        <a:defRPr sz="4100" b="1">
          <a:solidFill>
            <a:schemeClr val="tx2"/>
          </a:solidFill>
          <a:latin typeface="Calibri" pitchFamily="34" charset="0"/>
        </a:defRPr>
      </a:lvl7pPr>
      <a:lvl8pPr marL="1371600" algn="l" rtl="0" fontAlgn="base">
        <a:spcBef>
          <a:spcPct val="0"/>
        </a:spcBef>
        <a:spcAft>
          <a:spcPct val="0"/>
        </a:spcAft>
        <a:defRPr sz="4100" b="1">
          <a:solidFill>
            <a:schemeClr val="tx2"/>
          </a:solidFill>
          <a:latin typeface="Calibri" pitchFamily="34" charset="0"/>
        </a:defRPr>
      </a:lvl8pPr>
      <a:lvl9pPr marL="1828800" algn="l" rtl="0" fontAlgn="base">
        <a:spcBef>
          <a:spcPct val="0"/>
        </a:spcBef>
        <a:spcAft>
          <a:spcPct val="0"/>
        </a:spcAft>
        <a:defRPr sz="4100" b="1">
          <a:solidFill>
            <a:schemeClr val="tx2"/>
          </a:solidFill>
          <a:latin typeface="Calibri"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grazia.monni@polito.i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5.emf"/><Relationship Id="rId4" Type="http://schemas.openxmlformats.org/officeDocument/2006/relationships/image" Target="../media/image14.emf"/></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6.emf"/></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8.emf"/><Relationship Id="rId4" Type="http://schemas.openxmlformats.org/officeDocument/2006/relationships/image" Target="../media/image17.e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13.xml"/><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3.png"/><Relationship Id="rId10" Type="http://schemas.openxmlformats.org/officeDocument/2006/relationships/oleObject" Target="../embeddings/oleObject8.bin"/><Relationship Id="rId4" Type="http://schemas.openxmlformats.org/officeDocument/2006/relationships/image" Target="../media/image24.emf"/><Relationship Id="rId9" Type="http://schemas.openxmlformats.org/officeDocument/2006/relationships/oleObject" Target="../embeddings/oleObject7.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9.bin"/><Relationship Id="rId5" Type="http://schemas.openxmlformats.org/officeDocument/2006/relationships/image" Target="../media/image3.png"/><Relationship Id="rId4" Type="http://schemas.openxmlformats.org/officeDocument/2006/relationships/image" Target="../media/image26.emf"/></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notesSlide" Target="../notesSlides/notesSlide15.xml"/><Relationship Id="rId7"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30.png"/><Relationship Id="rId5" Type="http://schemas.openxmlformats.org/officeDocument/2006/relationships/oleObject" Target="../embeddings/oleObject11.bin"/><Relationship Id="rId4" Type="http://schemas.openxmlformats.org/officeDocument/2006/relationships/oleObject" Target="../embeddings/oleObject10.bin"/><Relationship Id="rId9"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32.emf"/></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notesSlide" Target="../notesSlides/notesSlide8.xml"/><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oleObject" Target="../embeddings/oleObject1.bin"/><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3.e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316552" y="908720"/>
            <a:ext cx="8431912" cy="2736304"/>
          </a:xfrm>
        </p:spPr>
        <p:txBody>
          <a:bodyPr/>
          <a:lstStyle/>
          <a:p>
            <a:pPr eaLnBrk="1" fontAlgn="auto" hangingPunct="1">
              <a:spcAft>
                <a:spcPts val="0"/>
              </a:spcAft>
              <a:defRPr/>
            </a:pPr>
            <a:r>
              <a:rPr lang="en-US" cap="all" dirty="0" smtClean="0"/>
              <a:t>TWO-PHASE ANNULAR FLOW IN A VERTICALLY MOUNTED VENTURI FLOW METER</a:t>
            </a:r>
            <a:endParaRPr lang="it-IT" dirty="0"/>
          </a:p>
        </p:txBody>
      </p:sp>
      <p:sp>
        <p:nvSpPr>
          <p:cNvPr id="16387" name="Sottotitolo 2"/>
          <p:cNvSpPr>
            <a:spLocks noGrp="1"/>
          </p:cNvSpPr>
          <p:nvPr>
            <p:ph type="subTitle" idx="1"/>
          </p:nvPr>
        </p:nvSpPr>
        <p:spPr>
          <a:xfrm>
            <a:off x="903288" y="3813175"/>
            <a:ext cx="7772400" cy="1200150"/>
          </a:xfrm>
        </p:spPr>
        <p:txBody>
          <a:bodyPr/>
          <a:lstStyle/>
          <a:p>
            <a:pPr marR="0" eaLnBrk="1" hangingPunct="1">
              <a:lnSpc>
                <a:spcPct val="80000"/>
              </a:lnSpc>
            </a:pPr>
            <a:r>
              <a:rPr lang="it-IT" sz="2100" dirty="0" smtClean="0"/>
              <a:t>G. </a:t>
            </a:r>
            <a:r>
              <a:rPr lang="it-IT" sz="2100" dirty="0" err="1" smtClean="0"/>
              <a:t>Monni</a:t>
            </a:r>
            <a:r>
              <a:rPr lang="it-IT" sz="2100" dirty="0" smtClean="0"/>
              <a:t>, M. De Salve, B. Panella</a:t>
            </a:r>
          </a:p>
          <a:p>
            <a:pPr marR="0" eaLnBrk="1" hangingPunct="1">
              <a:lnSpc>
                <a:spcPct val="80000"/>
              </a:lnSpc>
            </a:pPr>
            <a:r>
              <a:rPr lang="it-IT" sz="2100" dirty="0" smtClean="0"/>
              <a:t>Politecnico di Torino, C.so Duca degli Abruzzi 24, 10129 Torino</a:t>
            </a:r>
          </a:p>
          <a:p>
            <a:pPr marR="0" eaLnBrk="1" hangingPunct="1">
              <a:lnSpc>
                <a:spcPct val="80000"/>
              </a:lnSpc>
            </a:pPr>
            <a:r>
              <a:rPr lang="en-US" sz="2100" dirty="0" smtClean="0">
                <a:hlinkClick r:id="rId3"/>
              </a:rPr>
              <a:t>grazia.monni@polito.it</a:t>
            </a:r>
            <a:endParaRPr lang="en-US" sz="2100" dirty="0" smtClean="0"/>
          </a:p>
          <a:p>
            <a:pPr marR="0" eaLnBrk="1" hangingPunct="1">
              <a:lnSpc>
                <a:spcPct val="80000"/>
              </a:lnSpc>
            </a:pPr>
            <a:endParaRPr lang="en-US" sz="2100" dirty="0" smtClean="0"/>
          </a:p>
          <a:p>
            <a:pPr marR="0" eaLnBrk="1" hangingPunct="1">
              <a:lnSpc>
                <a:spcPct val="80000"/>
              </a:lnSpc>
            </a:pPr>
            <a:endParaRPr lang="it-IT" sz="2100" dirty="0" smtClean="0"/>
          </a:p>
          <a:p>
            <a:pPr marR="0" eaLnBrk="1" hangingPunct="1">
              <a:lnSpc>
                <a:spcPct val="80000"/>
              </a:lnSpc>
            </a:pPr>
            <a:endParaRPr lang="it-IT" sz="2100" dirty="0" smtClean="0"/>
          </a:p>
        </p:txBody>
      </p:sp>
      <p:sp>
        <p:nvSpPr>
          <p:cNvPr id="16388" name="Rettangolo 3"/>
          <p:cNvSpPr>
            <a:spLocks noChangeArrowheads="1"/>
          </p:cNvSpPr>
          <p:nvPr/>
        </p:nvSpPr>
        <p:spPr bwMode="auto">
          <a:xfrm>
            <a:off x="179512" y="5589240"/>
            <a:ext cx="8532812" cy="1061829"/>
          </a:xfrm>
          <a:prstGeom prst="rect">
            <a:avLst/>
          </a:prstGeom>
          <a:noFill/>
          <a:ln w="9525">
            <a:noFill/>
            <a:miter lim="800000"/>
            <a:headEnd/>
            <a:tailEnd/>
          </a:ln>
        </p:spPr>
        <p:txBody>
          <a:bodyPr>
            <a:spAutoFit/>
          </a:bodyPr>
          <a:lstStyle/>
          <a:p>
            <a:pPr fontAlgn="base">
              <a:spcBef>
                <a:spcPct val="0"/>
              </a:spcBef>
              <a:spcAft>
                <a:spcPct val="0"/>
              </a:spcAft>
            </a:pPr>
            <a:r>
              <a:rPr lang="en-US" b="1" dirty="0">
                <a:solidFill>
                  <a:prstClr val="black"/>
                </a:solidFill>
                <a:cs typeface="Arial" charset="0"/>
              </a:rPr>
              <a:t>HEFAT2014</a:t>
            </a:r>
          </a:p>
          <a:p>
            <a:pPr fontAlgn="base">
              <a:spcBef>
                <a:spcPct val="0"/>
              </a:spcBef>
              <a:spcAft>
                <a:spcPct val="0"/>
              </a:spcAft>
            </a:pPr>
            <a:r>
              <a:rPr lang="en-US" sz="1500" b="1" dirty="0">
                <a:solidFill>
                  <a:prstClr val="black"/>
                </a:solidFill>
                <a:cs typeface="Arial" charset="0"/>
              </a:rPr>
              <a:t>10</a:t>
            </a:r>
            <a:r>
              <a:rPr lang="en-US" sz="1500" b="1" baseline="30000" dirty="0">
                <a:solidFill>
                  <a:prstClr val="black"/>
                </a:solidFill>
                <a:cs typeface="Arial" charset="0"/>
              </a:rPr>
              <a:t>th</a:t>
            </a:r>
            <a:r>
              <a:rPr lang="en-US" sz="1500" b="1" dirty="0">
                <a:solidFill>
                  <a:prstClr val="black"/>
                </a:solidFill>
                <a:cs typeface="Arial" charset="0"/>
              </a:rPr>
              <a:t> International Conference on Heat Transfer, Fluid Mechanics and Thermodynamics</a:t>
            </a:r>
            <a:endParaRPr lang="en-US" sz="1500" dirty="0">
              <a:solidFill>
                <a:prstClr val="black"/>
              </a:solidFill>
              <a:cs typeface="Arial" charset="0"/>
            </a:endParaRPr>
          </a:p>
          <a:p>
            <a:pPr fontAlgn="base">
              <a:spcBef>
                <a:spcPct val="0"/>
              </a:spcBef>
              <a:spcAft>
                <a:spcPct val="0"/>
              </a:spcAft>
            </a:pPr>
            <a:r>
              <a:rPr lang="en-US" sz="1500" b="1" dirty="0">
                <a:solidFill>
                  <a:prstClr val="black"/>
                </a:solidFill>
                <a:cs typeface="Arial" charset="0"/>
              </a:rPr>
              <a:t>14 – 16 July 2014</a:t>
            </a:r>
            <a:endParaRPr lang="en-US" sz="1500" dirty="0">
              <a:solidFill>
                <a:prstClr val="black"/>
              </a:solidFill>
              <a:cs typeface="Arial" charset="0"/>
            </a:endParaRPr>
          </a:p>
          <a:p>
            <a:pPr fontAlgn="base">
              <a:spcBef>
                <a:spcPct val="0"/>
              </a:spcBef>
              <a:spcAft>
                <a:spcPct val="0"/>
              </a:spcAft>
            </a:pPr>
            <a:r>
              <a:rPr lang="en-US" sz="1500" b="1" dirty="0">
                <a:solidFill>
                  <a:prstClr val="black"/>
                </a:solidFill>
                <a:cs typeface="Arial" charset="0"/>
              </a:rPr>
              <a:t>Orlando, Florida</a:t>
            </a:r>
            <a:endParaRPr lang="en-US" sz="1500" dirty="0">
              <a:solidFill>
                <a:prstClr val="black"/>
              </a:solidFill>
              <a:cs typeface="Arial" charset="0"/>
            </a:endParaRPr>
          </a:p>
        </p:txBody>
      </p:sp>
      <p:pic>
        <p:nvPicPr>
          <p:cNvPr id="16389" name="Picture 41" descr="http://areeweb.polito.it/eventi/irep2004/Logo-poli2.gif"/>
          <p:cNvPicPr>
            <a:picLocks noChangeAspect="1" noChangeArrowheads="1"/>
          </p:cNvPicPr>
          <p:nvPr/>
        </p:nvPicPr>
        <p:blipFill>
          <a:blip r:embed="rId4" cstate="print"/>
          <a:srcRect/>
          <a:stretch>
            <a:fillRect/>
          </a:stretch>
        </p:blipFill>
        <p:spPr bwMode="auto">
          <a:xfrm>
            <a:off x="179388" y="144463"/>
            <a:ext cx="1265237" cy="1268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2"/>
          <p:cNvSpPr>
            <a:spLocks noChangeArrowheads="1"/>
          </p:cNvSpPr>
          <p:nvPr/>
        </p:nvSpPr>
        <p:spPr bwMode="auto">
          <a:xfrm>
            <a:off x="323528" y="816387"/>
            <a:ext cx="8424936" cy="14491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85725" indent="-85725" algn="ctr" fontAlgn="base">
              <a:spcBef>
                <a:spcPct val="0"/>
              </a:spcBef>
              <a:spcAft>
                <a:spcPts val="500"/>
              </a:spcAft>
            </a:pPr>
            <a:r>
              <a:rPr lang="en-US" sz="2100" b="1" dirty="0">
                <a:solidFill>
                  <a:prstClr val="black"/>
                </a:solidFill>
                <a:ea typeface="Times New Roman" pitchFamily="18" charset="0"/>
                <a:cs typeface="Arial" pitchFamily="34" charset="0"/>
              </a:rPr>
              <a:t>The measured </a:t>
            </a:r>
            <a:r>
              <a:rPr lang="el-GR" sz="2100" b="1" dirty="0">
                <a:solidFill>
                  <a:prstClr val="black"/>
                </a:solidFill>
                <a:cs typeface="Arial" charset="0"/>
              </a:rPr>
              <a:t>Δ</a:t>
            </a:r>
            <a:r>
              <a:rPr lang="it-IT" sz="2100" b="1" dirty="0" err="1">
                <a:solidFill>
                  <a:prstClr val="black"/>
                </a:solidFill>
                <a:cs typeface="Arial" charset="0"/>
              </a:rPr>
              <a:t>p</a:t>
            </a:r>
            <a:r>
              <a:rPr lang="it-IT" sz="2100" b="1" baseline="-25000" dirty="0" err="1">
                <a:solidFill>
                  <a:prstClr val="black"/>
                </a:solidFill>
                <a:cs typeface="Arial" charset="0"/>
              </a:rPr>
              <a:t>V</a:t>
            </a:r>
            <a:r>
              <a:rPr lang="it-IT" sz="2100" b="1" baseline="-25000" dirty="0">
                <a:solidFill>
                  <a:prstClr val="black"/>
                </a:solidFill>
                <a:cs typeface="Arial" charset="0"/>
              </a:rPr>
              <a:t>  </a:t>
            </a:r>
            <a:r>
              <a:rPr lang="en-US" sz="2100" b="1" dirty="0">
                <a:solidFill>
                  <a:prstClr val="black"/>
                </a:solidFill>
                <a:cs typeface="Arial" charset="0"/>
              </a:rPr>
              <a:t>increases of about 10%</a:t>
            </a:r>
            <a:r>
              <a:rPr lang="en-US" sz="2100" dirty="0">
                <a:solidFill>
                  <a:prstClr val="black"/>
                </a:solidFill>
                <a:cs typeface="Arial" charset="0"/>
              </a:rPr>
              <a:t>, if </a:t>
            </a:r>
            <a:r>
              <a:rPr lang="en-US" sz="2100" b="1" dirty="0">
                <a:solidFill>
                  <a:prstClr val="black"/>
                </a:solidFill>
                <a:cs typeface="Arial" charset="0"/>
              </a:rPr>
              <a:t>compared to the single-phase flow</a:t>
            </a:r>
            <a:r>
              <a:rPr lang="en-US" sz="2100" dirty="0">
                <a:solidFill>
                  <a:prstClr val="black"/>
                </a:solidFill>
                <a:cs typeface="Arial" charset="0"/>
              </a:rPr>
              <a:t>, the </a:t>
            </a:r>
            <a:r>
              <a:rPr lang="el-GR" sz="2100" b="1" dirty="0">
                <a:solidFill>
                  <a:prstClr val="black"/>
                </a:solidFill>
                <a:cs typeface="Arial" charset="0"/>
              </a:rPr>
              <a:t>Δ</a:t>
            </a:r>
            <a:r>
              <a:rPr lang="it-IT" sz="2100" b="1" dirty="0" err="1">
                <a:solidFill>
                  <a:prstClr val="black"/>
                </a:solidFill>
                <a:cs typeface="Arial" charset="0"/>
              </a:rPr>
              <a:t>p</a:t>
            </a:r>
            <a:r>
              <a:rPr lang="it-IT" sz="2100" b="1" baseline="-25000" dirty="0" err="1">
                <a:solidFill>
                  <a:prstClr val="black"/>
                </a:solidFill>
                <a:cs typeface="Arial" charset="0"/>
              </a:rPr>
              <a:t>V</a:t>
            </a:r>
            <a:r>
              <a:rPr lang="it-IT" sz="2100" b="1" baseline="-25000" dirty="0">
                <a:solidFill>
                  <a:prstClr val="black"/>
                </a:solidFill>
                <a:cs typeface="Arial" charset="0"/>
              </a:rPr>
              <a:t> </a:t>
            </a:r>
            <a:r>
              <a:rPr lang="it-IT" sz="2100" b="1" baseline="-25000" dirty="0" err="1">
                <a:solidFill>
                  <a:prstClr val="black"/>
                </a:solidFill>
                <a:cs typeface="Arial" charset="0"/>
              </a:rPr>
              <a:t>–irr</a:t>
            </a:r>
            <a:r>
              <a:rPr lang="it-IT" sz="2100" b="1" baseline="-25000" dirty="0">
                <a:solidFill>
                  <a:prstClr val="black"/>
                </a:solidFill>
                <a:cs typeface="Arial" charset="0"/>
              </a:rPr>
              <a:t>  </a:t>
            </a:r>
            <a:r>
              <a:rPr lang="en-US" sz="2100" b="1" dirty="0">
                <a:solidFill>
                  <a:prstClr val="black"/>
                </a:solidFill>
                <a:cs typeface="Arial" charset="0"/>
              </a:rPr>
              <a:t>increases from about 20% to 100%</a:t>
            </a:r>
            <a:r>
              <a:rPr lang="en-US" sz="2100" dirty="0">
                <a:solidFill>
                  <a:prstClr val="black"/>
                </a:solidFill>
                <a:cs typeface="Arial" charset="0"/>
              </a:rPr>
              <a:t> depending on the liquid flow rate</a:t>
            </a:r>
            <a:endParaRPr lang="en-US" sz="2100" b="1" baseline="-25000" dirty="0">
              <a:solidFill>
                <a:prstClr val="black"/>
              </a:solidFill>
              <a:cs typeface="Arial" charset="0"/>
            </a:endParaRPr>
          </a:p>
          <a:p>
            <a:pPr marL="85725" indent="-85725" algn="ctr" fontAlgn="base">
              <a:spcBef>
                <a:spcPct val="0"/>
              </a:spcBef>
              <a:spcAft>
                <a:spcPts val="500"/>
              </a:spcAft>
            </a:pPr>
            <a:r>
              <a:rPr lang="el-GR" sz="2100" b="1" dirty="0">
                <a:solidFill>
                  <a:prstClr val="black"/>
                </a:solidFill>
                <a:cs typeface="Arial" charset="0"/>
              </a:rPr>
              <a:t>Δ</a:t>
            </a:r>
            <a:r>
              <a:rPr lang="it-IT" sz="2100" b="1" dirty="0" err="1">
                <a:solidFill>
                  <a:prstClr val="black"/>
                </a:solidFill>
                <a:cs typeface="Arial" charset="0"/>
              </a:rPr>
              <a:t>p</a:t>
            </a:r>
            <a:r>
              <a:rPr lang="it-IT" sz="2100" b="1" baseline="-25000" dirty="0" err="1">
                <a:solidFill>
                  <a:prstClr val="black"/>
                </a:solidFill>
                <a:cs typeface="Arial" charset="0"/>
              </a:rPr>
              <a:t>V</a:t>
            </a:r>
            <a:r>
              <a:rPr lang="it-IT" sz="2100" b="1" baseline="-25000" dirty="0">
                <a:solidFill>
                  <a:prstClr val="black"/>
                </a:solidFill>
                <a:cs typeface="Arial" charset="0"/>
              </a:rPr>
              <a:t> </a:t>
            </a:r>
            <a:r>
              <a:rPr lang="it-IT" sz="2100" b="1" baseline="-25000" dirty="0" err="1">
                <a:solidFill>
                  <a:prstClr val="black"/>
                </a:solidFill>
                <a:cs typeface="Arial" charset="0"/>
              </a:rPr>
              <a:t>–irr</a:t>
            </a:r>
            <a:r>
              <a:rPr lang="it-IT" sz="2100" b="1" baseline="-25000" dirty="0">
                <a:solidFill>
                  <a:prstClr val="black"/>
                </a:solidFill>
                <a:cs typeface="Arial" charset="0"/>
              </a:rPr>
              <a:t>  </a:t>
            </a:r>
            <a:r>
              <a:rPr lang="en-US" sz="2100" b="1" dirty="0" smtClean="0">
                <a:solidFill>
                  <a:prstClr val="black"/>
                </a:solidFill>
                <a:cs typeface="Arial" pitchFamily="34" charset="0"/>
              </a:rPr>
              <a:t>h</a:t>
            </a:r>
            <a:r>
              <a:rPr lang="en-US" sz="2100" b="1" dirty="0" smtClean="0">
                <a:solidFill>
                  <a:prstClr val="black"/>
                </a:solidFill>
                <a:ea typeface="Times New Roman" pitchFamily="18" charset="0"/>
                <a:cs typeface="Arial" pitchFamily="34" charset="0"/>
              </a:rPr>
              <a:t>igh </a:t>
            </a:r>
            <a:r>
              <a:rPr lang="en-US" sz="2100" b="1" dirty="0">
                <a:solidFill>
                  <a:prstClr val="black"/>
                </a:solidFill>
                <a:ea typeface="Times New Roman" pitchFamily="18" charset="0"/>
                <a:cs typeface="Arial" pitchFamily="34" charset="0"/>
              </a:rPr>
              <a:t>sensitivity to the liquid flow rate</a:t>
            </a:r>
          </a:p>
        </p:txBody>
      </p:sp>
      <p:sp>
        <p:nvSpPr>
          <p:cNvPr id="28" name="Rettangolo 27"/>
          <p:cNvSpPr/>
          <p:nvPr/>
        </p:nvSpPr>
        <p:spPr>
          <a:xfrm>
            <a:off x="3563888" y="5949280"/>
            <a:ext cx="2414444" cy="461665"/>
          </a:xfrm>
          <a:prstGeom prst="rect">
            <a:avLst/>
          </a:prstGeom>
        </p:spPr>
        <p:txBody>
          <a:bodyPr wrap="none">
            <a:spAutoFit/>
          </a:bodyPr>
          <a:lstStyle/>
          <a:p>
            <a:pPr marL="85725" indent="-85725" fontAlgn="base">
              <a:spcBef>
                <a:spcPct val="0"/>
              </a:spcBef>
              <a:spcAft>
                <a:spcPts val="500"/>
              </a:spcAft>
            </a:pPr>
            <a:r>
              <a:rPr lang="el-GR" sz="2200" i="1" dirty="0">
                <a:solidFill>
                  <a:prstClr val="black"/>
                </a:solidFill>
                <a:ea typeface="Times New Roman" pitchFamily="18" charset="0"/>
                <a:cs typeface="Helvetica" pitchFamily="34" charset="0"/>
              </a:rPr>
              <a:t>Δ</a:t>
            </a:r>
            <a:r>
              <a:rPr lang="it-IT" sz="2200" i="1" dirty="0" err="1">
                <a:solidFill>
                  <a:prstClr val="black"/>
                </a:solidFill>
                <a:ea typeface="Times New Roman" pitchFamily="18" charset="0"/>
                <a:cs typeface="Helvetica" pitchFamily="34" charset="0"/>
              </a:rPr>
              <a:t>p</a:t>
            </a:r>
            <a:r>
              <a:rPr lang="it-IT" sz="2200" i="1" baseline="-25000" dirty="0" err="1">
                <a:solidFill>
                  <a:prstClr val="black"/>
                </a:solidFill>
                <a:ea typeface="Times New Roman" pitchFamily="18" charset="0"/>
                <a:cs typeface="Helvetica" pitchFamily="34" charset="0"/>
              </a:rPr>
              <a:t>TP-irr</a:t>
            </a:r>
            <a:r>
              <a:rPr lang="it-IT" sz="2400" i="1" baseline="-25000" dirty="0">
                <a:solidFill>
                  <a:prstClr val="black"/>
                </a:solidFill>
                <a:ea typeface="Times New Roman" pitchFamily="18" charset="0"/>
                <a:cs typeface="Helvetica" pitchFamily="34" charset="0"/>
              </a:rPr>
              <a:t>  </a:t>
            </a:r>
            <a:r>
              <a:rPr lang="en-US" sz="2400" i="1" dirty="0">
                <a:solidFill>
                  <a:prstClr val="black"/>
                </a:solidFill>
                <a:latin typeface="Times New Roman" pitchFamily="18" charset="0"/>
                <a:ea typeface="Times New Roman" pitchFamily="18" charset="0"/>
                <a:cs typeface="Times New Roman" pitchFamily="18" charset="0"/>
              </a:rPr>
              <a:t>= f(</a:t>
            </a:r>
            <a:r>
              <a:rPr lang="en-US" sz="2400" i="1" dirty="0" err="1">
                <a:solidFill>
                  <a:prstClr val="black"/>
                </a:solidFill>
                <a:latin typeface="Times New Roman" pitchFamily="18" charset="0"/>
                <a:ea typeface="Times New Roman" pitchFamily="18" charset="0"/>
                <a:cs typeface="Times New Roman" pitchFamily="18" charset="0"/>
              </a:rPr>
              <a:t>x,J</a:t>
            </a:r>
            <a:r>
              <a:rPr lang="en-US" sz="2400" i="1" baseline="-25000" dirty="0" err="1">
                <a:solidFill>
                  <a:prstClr val="black"/>
                </a:solidFill>
                <a:latin typeface="Times New Roman" pitchFamily="18" charset="0"/>
                <a:ea typeface="Times New Roman" pitchFamily="18" charset="0"/>
                <a:cs typeface="Times New Roman" pitchFamily="18" charset="0"/>
              </a:rPr>
              <a:t>g</a:t>
            </a:r>
            <a:r>
              <a:rPr lang="en-US" sz="2400" i="1" dirty="0" err="1">
                <a:solidFill>
                  <a:prstClr val="black"/>
                </a:solidFill>
                <a:latin typeface="Times New Roman" pitchFamily="18" charset="0"/>
                <a:ea typeface="Times New Roman" pitchFamily="18" charset="0"/>
                <a:cs typeface="Times New Roman" pitchFamily="18" charset="0"/>
              </a:rPr>
              <a:t>,J</a:t>
            </a:r>
            <a:r>
              <a:rPr lang="en-US" sz="2400" i="1" baseline="-25000" dirty="0" err="1">
                <a:solidFill>
                  <a:prstClr val="black"/>
                </a:solidFill>
                <a:latin typeface="Times New Roman" pitchFamily="18" charset="0"/>
                <a:ea typeface="Times New Roman" pitchFamily="18" charset="0"/>
                <a:cs typeface="Times New Roman" pitchFamily="18" charset="0"/>
              </a:rPr>
              <a:t>l</a:t>
            </a:r>
            <a:r>
              <a:rPr lang="en-US" sz="2400" i="1" dirty="0">
                <a:solidFill>
                  <a:prstClr val="black"/>
                </a:solidFill>
                <a:latin typeface="Times New Roman" pitchFamily="18" charset="0"/>
                <a:ea typeface="Times New Roman" pitchFamily="18" charset="0"/>
                <a:cs typeface="Times New Roman" pitchFamily="18" charset="0"/>
              </a:rPr>
              <a:t>)</a:t>
            </a:r>
          </a:p>
        </p:txBody>
      </p:sp>
      <p:grpSp>
        <p:nvGrpSpPr>
          <p:cNvPr id="2" name="Gruppo 23"/>
          <p:cNvGrpSpPr/>
          <p:nvPr/>
        </p:nvGrpSpPr>
        <p:grpSpPr>
          <a:xfrm>
            <a:off x="0" y="116632"/>
            <a:ext cx="9144000" cy="692696"/>
            <a:chOff x="0" y="72008"/>
            <a:chExt cx="9144000" cy="692696"/>
          </a:xfrm>
        </p:grpSpPr>
        <p:cxnSp>
          <p:nvCxnSpPr>
            <p:cNvPr id="19" name="Connettore 1 18"/>
            <p:cNvCxnSpPr/>
            <p:nvPr/>
          </p:nvCxnSpPr>
          <p:spPr>
            <a:xfrm>
              <a:off x="0" y="764704"/>
              <a:ext cx="9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20" name="Picture 2" descr="http://upload.wikimedia.org/wikipedia/it/0/0c/Politecnico_di_Torino_-_Logo.png"/>
            <p:cNvPicPr>
              <a:picLocks noChangeAspect="1" noChangeArrowheads="1"/>
            </p:cNvPicPr>
            <p:nvPr/>
          </p:nvPicPr>
          <p:blipFill>
            <a:blip r:embed="rId3" cstate="print"/>
            <a:srcRect/>
            <a:stretch>
              <a:fillRect/>
            </a:stretch>
          </p:blipFill>
          <p:spPr bwMode="auto">
            <a:xfrm>
              <a:off x="130824" y="72008"/>
              <a:ext cx="552744" cy="548680"/>
            </a:xfrm>
            <a:prstGeom prst="rect">
              <a:avLst/>
            </a:prstGeom>
            <a:noFill/>
          </p:spPr>
        </p:pic>
      </p:grpSp>
      <p:sp>
        <p:nvSpPr>
          <p:cNvPr id="24" name="Segnaposto numero diapositiva 23"/>
          <p:cNvSpPr>
            <a:spLocks noGrp="1"/>
          </p:cNvSpPr>
          <p:nvPr>
            <p:ph type="sldNum" sz="quarter" idx="12"/>
          </p:nvPr>
        </p:nvSpPr>
        <p:spPr/>
        <p:txBody>
          <a:bodyPr/>
          <a:lstStyle/>
          <a:p>
            <a:pPr>
              <a:defRPr/>
            </a:pPr>
            <a:fld id="{7C86A945-CFD7-4E2A-A59A-3B1ECE5F7BF9}" type="slidenum">
              <a:rPr lang="it-IT" smtClean="0">
                <a:solidFill>
                  <a:prstClr val="black"/>
                </a:solidFill>
              </a:rPr>
              <a:pPr>
                <a:defRPr/>
              </a:pPr>
              <a:t>10</a:t>
            </a:fld>
            <a:endParaRPr lang="it-IT">
              <a:solidFill>
                <a:prstClr val="black"/>
              </a:solidFill>
            </a:endParaRPr>
          </a:p>
        </p:txBody>
      </p:sp>
      <p:sp>
        <p:nvSpPr>
          <p:cNvPr id="25" name="Rettangolo 24"/>
          <p:cNvSpPr/>
          <p:nvPr/>
        </p:nvSpPr>
        <p:spPr>
          <a:xfrm>
            <a:off x="4032448" y="6525344"/>
            <a:ext cx="4572000" cy="323165"/>
          </a:xfrm>
          <a:prstGeom prst="rect">
            <a:avLst/>
          </a:prstGeom>
        </p:spPr>
        <p:txBody>
          <a:bodyPr wrap="square">
            <a:spAutoFit/>
          </a:bodyPr>
          <a:lstStyle/>
          <a:p>
            <a:pPr fontAlgn="base">
              <a:spcBef>
                <a:spcPct val="0"/>
              </a:spcBef>
              <a:spcAft>
                <a:spcPct val="0"/>
              </a:spcAft>
            </a:pPr>
            <a:r>
              <a:rPr lang="en-US" sz="1500" dirty="0">
                <a:solidFill>
                  <a:prstClr val="black"/>
                </a:solidFill>
                <a:cs typeface="Arial" charset="0"/>
              </a:rPr>
              <a:t>HEFAT2014 14 – 16 July 2014 - Orlando, Florida</a:t>
            </a:r>
            <a:endParaRPr lang="en-US" sz="1500" dirty="0">
              <a:solidFill>
                <a:prstClr val="black"/>
              </a:solidFill>
              <a:latin typeface="Arial" charset="0"/>
              <a:cs typeface="Arial" charset="0"/>
            </a:endParaRPr>
          </a:p>
        </p:txBody>
      </p:sp>
      <p:grpSp>
        <p:nvGrpSpPr>
          <p:cNvPr id="3" name="Gruppo 30"/>
          <p:cNvGrpSpPr/>
          <p:nvPr/>
        </p:nvGrpSpPr>
        <p:grpSpPr>
          <a:xfrm>
            <a:off x="0" y="2132856"/>
            <a:ext cx="4211960" cy="3914884"/>
            <a:chOff x="72008" y="1412776"/>
            <a:chExt cx="4211960" cy="3914884"/>
          </a:xfrm>
        </p:grpSpPr>
        <p:pic>
          <p:nvPicPr>
            <p:cNvPr id="33" name="Picture 13"/>
            <p:cNvPicPr>
              <a:picLocks noChangeAspect="1" noChangeArrowheads="1"/>
            </p:cNvPicPr>
            <p:nvPr/>
          </p:nvPicPr>
          <p:blipFill>
            <a:blip r:embed="rId4" cstate="print"/>
            <a:srcRect r="27786"/>
            <a:stretch>
              <a:fillRect/>
            </a:stretch>
          </p:blipFill>
          <p:spPr bwMode="auto">
            <a:xfrm>
              <a:off x="72008" y="1412776"/>
              <a:ext cx="4211960" cy="3914884"/>
            </a:xfrm>
            <a:prstGeom prst="rect">
              <a:avLst/>
            </a:prstGeom>
            <a:noFill/>
            <a:ln w="9525">
              <a:noFill/>
              <a:miter lim="800000"/>
              <a:headEnd/>
              <a:tailEnd/>
            </a:ln>
            <a:effectLst/>
          </p:spPr>
        </p:pic>
        <p:sp>
          <p:nvSpPr>
            <p:cNvPr id="34" name="CasellaDiTesto 33"/>
            <p:cNvSpPr txBox="1"/>
            <p:nvPr/>
          </p:nvSpPr>
          <p:spPr>
            <a:xfrm rot="16200000">
              <a:off x="-450993" y="3123401"/>
              <a:ext cx="1440160" cy="323165"/>
            </a:xfrm>
            <a:prstGeom prst="rect">
              <a:avLst/>
            </a:prstGeom>
            <a:solidFill>
              <a:schemeClr val="bg1"/>
            </a:solidFill>
          </p:spPr>
          <p:txBody>
            <a:bodyPr wrap="square" rtlCol="0">
              <a:spAutoFit/>
            </a:bodyPr>
            <a:lstStyle/>
            <a:p>
              <a:pPr algn="ctr" fontAlgn="base">
                <a:spcBef>
                  <a:spcPct val="0"/>
                </a:spcBef>
                <a:spcAft>
                  <a:spcPct val="0"/>
                </a:spcAft>
              </a:pPr>
              <a:r>
                <a:rPr lang="it-IT" sz="1500" dirty="0">
                  <a:solidFill>
                    <a:prstClr val="black"/>
                  </a:solidFill>
                  <a:latin typeface="Helvetica" pitchFamily="34" charset="0"/>
                  <a:cs typeface="Helvetica" pitchFamily="34" charset="0"/>
                </a:rPr>
                <a:t>(</a:t>
              </a:r>
              <a:r>
                <a:rPr lang="el-GR" sz="1500" dirty="0">
                  <a:solidFill>
                    <a:prstClr val="black"/>
                  </a:solidFill>
                  <a:latin typeface="Helvetica" pitchFamily="34" charset="0"/>
                  <a:cs typeface="Helvetica" pitchFamily="34" charset="0"/>
                </a:rPr>
                <a:t>Δ</a:t>
              </a:r>
              <a:r>
                <a:rPr lang="it-IT" sz="1500" dirty="0" err="1">
                  <a:solidFill>
                    <a:prstClr val="black"/>
                  </a:solidFill>
                  <a:latin typeface="Helvetica" pitchFamily="34" charset="0"/>
                  <a:cs typeface="Helvetica" pitchFamily="34" charset="0"/>
                </a:rPr>
                <a:t>p</a:t>
              </a:r>
              <a:r>
                <a:rPr lang="it-IT" sz="1500" baseline="-25000" dirty="0" err="1">
                  <a:solidFill>
                    <a:prstClr val="black"/>
                  </a:solidFill>
                  <a:latin typeface="Helvetica" pitchFamily="34" charset="0"/>
                  <a:cs typeface="Helvetica" pitchFamily="34" charset="0"/>
                </a:rPr>
                <a:t>TP</a:t>
              </a:r>
              <a:r>
                <a:rPr lang="it-IT" sz="1500" dirty="0">
                  <a:solidFill>
                    <a:prstClr val="black"/>
                  </a:solidFill>
                  <a:latin typeface="Helvetica" pitchFamily="34" charset="0"/>
                  <a:cs typeface="Helvetica" pitchFamily="34" charset="0"/>
                </a:rPr>
                <a:t> / </a:t>
              </a:r>
              <a:r>
                <a:rPr lang="el-GR" sz="1500" dirty="0">
                  <a:solidFill>
                    <a:prstClr val="black"/>
                  </a:solidFill>
                  <a:latin typeface="Helvetica" pitchFamily="34" charset="0"/>
                  <a:cs typeface="Helvetica" pitchFamily="34" charset="0"/>
                </a:rPr>
                <a:t>Δ</a:t>
              </a:r>
              <a:r>
                <a:rPr lang="it-IT" sz="1500" dirty="0" err="1">
                  <a:solidFill>
                    <a:prstClr val="black"/>
                  </a:solidFill>
                  <a:latin typeface="Helvetica" pitchFamily="34" charset="0"/>
                  <a:cs typeface="Helvetica" pitchFamily="34" charset="0"/>
                </a:rPr>
                <a:t>p</a:t>
              </a:r>
              <a:r>
                <a:rPr lang="it-IT" sz="1500" baseline="-25000" dirty="0" err="1">
                  <a:solidFill>
                    <a:prstClr val="black"/>
                  </a:solidFill>
                  <a:latin typeface="Helvetica" pitchFamily="34" charset="0"/>
                  <a:cs typeface="Helvetica" pitchFamily="34" charset="0"/>
                </a:rPr>
                <a:t>g</a:t>
              </a:r>
              <a:r>
                <a:rPr lang="it-IT" sz="1500" dirty="0">
                  <a:solidFill>
                    <a:prstClr val="black"/>
                  </a:solidFill>
                  <a:latin typeface="Helvetica" pitchFamily="34" charset="0"/>
                  <a:cs typeface="Helvetica" pitchFamily="34" charset="0"/>
                </a:rPr>
                <a:t>)</a:t>
              </a:r>
              <a:r>
                <a:rPr lang="it-IT" sz="1500" baseline="-25000" dirty="0" err="1">
                  <a:solidFill>
                    <a:prstClr val="black"/>
                  </a:solidFill>
                  <a:latin typeface="Helvetica" pitchFamily="34" charset="0"/>
                  <a:cs typeface="Helvetica" pitchFamily="34" charset="0"/>
                </a:rPr>
                <a:t>irr</a:t>
              </a:r>
              <a:r>
                <a:rPr lang="it-IT" sz="1500" dirty="0">
                  <a:solidFill>
                    <a:prstClr val="black"/>
                  </a:solidFill>
                  <a:latin typeface="Helvetica" pitchFamily="34" charset="0"/>
                  <a:cs typeface="Helvetica" pitchFamily="34" charset="0"/>
                </a:rPr>
                <a:t> </a:t>
              </a:r>
              <a:endParaRPr lang="en-US" sz="1500" dirty="0">
                <a:solidFill>
                  <a:prstClr val="black"/>
                </a:solidFill>
                <a:latin typeface="Helvetica" pitchFamily="34" charset="0"/>
                <a:cs typeface="Helvetica" pitchFamily="34" charset="0"/>
              </a:endParaRPr>
            </a:p>
          </p:txBody>
        </p:sp>
      </p:grpSp>
      <p:pic>
        <p:nvPicPr>
          <p:cNvPr id="83975" name="Picture 7"/>
          <p:cNvPicPr>
            <a:picLocks noChangeAspect="1" noChangeArrowheads="1"/>
          </p:cNvPicPr>
          <p:nvPr/>
        </p:nvPicPr>
        <p:blipFill>
          <a:blip r:embed="rId5" cstate="print"/>
          <a:srcRect t="3279"/>
          <a:stretch>
            <a:fillRect/>
          </a:stretch>
        </p:blipFill>
        <p:spPr bwMode="auto">
          <a:xfrm>
            <a:off x="4103582" y="2276872"/>
            <a:ext cx="5040418" cy="3816424"/>
          </a:xfrm>
          <a:prstGeom prst="rect">
            <a:avLst/>
          </a:prstGeom>
          <a:noFill/>
          <a:ln w="9525">
            <a:noFill/>
            <a:miter lim="800000"/>
            <a:headEnd/>
            <a:tailEnd/>
          </a:ln>
        </p:spPr>
      </p:pic>
      <p:sp>
        <p:nvSpPr>
          <p:cNvPr id="14" name="Titolo 1"/>
          <p:cNvSpPr txBox="1">
            <a:spLocks/>
          </p:cNvSpPr>
          <p:nvPr/>
        </p:nvSpPr>
        <p:spPr>
          <a:xfrm>
            <a:off x="611560" y="0"/>
            <a:ext cx="8532440" cy="791691"/>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it-IT" sz="36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n-lt"/>
                <a:ea typeface="+mn-ea"/>
                <a:cs typeface="+mn-cs"/>
                <a:sym typeface="Wingdings" pitchFamily="2" charset="2"/>
              </a:rPr>
              <a:t> </a:t>
            </a:r>
            <a:r>
              <a:rPr kumimoji="0" lang="it-IT" sz="3700" b="1" i="0" u="none" strike="noStrike" kern="1200" cap="none" spc="0" normalizeH="0" baseline="0" noProof="0" dirty="0" smtClean="0">
                <a:ln>
                  <a:noFill/>
                </a:ln>
                <a:solidFill>
                  <a:schemeClr val="tx2"/>
                </a:solidFill>
                <a:effectLst>
                  <a:outerShdw blurRad="38100" dist="38100" dir="2700000" algn="tl">
                    <a:srgbClr val="000000">
                      <a:alpha val="43137"/>
                    </a:srgbClr>
                  </a:outerShdw>
                </a:effectLst>
                <a:uLnTx/>
                <a:uFillTx/>
                <a:latin typeface="+mj-lt"/>
                <a:ea typeface="+mj-ea"/>
                <a:cs typeface="+mj-cs"/>
              </a:rPr>
              <a:t>VFM </a:t>
            </a:r>
            <a:r>
              <a:rPr kumimoji="0" lang="it-IT" sz="3700" b="1" i="0" u="none" strike="noStrike" kern="120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mj-lt"/>
                <a:ea typeface="+mj-ea"/>
                <a:cs typeface="+mj-cs"/>
              </a:rPr>
              <a:t>Experimental</a:t>
            </a:r>
            <a:r>
              <a:rPr kumimoji="0" lang="it-IT" sz="3700" b="1" i="0" u="none" strike="noStrike" kern="1200" cap="none" spc="0" normalizeH="0" baseline="0" noProof="0" dirty="0" smtClean="0">
                <a:ln>
                  <a:noFill/>
                </a:ln>
                <a:solidFill>
                  <a:schemeClr val="tx2"/>
                </a:solidFill>
                <a:effectLst>
                  <a:outerShdw blurRad="38100" dist="38100" dir="2700000" algn="tl">
                    <a:srgbClr val="000000">
                      <a:alpha val="43137"/>
                    </a:srgbClr>
                  </a:outerShdw>
                </a:effectLst>
                <a:uLnTx/>
                <a:uFillTx/>
                <a:latin typeface="+mj-lt"/>
                <a:ea typeface="+mj-ea"/>
                <a:cs typeface="+mj-cs"/>
              </a:rPr>
              <a:t> </a:t>
            </a:r>
            <a:r>
              <a:rPr kumimoji="0" lang="it-IT" sz="3700" b="1" i="0" u="none" strike="noStrike" kern="120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mj-lt"/>
                <a:ea typeface="+mj-ea"/>
                <a:cs typeface="+mj-cs"/>
              </a:rPr>
              <a:t>Results</a:t>
            </a:r>
            <a:r>
              <a:rPr kumimoji="0" lang="it-IT" sz="3700" b="1" i="0" u="none" strike="noStrike" kern="1200" cap="none" spc="0" normalizeH="0" baseline="0" noProof="0" dirty="0" smtClean="0">
                <a:ln>
                  <a:noFill/>
                </a:ln>
                <a:solidFill>
                  <a:schemeClr val="tx2"/>
                </a:solidFill>
                <a:effectLst>
                  <a:outerShdw blurRad="38100" dist="38100" dir="2700000" algn="tl">
                    <a:srgbClr val="000000">
                      <a:alpha val="43137"/>
                    </a:srgbClr>
                  </a:outerShdw>
                </a:effectLst>
                <a:uLnTx/>
                <a:uFillTx/>
                <a:latin typeface="+mj-lt"/>
                <a:ea typeface="+mj-ea"/>
                <a:cs typeface="+mj-cs"/>
              </a:rPr>
              <a:t>: </a:t>
            </a:r>
            <a:r>
              <a:rPr kumimoji="0" lang="it-IT" sz="3700" b="1" i="0" u="none" strike="noStrike" kern="1200" cap="none" spc="0" normalizeH="0" baseline="0" noProof="0" dirty="0" err="1" smtClean="0">
                <a:ln>
                  <a:noFill/>
                </a:ln>
                <a:solidFill>
                  <a:schemeClr val="tx2"/>
                </a:solidFill>
                <a:effectLst>
                  <a:outerShdw blurRad="38100" dist="38100" dir="2700000" algn="tl">
                    <a:srgbClr val="000000">
                      <a:alpha val="43137"/>
                    </a:srgbClr>
                  </a:outerShdw>
                </a:effectLst>
                <a:uLnTx/>
                <a:uFillTx/>
                <a:latin typeface="+mj-lt"/>
                <a:ea typeface="+mj-ea"/>
                <a:cs typeface="+mj-cs"/>
              </a:rPr>
              <a:t>Two-Phase</a:t>
            </a:r>
            <a:r>
              <a:rPr kumimoji="0" lang="it-IT" sz="3700" b="1" i="0" u="none" strike="noStrike" kern="1200" cap="none" spc="0" normalizeH="0" baseline="0" noProof="0" dirty="0" smtClean="0">
                <a:ln>
                  <a:noFill/>
                </a:ln>
                <a:solidFill>
                  <a:schemeClr val="tx2"/>
                </a:solidFill>
                <a:effectLst>
                  <a:outerShdw blurRad="38100" dist="38100" dir="2700000" algn="tl">
                    <a:srgbClr val="000000">
                      <a:alpha val="43137"/>
                    </a:srgbClr>
                  </a:outerShdw>
                </a:effectLst>
                <a:uLnTx/>
                <a:uFillTx/>
                <a:latin typeface="+mj-lt"/>
                <a:ea typeface="+mj-ea"/>
                <a:cs typeface="+mj-cs"/>
              </a:rPr>
              <a:t> (II)</a:t>
            </a:r>
            <a:endParaRPr kumimoji="0" lang="it-IT" sz="3700" b="1" i="0" u="none" strike="noStrike" kern="1200" cap="none" spc="0" normalizeH="0" baseline="0" noProof="0" dirty="0">
              <a:ln>
                <a:noFill/>
              </a:ln>
              <a:solidFill>
                <a:schemeClr val="tx2"/>
              </a:solidFill>
              <a:effectLst>
                <a:outerShdw blurRad="38100" dist="38100" dir="2700000" algn="tl">
                  <a:srgbClr val="000000">
                    <a:alpha val="43137"/>
                  </a:srgbClr>
                </a:outerShdw>
              </a:effectLst>
              <a:uLnTx/>
              <a:uFillTx/>
              <a:latin typeface="+mj-lt"/>
              <a:ea typeface="+mj-ea"/>
              <a:cs typeface="+mj-cs"/>
              <a:sym typeface="Wingdings" pitchFamily="2" charset="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pPr>
              <a:defRPr/>
            </a:pPr>
            <a:fld id="{7C86A945-CFD7-4E2A-A59A-3B1ECE5F7BF9}" type="slidenum">
              <a:rPr lang="it-IT" smtClean="0">
                <a:solidFill>
                  <a:prstClr val="black"/>
                </a:solidFill>
              </a:rPr>
              <a:pPr>
                <a:defRPr/>
              </a:pPr>
              <a:t>11</a:t>
            </a:fld>
            <a:endParaRPr lang="it-IT">
              <a:solidFill>
                <a:prstClr val="black"/>
              </a:solidFill>
            </a:endParaRPr>
          </a:p>
        </p:txBody>
      </p:sp>
      <p:grpSp>
        <p:nvGrpSpPr>
          <p:cNvPr id="8" name="Gruppo 23"/>
          <p:cNvGrpSpPr/>
          <p:nvPr/>
        </p:nvGrpSpPr>
        <p:grpSpPr>
          <a:xfrm>
            <a:off x="0" y="116632"/>
            <a:ext cx="9144000" cy="692696"/>
            <a:chOff x="0" y="72008"/>
            <a:chExt cx="9144000" cy="692696"/>
          </a:xfrm>
        </p:grpSpPr>
        <p:cxnSp>
          <p:nvCxnSpPr>
            <p:cNvPr id="9" name="Connettore 1 8"/>
            <p:cNvCxnSpPr/>
            <p:nvPr/>
          </p:nvCxnSpPr>
          <p:spPr>
            <a:xfrm>
              <a:off x="0" y="764704"/>
              <a:ext cx="9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2" descr="http://upload.wikimedia.org/wikipedia/it/0/0c/Politecnico_di_Torino_-_Logo.png"/>
            <p:cNvPicPr>
              <a:picLocks noChangeAspect="1" noChangeArrowheads="1"/>
            </p:cNvPicPr>
            <p:nvPr/>
          </p:nvPicPr>
          <p:blipFill>
            <a:blip r:embed="rId3" cstate="print"/>
            <a:srcRect/>
            <a:stretch>
              <a:fillRect/>
            </a:stretch>
          </p:blipFill>
          <p:spPr bwMode="auto">
            <a:xfrm>
              <a:off x="130824" y="72008"/>
              <a:ext cx="552744" cy="548680"/>
            </a:xfrm>
            <a:prstGeom prst="rect">
              <a:avLst/>
            </a:prstGeom>
            <a:noFill/>
          </p:spPr>
        </p:pic>
      </p:grpSp>
      <p:sp>
        <p:nvSpPr>
          <p:cNvPr id="12" name="Rettangolo 11"/>
          <p:cNvSpPr/>
          <p:nvPr/>
        </p:nvSpPr>
        <p:spPr>
          <a:xfrm>
            <a:off x="827584" y="0"/>
            <a:ext cx="8316416" cy="584775"/>
          </a:xfrm>
          <a:prstGeom prst="rect">
            <a:avLst/>
          </a:prstGeom>
        </p:spPr>
        <p:txBody>
          <a:bodyPr wrap="square">
            <a:spAutoFit/>
          </a:bodyPr>
          <a:lstStyle/>
          <a:p>
            <a:pPr lvl="0" eaLnBrk="0" fontAlgn="base" hangingPunct="0">
              <a:spcBef>
                <a:spcPct val="0"/>
              </a:spcBef>
              <a:spcAft>
                <a:spcPct val="0"/>
              </a:spcAft>
              <a:defRPr/>
            </a:pPr>
            <a:r>
              <a:rPr lang="it-IT" sz="3200" b="1" dirty="0" smtClean="0">
                <a:solidFill>
                  <a:schemeClr val="tx2"/>
                </a:solidFill>
                <a:effectLst>
                  <a:outerShdw blurRad="31750" dist="25400" dir="5400000" algn="tl" rotWithShape="0">
                    <a:srgbClr val="000000">
                      <a:alpha val="25000"/>
                    </a:srgbClr>
                  </a:outerShdw>
                </a:effectLst>
              </a:rPr>
              <a:t>VFM </a:t>
            </a:r>
            <a:r>
              <a:rPr lang="it-IT" sz="3200" b="1" dirty="0" err="1" smtClean="0">
                <a:solidFill>
                  <a:schemeClr val="tx2"/>
                </a:solidFill>
                <a:effectLst>
                  <a:outerShdw blurRad="31750" dist="25400" dir="5400000" algn="tl" rotWithShape="0">
                    <a:srgbClr val="000000">
                      <a:alpha val="25000"/>
                    </a:srgbClr>
                  </a:outerShdw>
                </a:effectLst>
              </a:rPr>
              <a:t>Experimental</a:t>
            </a:r>
            <a:r>
              <a:rPr lang="it-IT" sz="3200" b="1" dirty="0" smtClean="0">
                <a:solidFill>
                  <a:schemeClr val="tx2"/>
                </a:solidFill>
                <a:effectLst>
                  <a:outerShdw blurRad="31750" dist="25400" dir="5400000" algn="tl" rotWithShape="0">
                    <a:srgbClr val="000000">
                      <a:alpha val="25000"/>
                    </a:srgbClr>
                  </a:outerShdw>
                </a:effectLst>
              </a:rPr>
              <a:t> </a:t>
            </a:r>
            <a:r>
              <a:rPr lang="it-IT" sz="3200" b="1" dirty="0" err="1" smtClean="0">
                <a:solidFill>
                  <a:schemeClr val="tx2"/>
                </a:solidFill>
                <a:effectLst>
                  <a:outerShdw blurRad="31750" dist="25400" dir="5400000" algn="tl" rotWithShape="0">
                    <a:srgbClr val="000000">
                      <a:alpha val="25000"/>
                    </a:srgbClr>
                  </a:outerShdw>
                </a:effectLst>
              </a:rPr>
              <a:t>Results</a:t>
            </a:r>
            <a:r>
              <a:rPr lang="it-IT" sz="3200" b="1" dirty="0" smtClean="0">
                <a:solidFill>
                  <a:schemeClr val="tx2"/>
                </a:solidFill>
                <a:effectLst>
                  <a:outerShdw blurRad="31750" dist="25400" dir="5400000" algn="tl" rotWithShape="0">
                    <a:srgbClr val="000000">
                      <a:alpha val="25000"/>
                    </a:srgbClr>
                  </a:outerShdw>
                </a:effectLst>
              </a:rPr>
              <a:t>: </a:t>
            </a:r>
            <a:r>
              <a:rPr lang="it-IT" sz="3200" b="1" dirty="0" err="1" smtClean="0">
                <a:solidFill>
                  <a:schemeClr val="tx2"/>
                </a:solidFill>
                <a:effectLst>
                  <a:outerShdw blurRad="31750" dist="25400" dir="5400000" algn="tl" rotWithShape="0">
                    <a:srgbClr val="000000">
                      <a:alpha val="25000"/>
                    </a:srgbClr>
                  </a:outerShdw>
                </a:effectLst>
              </a:rPr>
              <a:t>Two-Phase</a:t>
            </a:r>
            <a:r>
              <a:rPr lang="it-IT" sz="3200" b="1" dirty="0" smtClean="0">
                <a:solidFill>
                  <a:schemeClr val="tx2"/>
                </a:solidFill>
                <a:effectLst>
                  <a:outerShdw blurRad="31750" dist="25400" dir="5400000" algn="tl" rotWithShape="0">
                    <a:srgbClr val="000000">
                      <a:alpha val="25000"/>
                    </a:srgbClr>
                  </a:outerShdw>
                </a:effectLst>
              </a:rPr>
              <a:t> (III)</a:t>
            </a:r>
            <a:endParaRPr lang="it-IT" sz="3200" b="1" dirty="0">
              <a:solidFill>
                <a:schemeClr val="tx2"/>
              </a:solidFill>
              <a:effectLst>
                <a:outerShdw blurRad="31750" dist="25400" dir="5400000" algn="tl" rotWithShape="0">
                  <a:srgbClr val="000000">
                    <a:alpha val="25000"/>
                  </a:srgbClr>
                </a:outerShdw>
              </a:effectLst>
              <a:sym typeface="Wingdings" pitchFamily="2" charset="2"/>
            </a:endParaRPr>
          </a:p>
        </p:txBody>
      </p:sp>
      <p:pic>
        <p:nvPicPr>
          <p:cNvPr id="44034" name="Immagine 212"/>
          <p:cNvPicPr>
            <a:picLocks noChangeAspect="1" noChangeArrowheads="1"/>
          </p:cNvPicPr>
          <p:nvPr/>
        </p:nvPicPr>
        <p:blipFill>
          <a:blip r:embed="rId4" cstate="print"/>
          <a:srcRect t="5447"/>
          <a:stretch>
            <a:fillRect/>
          </a:stretch>
        </p:blipFill>
        <p:spPr bwMode="auto">
          <a:xfrm>
            <a:off x="827584" y="1340768"/>
            <a:ext cx="5904656" cy="46163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D97079F1-39F0-4279-A03B-8074DFF22DCF}" type="slidenum">
              <a:rPr lang="it-IT" smtClean="0">
                <a:solidFill>
                  <a:prstClr val="black"/>
                </a:solidFill>
              </a:rPr>
              <a:pPr>
                <a:defRPr/>
              </a:pPr>
              <a:t>12</a:t>
            </a:fld>
            <a:endParaRPr lang="it-IT">
              <a:solidFill>
                <a:prstClr val="black"/>
              </a:solidFill>
            </a:endParaRPr>
          </a:p>
        </p:txBody>
      </p:sp>
      <p:grpSp>
        <p:nvGrpSpPr>
          <p:cNvPr id="3" name="Gruppo 23"/>
          <p:cNvGrpSpPr/>
          <p:nvPr/>
        </p:nvGrpSpPr>
        <p:grpSpPr>
          <a:xfrm>
            <a:off x="0" y="116632"/>
            <a:ext cx="9144000" cy="692696"/>
            <a:chOff x="0" y="72008"/>
            <a:chExt cx="9144000" cy="692696"/>
          </a:xfrm>
        </p:grpSpPr>
        <p:cxnSp>
          <p:nvCxnSpPr>
            <p:cNvPr id="4" name="Connettore 1 3"/>
            <p:cNvCxnSpPr/>
            <p:nvPr/>
          </p:nvCxnSpPr>
          <p:spPr>
            <a:xfrm>
              <a:off x="0" y="764704"/>
              <a:ext cx="9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2" descr="http://upload.wikimedia.org/wikipedia/it/0/0c/Politecnico_di_Torino_-_Logo.png"/>
            <p:cNvPicPr>
              <a:picLocks noChangeAspect="1" noChangeArrowheads="1"/>
            </p:cNvPicPr>
            <p:nvPr/>
          </p:nvPicPr>
          <p:blipFill>
            <a:blip r:embed="rId3" cstate="print"/>
            <a:srcRect/>
            <a:stretch>
              <a:fillRect/>
            </a:stretch>
          </p:blipFill>
          <p:spPr bwMode="auto">
            <a:xfrm>
              <a:off x="130824" y="72008"/>
              <a:ext cx="552744" cy="548680"/>
            </a:xfrm>
            <a:prstGeom prst="rect">
              <a:avLst/>
            </a:prstGeom>
            <a:noFill/>
          </p:spPr>
        </p:pic>
      </p:grpSp>
      <p:sp>
        <p:nvSpPr>
          <p:cNvPr id="6" name="Rettangolo 5"/>
          <p:cNvSpPr/>
          <p:nvPr/>
        </p:nvSpPr>
        <p:spPr>
          <a:xfrm>
            <a:off x="827584" y="0"/>
            <a:ext cx="8316416" cy="584775"/>
          </a:xfrm>
          <a:prstGeom prst="rect">
            <a:avLst/>
          </a:prstGeom>
        </p:spPr>
        <p:txBody>
          <a:bodyPr wrap="square">
            <a:spAutoFit/>
          </a:bodyPr>
          <a:lstStyle/>
          <a:p>
            <a:pPr lvl="0" eaLnBrk="0" fontAlgn="base" hangingPunct="0">
              <a:spcBef>
                <a:spcPct val="0"/>
              </a:spcBef>
              <a:spcAft>
                <a:spcPct val="0"/>
              </a:spcAft>
              <a:defRPr/>
            </a:pPr>
            <a:r>
              <a:rPr lang="it-IT" sz="3200" b="1" dirty="0" smtClean="0">
                <a:solidFill>
                  <a:schemeClr val="tx2"/>
                </a:solidFill>
                <a:effectLst>
                  <a:outerShdw blurRad="31750" dist="25400" dir="5400000" algn="tl" rotWithShape="0">
                    <a:srgbClr val="000000">
                      <a:alpha val="25000"/>
                    </a:srgbClr>
                  </a:outerShdw>
                </a:effectLst>
              </a:rPr>
              <a:t>VFM </a:t>
            </a:r>
            <a:r>
              <a:rPr lang="it-IT" sz="3200" b="1" dirty="0" err="1" smtClean="0">
                <a:solidFill>
                  <a:schemeClr val="tx2"/>
                </a:solidFill>
                <a:effectLst>
                  <a:outerShdw blurRad="31750" dist="25400" dir="5400000" algn="tl" rotWithShape="0">
                    <a:srgbClr val="000000">
                      <a:alpha val="25000"/>
                    </a:srgbClr>
                  </a:outerShdw>
                </a:effectLst>
              </a:rPr>
              <a:t>Experimental</a:t>
            </a:r>
            <a:r>
              <a:rPr lang="it-IT" sz="3200" b="1" dirty="0" smtClean="0">
                <a:solidFill>
                  <a:schemeClr val="tx2"/>
                </a:solidFill>
                <a:effectLst>
                  <a:outerShdw blurRad="31750" dist="25400" dir="5400000" algn="tl" rotWithShape="0">
                    <a:srgbClr val="000000">
                      <a:alpha val="25000"/>
                    </a:srgbClr>
                  </a:outerShdw>
                </a:effectLst>
              </a:rPr>
              <a:t> </a:t>
            </a:r>
            <a:r>
              <a:rPr lang="it-IT" sz="3200" b="1" dirty="0" err="1" smtClean="0">
                <a:solidFill>
                  <a:schemeClr val="tx2"/>
                </a:solidFill>
                <a:effectLst>
                  <a:outerShdw blurRad="31750" dist="25400" dir="5400000" algn="tl" rotWithShape="0">
                    <a:srgbClr val="000000">
                      <a:alpha val="25000"/>
                    </a:srgbClr>
                  </a:outerShdw>
                </a:effectLst>
              </a:rPr>
              <a:t>Results</a:t>
            </a:r>
            <a:r>
              <a:rPr lang="it-IT" sz="3200" b="1" dirty="0" smtClean="0">
                <a:solidFill>
                  <a:schemeClr val="tx2"/>
                </a:solidFill>
                <a:effectLst>
                  <a:outerShdw blurRad="31750" dist="25400" dir="5400000" algn="tl" rotWithShape="0">
                    <a:srgbClr val="000000">
                      <a:alpha val="25000"/>
                    </a:srgbClr>
                  </a:outerShdw>
                </a:effectLst>
              </a:rPr>
              <a:t>: </a:t>
            </a:r>
            <a:r>
              <a:rPr lang="it-IT" sz="3200" b="1" dirty="0" err="1" smtClean="0">
                <a:solidFill>
                  <a:schemeClr val="tx2"/>
                </a:solidFill>
                <a:effectLst>
                  <a:outerShdw blurRad="31750" dist="25400" dir="5400000" algn="tl" rotWithShape="0">
                    <a:srgbClr val="000000">
                      <a:alpha val="25000"/>
                    </a:srgbClr>
                  </a:outerShdw>
                </a:effectLst>
              </a:rPr>
              <a:t>Two-Phase</a:t>
            </a:r>
            <a:r>
              <a:rPr lang="it-IT" sz="3200" b="1" dirty="0" smtClean="0">
                <a:solidFill>
                  <a:schemeClr val="tx2"/>
                </a:solidFill>
                <a:effectLst>
                  <a:outerShdw blurRad="31750" dist="25400" dir="5400000" algn="tl" rotWithShape="0">
                    <a:srgbClr val="000000">
                      <a:alpha val="25000"/>
                    </a:srgbClr>
                  </a:outerShdw>
                </a:effectLst>
              </a:rPr>
              <a:t> (IV)</a:t>
            </a:r>
            <a:endParaRPr lang="it-IT" sz="3200" b="1" dirty="0">
              <a:solidFill>
                <a:schemeClr val="tx2"/>
              </a:solidFill>
              <a:effectLst>
                <a:outerShdw blurRad="31750" dist="25400" dir="5400000" algn="tl" rotWithShape="0">
                  <a:srgbClr val="000000">
                    <a:alpha val="25000"/>
                  </a:srgbClr>
                </a:outerShdw>
              </a:effectLst>
              <a:sym typeface="Wingdings" pitchFamily="2" charset="2"/>
            </a:endParaRPr>
          </a:p>
        </p:txBody>
      </p:sp>
      <p:pic>
        <p:nvPicPr>
          <p:cNvPr id="45058" name="Picture 2"/>
          <p:cNvPicPr>
            <a:picLocks noChangeAspect="1" noChangeArrowheads="1"/>
          </p:cNvPicPr>
          <p:nvPr/>
        </p:nvPicPr>
        <p:blipFill>
          <a:blip r:embed="rId4" cstate="print"/>
          <a:srcRect l="2339" t="4382"/>
          <a:stretch>
            <a:fillRect/>
          </a:stretch>
        </p:blipFill>
        <p:spPr bwMode="auto">
          <a:xfrm>
            <a:off x="323528" y="1052736"/>
            <a:ext cx="4625129" cy="3240360"/>
          </a:xfrm>
          <a:prstGeom prst="rect">
            <a:avLst/>
          </a:prstGeom>
          <a:noFill/>
          <a:ln w="9525">
            <a:noFill/>
            <a:miter lim="800000"/>
            <a:headEnd/>
            <a:tailEnd/>
          </a:ln>
        </p:spPr>
      </p:pic>
      <p:pic>
        <p:nvPicPr>
          <p:cNvPr id="45059" name="Picture 3"/>
          <p:cNvPicPr>
            <a:picLocks noChangeAspect="1" noChangeArrowheads="1"/>
          </p:cNvPicPr>
          <p:nvPr/>
        </p:nvPicPr>
        <p:blipFill>
          <a:blip r:embed="rId5" cstate="print"/>
          <a:srcRect l="1755" t="4382"/>
          <a:stretch>
            <a:fillRect/>
          </a:stretch>
        </p:blipFill>
        <p:spPr bwMode="auto">
          <a:xfrm>
            <a:off x="4613931" y="1052736"/>
            <a:ext cx="4633025" cy="3240360"/>
          </a:xfrm>
          <a:prstGeom prst="rect">
            <a:avLst/>
          </a:prstGeom>
          <a:noFill/>
          <a:ln w="9525">
            <a:noFill/>
            <a:miter lim="800000"/>
            <a:headEnd/>
            <a:tailEnd/>
          </a:ln>
        </p:spPr>
      </p:pic>
      <p:sp>
        <p:nvSpPr>
          <p:cNvPr id="9" name="CasellaDiTesto 8"/>
          <p:cNvSpPr txBox="1"/>
          <p:nvPr/>
        </p:nvSpPr>
        <p:spPr>
          <a:xfrm>
            <a:off x="611560" y="4509120"/>
            <a:ext cx="3744416" cy="1015663"/>
          </a:xfrm>
          <a:prstGeom prst="rect">
            <a:avLst/>
          </a:prstGeom>
          <a:noFill/>
        </p:spPr>
        <p:txBody>
          <a:bodyPr wrap="square" rtlCol="0">
            <a:spAutoFit/>
          </a:bodyPr>
          <a:lstStyle/>
          <a:p>
            <a:r>
              <a:rPr lang="en-US" sz="2000" b="1" dirty="0" smtClean="0"/>
              <a:t>VFM pressure drop and VFM irreversible pressure loss vs. total mass flow rate</a:t>
            </a:r>
            <a:endParaRPr lang="it-IT" sz="2000" dirty="0" smtClean="0"/>
          </a:p>
        </p:txBody>
      </p:sp>
      <p:sp>
        <p:nvSpPr>
          <p:cNvPr id="10" name="CasellaDiTesto 9"/>
          <p:cNvSpPr txBox="1"/>
          <p:nvPr/>
        </p:nvSpPr>
        <p:spPr>
          <a:xfrm>
            <a:off x="5148064" y="4581128"/>
            <a:ext cx="3600399" cy="707886"/>
          </a:xfrm>
          <a:prstGeom prst="rect">
            <a:avLst/>
          </a:prstGeom>
          <a:noFill/>
        </p:spPr>
        <p:txBody>
          <a:bodyPr wrap="square" rtlCol="0">
            <a:spAutoFit/>
          </a:bodyPr>
          <a:lstStyle/>
          <a:p>
            <a:r>
              <a:rPr lang="en-US" sz="2000" b="1" dirty="0" smtClean="0"/>
              <a:t>VFM irreversible pressure loss vs. VFM pressure </a:t>
            </a:r>
            <a:r>
              <a:rPr lang="en-US" sz="2000" b="1" dirty="0" smtClean="0"/>
              <a:t>drop</a:t>
            </a:r>
            <a:endParaRPr lang="it-IT" sz="20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utoShape 4358"/>
          <p:cNvSpPr>
            <a:spLocks noChangeArrowheads="1"/>
          </p:cNvSpPr>
          <p:nvPr/>
        </p:nvSpPr>
        <p:spPr bwMode="auto">
          <a:xfrm>
            <a:off x="5364088" y="908720"/>
            <a:ext cx="3240000" cy="1800000"/>
          </a:xfrm>
          <a:prstGeom prst="roundRect">
            <a:avLst>
              <a:gd name="adj" fmla="val 16667"/>
            </a:avLst>
          </a:prstGeom>
          <a:ln>
            <a:headEnd/>
            <a:tailEnd/>
          </a:ln>
        </p:spPr>
        <p:style>
          <a:lnRef idx="2">
            <a:schemeClr val="accent4"/>
          </a:lnRef>
          <a:fillRef idx="1">
            <a:schemeClr val="lt1"/>
          </a:fillRef>
          <a:effectRef idx="0">
            <a:schemeClr val="accent4"/>
          </a:effectRef>
          <a:fontRef idx="minor">
            <a:schemeClr val="dk1"/>
          </a:fontRef>
        </p:style>
        <p:txBody>
          <a:bodyPr wrap="square" lIns="81962" tIns="40979" rIns="81962" bIns="40979" anchor="ctr">
            <a:spAutoFit/>
          </a:bodyPr>
          <a:lstStyle/>
          <a:p>
            <a:pPr marL="361950" indent="-361950" algn="ctr">
              <a:buClr>
                <a:srgbClr val="F0A22E">
                  <a:lumMod val="75000"/>
                </a:srgbClr>
              </a:buClr>
              <a:defRPr/>
            </a:pPr>
            <a:endParaRPr lang="it-IT" sz="1200" dirty="0">
              <a:solidFill>
                <a:prstClr val="black"/>
              </a:solidFill>
            </a:endParaRPr>
          </a:p>
        </p:txBody>
      </p:sp>
      <p:pic>
        <p:nvPicPr>
          <p:cNvPr id="62478" name="Picture 14"/>
          <p:cNvPicPr>
            <a:picLocks noChangeAspect="1" noChangeArrowheads="1"/>
          </p:cNvPicPr>
          <p:nvPr/>
        </p:nvPicPr>
        <p:blipFill>
          <a:blip r:embed="rId4" cstate="print"/>
          <a:srcRect/>
          <a:stretch>
            <a:fillRect/>
          </a:stretch>
        </p:blipFill>
        <p:spPr bwMode="auto">
          <a:xfrm>
            <a:off x="0" y="1052736"/>
            <a:ext cx="5580112" cy="4757963"/>
          </a:xfrm>
          <a:prstGeom prst="rect">
            <a:avLst/>
          </a:prstGeom>
          <a:noFill/>
          <a:ln w="9525">
            <a:noFill/>
            <a:miter lim="800000"/>
            <a:headEnd/>
            <a:tailEnd/>
          </a:ln>
        </p:spPr>
      </p:pic>
      <p:sp>
        <p:nvSpPr>
          <p:cNvPr id="8" name="Titolo 1"/>
          <p:cNvSpPr>
            <a:spLocks noGrp="1"/>
          </p:cNvSpPr>
          <p:nvPr>
            <p:ph type="title"/>
          </p:nvPr>
        </p:nvSpPr>
        <p:spPr>
          <a:xfrm>
            <a:off x="590872" y="0"/>
            <a:ext cx="8229600" cy="764704"/>
          </a:xfrm>
        </p:spPr>
        <p:txBody>
          <a:bodyPr>
            <a:normAutofit/>
          </a:bodyPr>
          <a:lstStyle/>
          <a:p>
            <a:r>
              <a:rPr lang="it-IT" sz="3600" b="1" dirty="0" smtClean="0"/>
              <a:t> </a:t>
            </a:r>
            <a:r>
              <a:rPr lang="it-IT" dirty="0" smtClean="0">
                <a:sym typeface="Wingdings" pitchFamily="2" charset="2"/>
              </a:rPr>
              <a:t>VFM </a:t>
            </a:r>
            <a:r>
              <a:rPr lang="it-IT" dirty="0" err="1" smtClean="0">
                <a:sym typeface="Wingdings" pitchFamily="2" charset="2"/>
              </a:rPr>
              <a:t>Modeling</a:t>
            </a:r>
            <a:r>
              <a:rPr lang="it-IT" dirty="0" smtClean="0">
                <a:sym typeface="Wingdings" pitchFamily="2" charset="2"/>
              </a:rPr>
              <a:t>: </a:t>
            </a:r>
            <a:r>
              <a:rPr lang="el-GR" dirty="0" smtClean="0">
                <a:sym typeface="Wingdings" pitchFamily="2" charset="2"/>
              </a:rPr>
              <a:t>Δ</a:t>
            </a:r>
            <a:r>
              <a:rPr lang="it-IT" dirty="0" err="1" smtClean="0">
                <a:sym typeface="Wingdings" pitchFamily="2" charset="2"/>
              </a:rPr>
              <a:t>pV</a:t>
            </a:r>
            <a:endParaRPr lang="it-IT" dirty="0">
              <a:sym typeface="Wingdings" pitchFamily="2" charset="2"/>
            </a:endParaRPr>
          </a:p>
        </p:txBody>
      </p:sp>
      <p:grpSp>
        <p:nvGrpSpPr>
          <p:cNvPr id="2" name="Gruppo 23"/>
          <p:cNvGrpSpPr/>
          <p:nvPr/>
        </p:nvGrpSpPr>
        <p:grpSpPr>
          <a:xfrm>
            <a:off x="0" y="116632"/>
            <a:ext cx="9144000" cy="692696"/>
            <a:chOff x="0" y="72008"/>
            <a:chExt cx="9144000" cy="692696"/>
          </a:xfrm>
        </p:grpSpPr>
        <p:cxnSp>
          <p:nvCxnSpPr>
            <p:cNvPr id="12" name="Connettore 1 11"/>
            <p:cNvCxnSpPr/>
            <p:nvPr/>
          </p:nvCxnSpPr>
          <p:spPr>
            <a:xfrm>
              <a:off x="0" y="764704"/>
              <a:ext cx="9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2" descr="http://upload.wikimedia.org/wikipedia/it/0/0c/Politecnico_di_Torino_-_Logo.png"/>
            <p:cNvPicPr>
              <a:picLocks noChangeAspect="1" noChangeArrowheads="1"/>
            </p:cNvPicPr>
            <p:nvPr/>
          </p:nvPicPr>
          <p:blipFill>
            <a:blip r:embed="rId5" cstate="print"/>
            <a:srcRect/>
            <a:stretch>
              <a:fillRect/>
            </a:stretch>
          </p:blipFill>
          <p:spPr bwMode="auto">
            <a:xfrm>
              <a:off x="130824" y="72008"/>
              <a:ext cx="552744" cy="548680"/>
            </a:xfrm>
            <a:prstGeom prst="rect">
              <a:avLst/>
            </a:prstGeom>
            <a:noFill/>
          </p:spPr>
        </p:pic>
      </p:grpSp>
      <p:graphicFrame>
        <p:nvGraphicFramePr>
          <p:cNvPr id="18" name="Object 3"/>
          <p:cNvGraphicFramePr>
            <a:graphicFrameLocks noChangeAspect="1"/>
          </p:cNvGraphicFramePr>
          <p:nvPr/>
        </p:nvGraphicFramePr>
        <p:xfrm>
          <a:off x="3131840" y="2276872"/>
          <a:ext cx="1728191" cy="503804"/>
        </p:xfrm>
        <a:graphic>
          <a:graphicData uri="http://schemas.openxmlformats.org/presentationml/2006/ole">
            <p:oleObj spid="_x0000_s6146" name="Equazione" r:id="rId6" imgW="990360" imgH="241200" progId="Equation.3">
              <p:embed/>
            </p:oleObj>
          </a:graphicData>
        </a:graphic>
      </p:graphicFrame>
      <p:graphicFrame>
        <p:nvGraphicFramePr>
          <p:cNvPr id="19" name="Object 10"/>
          <p:cNvGraphicFramePr>
            <a:graphicFrameLocks noChangeAspect="1"/>
          </p:cNvGraphicFramePr>
          <p:nvPr/>
        </p:nvGraphicFramePr>
        <p:xfrm>
          <a:off x="5760732" y="1772816"/>
          <a:ext cx="2153054" cy="864096"/>
        </p:xfrm>
        <a:graphic>
          <a:graphicData uri="http://schemas.openxmlformats.org/presentationml/2006/ole">
            <p:oleObj spid="_x0000_s6147" name="Equazione" r:id="rId7" imgW="1333440" imgH="507960" progId="Equation.3">
              <p:embed/>
            </p:oleObj>
          </a:graphicData>
        </a:graphic>
      </p:graphicFrame>
      <p:sp>
        <p:nvSpPr>
          <p:cNvPr id="25" name="CasellaDiTesto 24"/>
          <p:cNvSpPr txBox="1"/>
          <p:nvPr/>
        </p:nvSpPr>
        <p:spPr>
          <a:xfrm>
            <a:off x="5724128" y="3429000"/>
            <a:ext cx="3419872" cy="3000821"/>
          </a:xfrm>
          <a:prstGeom prst="rect">
            <a:avLst/>
          </a:prstGeom>
          <a:noFill/>
        </p:spPr>
        <p:txBody>
          <a:bodyPr wrap="square" rtlCol="0">
            <a:spAutoFit/>
          </a:bodyPr>
          <a:lstStyle/>
          <a:p>
            <a:pPr algn="ctr" fontAlgn="base">
              <a:spcBef>
                <a:spcPct val="0"/>
              </a:spcBef>
              <a:spcAft>
                <a:spcPct val="0"/>
              </a:spcAft>
            </a:pPr>
            <a:r>
              <a:rPr lang="it-IT" sz="2100" dirty="0">
                <a:solidFill>
                  <a:prstClr val="black"/>
                </a:solidFill>
                <a:cs typeface="Arial" charset="0"/>
              </a:rPr>
              <a:t>A </a:t>
            </a:r>
            <a:r>
              <a:rPr lang="it-IT" sz="2100" b="1" dirty="0" err="1">
                <a:solidFill>
                  <a:prstClr val="black"/>
                </a:solidFill>
                <a:cs typeface="Arial" charset="0"/>
              </a:rPr>
              <a:t>Two-Phase</a:t>
            </a:r>
            <a:r>
              <a:rPr lang="it-IT" sz="2100" b="1" dirty="0">
                <a:solidFill>
                  <a:prstClr val="black"/>
                </a:solidFill>
                <a:cs typeface="Arial" charset="0"/>
              </a:rPr>
              <a:t> flow </a:t>
            </a:r>
            <a:r>
              <a:rPr lang="it-IT" sz="2100" b="1" dirty="0" err="1">
                <a:solidFill>
                  <a:prstClr val="black"/>
                </a:solidFill>
                <a:cs typeface="Arial" charset="0"/>
              </a:rPr>
              <a:t>Multiplier</a:t>
            </a:r>
            <a:r>
              <a:rPr lang="it-IT" sz="2100" b="1" dirty="0">
                <a:solidFill>
                  <a:prstClr val="black"/>
                </a:solidFill>
                <a:cs typeface="Arial" charset="0"/>
              </a:rPr>
              <a:t> </a:t>
            </a:r>
            <a:r>
              <a:rPr lang="it-IT" sz="2100" b="1" dirty="0" err="1">
                <a:solidFill>
                  <a:prstClr val="black"/>
                </a:solidFill>
                <a:cs typeface="Arial" charset="0"/>
              </a:rPr>
              <a:t>correlation</a:t>
            </a:r>
            <a:r>
              <a:rPr lang="it-IT" sz="2100" b="1" dirty="0">
                <a:solidFill>
                  <a:prstClr val="black"/>
                </a:solidFill>
                <a:cs typeface="Arial" charset="0"/>
              </a:rPr>
              <a:t> </a:t>
            </a:r>
            <a:r>
              <a:rPr lang="it-IT" sz="2100" dirty="0" err="1">
                <a:solidFill>
                  <a:prstClr val="black"/>
                </a:solidFill>
                <a:cs typeface="Arial" charset="0"/>
              </a:rPr>
              <a:t>has</a:t>
            </a:r>
            <a:r>
              <a:rPr lang="it-IT" sz="2100" dirty="0">
                <a:solidFill>
                  <a:prstClr val="black"/>
                </a:solidFill>
                <a:cs typeface="Arial" charset="0"/>
              </a:rPr>
              <a:t> </a:t>
            </a:r>
            <a:r>
              <a:rPr lang="it-IT" sz="2100" dirty="0" err="1">
                <a:solidFill>
                  <a:prstClr val="black"/>
                </a:solidFill>
                <a:cs typeface="Arial" charset="0"/>
              </a:rPr>
              <a:t>been</a:t>
            </a:r>
            <a:r>
              <a:rPr lang="it-IT" sz="2100" dirty="0">
                <a:solidFill>
                  <a:prstClr val="black"/>
                </a:solidFill>
                <a:cs typeface="Arial" charset="0"/>
              </a:rPr>
              <a:t> </a:t>
            </a:r>
            <a:r>
              <a:rPr lang="it-IT" sz="2100" dirty="0" err="1">
                <a:solidFill>
                  <a:prstClr val="black"/>
                </a:solidFill>
                <a:cs typeface="Arial" charset="0"/>
              </a:rPr>
              <a:t>developed</a:t>
            </a:r>
            <a:r>
              <a:rPr lang="it-IT" sz="2100" dirty="0">
                <a:solidFill>
                  <a:prstClr val="black"/>
                </a:solidFill>
                <a:cs typeface="Arial" charset="0"/>
              </a:rPr>
              <a:t>, </a:t>
            </a:r>
            <a:r>
              <a:rPr lang="it-IT" sz="2100" dirty="0" err="1">
                <a:solidFill>
                  <a:prstClr val="black"/>
                </a:solidFill>
                <a:cs typeface="Arial" charset="0"/>
              </a:rPr>
              <a:t>based</a:t>
            </a:r>
            <a:r>
              <a:rPr lang="it-IT" sz="2100" dirty="0">
                <a:solidFill>
                  <a:prstClr val="black"/>
                </a:solidFill>
                <a:cs typeface="Arial" charset="0"/>
              </a:rPr>
              <a:t> on </a:t>
            </a:r>
            <a:r>
              <a:rPr lang="it-IT" sz="2100" dirty="0" err="1">
                <a:solidFill>
                  <a:prstClr val="black"/>
                </a:solidFill>
                <a:cs typeface="Arial" charset="0"/>
              </a:rPr>
              <a:t>experimental</a:t>
            </a:r>
            <a:r>
              <a:rPr lang="it-IT" sz="2100" dirty="0">
                <a:solidFill>
                  <a:prstClr val="black"/>
                </a:solidFill>
                <a:cs typeface="Arial" charset="0"/>
              </a:rPr>
              <a:t>  data and </a:t>
            </a:r>
            <a:r>
              <a:rPr lang="it-IT" sz="2100" dirty="0" err="1">
                <a:solidFill>
                  <a:prstClr val="black"/>
                </a:solidFill>
                <a:cs typeface="Arial" charset="0"/>
              </a:rPr>
              <a:t>compared</a:t>
            </a:r>
            <a:r>
              <a:rPr lang="it-IT" sz="2100" dirty="0">
                <a:solidFill>
                  <a:prstClr val="black"/>
                </a:solidFill>
                <a:cs typeface="Arial" charset="0"/>
              </a:rPr>
              <a:t> </a:t>
            </a:r>
            <a:r>
              <a:rPr lang="it-IT" sz="2100" dirty="0" err="1">
                <a:solidFill>
                  <a:prstClr val="black"/>
                </a:solidFill>
                <a:cs typeface="Arial" charset="0"/>
              </a:rPr>
              <a:t>with</a:t>
            </a:r>
            <a:r>
              <a:rPr lang="it-IT" sz="2100" dirty="0">
                <a:solidFill>
                  <a:prstClr val="black"/>
                </a:solidFill>
                <a:cs typeface="Arial" charset="0"/>
              </a:rPr>
              <a:t> </a:t>
            </a:r>
            <a:r>
              <a:rPr lang="it-IT" sz="2100" dirty="0" err="1">
                <a:solidFill>
                  <a:prstClr val="black"/>
                </a:solidFill>
                <a:cs typeface="Arial" charset="0"/>
              </a:rPr>
              <a:t>classical</a:t>
            </a:r>
            <a:r>
              <a:rPr lang="it-IT" sz="2100" dirty="0">
                <a:solidFill>
                  <a:prstClr val="black"/>
                </a:solidFill>
                <a:cs typeface="Arial" charset="0"/>
              </a:rPr>
              <a:t> </a:t>
            </a:r>
            <a:r>
              <a:rPr lang="it-IT" sz="2100" dirty="0" err="1">
                <a:solidFill>
                  <a:prstClr val="black"/>
                </a:solidFill>
                <a:cs typeface="Arial" charset="0"/>
              </a:rPr>
              <a:t>correlations</a:t>
            </a:r>
            <a:r>
              <a:rPr lang="it-IT" sz="2100" dirty="0">
                <a:solidFill>
                  <a:prstClr val="black"/>
                </a:solidFill>
                <a:cs typeface="Arial" charset="0"/>
              </a:rPr>
              <a:t>. </a:t>
            </a:r>
          </a:p>
          <a:p>
            <a:pPr algn="ctr" fontAlgn="base">
              <a:spcBef>
                <a:spcPct val="0"/>
              </a:spcBef>
              <a:spcAft>
                <a:spcPct val="0"/>
              </a:spcAft>
            </a:pPr>
            <a:r>
              <a:rPr lang="it-IT" sz="2100" b="1" dirty="0">
                <a:solidFill>
                  <a:prstClr val="black"/>
                </a:solidFill>
                <a:cs typeface="Arial" charset="0"/>
              </a:rPr>
              <a:t>The </a:t>
            </a:r>
            <a:r>
              <a:rPr lang="it-IT" sz="2100" b="1" dirty="0" err="1">
                <a:solidFill>
                  <a:prstClr val="black"/>
                </a:solidFill>
                <a:cs typeface="Arial" charset="0"/>
              </a:rPr>
              <a:t>new</a:t>
            </a:r>
            <a:r>
              <a:rPr lang="it-IT" sz="2100" b="1" dirty="0">
                <a:solidFill>
                  <a:prstClr val="black"/>
                </a:solidFill>
                <a:cs typeface="Arial" charset="0"/>
              </a:rPr>
              <a:t> </a:t>
            </a:r>
            <a:r>
              <a:rPr lang="it-IT" sz="2100" b="1" dirty="0" err="1">
                <a:solidFill>
                  <a:prstClr val="black"/>
                </a:solidFill>
                <a:cs typeface="Arial" charset="0"/>
              </a:rPr>
              <a:t>correlation</a:t>
            </a:r>
            <a:r>
              <a:rPr lang="it-IT" sz="2100" b="1" dirty="0">
                <a:solidFill>
                  <a:prstClr val="black"/>
                </a:solidFill>
                <a:cs typeface="Arial" charset="0"/>
              </a:rPr>
              <a:t> </a:t>
            </a:r>
            <a:r>
              <a:rPr lang="it-IT" sz="2100" b="1" dirty="0" err="1">
                <a:solidFill>
                  <a:prstClr val="black"/>
                </a:solidFill>
                <a:cs typeface="Arial" charset="0"/>
              </a:rPr>
              <a:t>predicts</a:t>
            </a:r>
            <a:r>
              <a:rPr lang="it-IT" sz="2100" b="1" dirty="0">
                <a:solidFill>
                  <a:prstClr val="black"/>
                </a:solidFill>
                <a:cs typeface="Arial" charset="0"/>
              </a:rPr>
              <a:t> </a:t>
            </a:r>
            <a:r>
              <a:rPr lang="el-GR" sz="2100" b="1" dirty="0">
                <a:solidFill>
                  <a:prstClr val="black"/>
                </a:solidFill>
                <a:cs typeface="Arial" charset="0"/>
              </a:rPr>
              <a:t>Δ</a:t>
            </a:r>
            <a:r>
              <a:rPr lang="it-IT" sz="2100" b="1" dirty="0" err="1">
                <a:solidFill>
                  <a:prstClr val="black"/>
                </a:solidFill>
                <a:cs typeface="Arial" charset="0"/>
              </a:rPr>
              <a:t>pV</a:t>
            </a:r>
            <a:r>
              <a:rPr lang="it-IT" sz="2100" b="1" dirty="0">
                <a:solidFill>
                  <a:prstClr val="black"/>
                </a:solidFill>
                <a:cs typeface="Arial" charset="0"/>
              </a:rPr>
              <a:t> </a:t>
            </a:r>
            <a:r>
              <a:rPr lang="it-IT" sz="2100" b="1" dirty="0" err="1">
                <a:solidFill>
                  <a:prstClr val="black"/>
                </a:solidFill>
                <a:cs typeface="Arial" charset="0"/>
              </a:rPr>
              <a:t>with</a:t>
            </a:r>
            <a:r>
              <a:rPr lang="it-IT" sz="2100" b="1" dirty="0">
                <a:solidFill>
                  <a:prstClr val="black"/>
                </a:solidFill>
                <a:cs typeface="Arial" charset="0"/>
              </a:rPr>
              <a:t> </a:t>
            </a:r>
            <a:r>
              <a:rPr lang="it-IT" sz="2100" b="1" dirty="0" err="1">
                <a:solidFill>
                  <a:prstClr val="black"/>
                </a:solidFill>
                <a:cs typeface="Arial" charset="0"/>
              </a:rPr>
              <a:t>an</a:t>
            </a:r>
            <a:r>
              <a:rPr lang="it-IT" sz="2100" b="1" dirty="0">
                <a:solidFill>
                  <a:prstClr val="black"/>
                </a:solidFill>
                <a:cs typeface="Arial" charset="0"/>
              </a:rPr>
              <a:t> </a:t>
            </a:r>
            <a:r>
              <a:rPr lang="it-IT" sz="2100" b="1" dirty="0" err="1">
                <a:solidFill>
                  <a:prstClr val="black"/>
                </a:solidFill>
                <a:cs typeface="Arial" charset="0"/>
              </a:rPr>
              <a:t>error</a:t>
            </a:r>
            <a:r>
              <a:rPr lang="it-IT" sz="2100" b="1" dirty="0">
                <a:solidFill>
                  <a:prstClr val="black"/>
                </a:solidFill>
                <a:cs typeface="Arial" charset="0"/>
              </a:rPr>
              <a:t> </a:t>
            </a:r>
            <a:r>
              <a:rPr lang="it-IT" sz="2100" b="1" dirty="0" err="1">
                <a:solidFill>
                  <a:prstClr val="black"/>
                </a:solidFill>
                <a:cs typeface="Arial" charset="0"/>
              </a:rPr>
              <a:t>lower</a:t>
            </a:r>
            <a:r>
              <a:rPr lang="it-IT" sz="2100" b="1" dirty="0">
                <a:solidFill>
                  <a:prstClr val="black"/>
                </a:solidFill>
                <a:cs typeface="Arial" charset="0"/>
              </a:rPr>
              <a:t> </a:t>
            </a:r>
            <a:r>
              <a:rPr lang="it-IT" sz="2100" b="1" dirty="0" err="1">
                <a:solidFill>
                  <a:prstClr val="black"/>
                </a:solidFill>
                <a:cs typeface="Arial" charset="0"/>
              </a:rPr>
              <a:t>than</a:t>
            </a:r>
            <a:r>
              <a:rPr lang="it-IT" sz="2100" b="1" dirty="0">
                <a:solidFill>
                  <a:prstClr val="black"/>
                </a:solidFill>
                <a:cs typeface="Arial" charset="0"/>
              </a:rPr>
              <a:t> 5%</a:t>
            </a:r>
          </a:p>
        </p:txBody>
      </p:sp>
      <p:sp>
        <p:nvSpPr>
          <p:cNvPr id="62471"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a:solidFill>
                <a:prstClr val="black"/>
              </a:solidFill>
              <a:latin typeface="Arial" charset="0"/>
              <a:cs typeface="Arial" charset="0"/>
            </a:endParaRPr>
          </a:p>
        </p:txBody>
      </p:sp>
      <p:graphicFrame>
        <p:nvGraphicFramePr>
          <p:cNvPr id="62470" name="Object 6"/>
          <p:cNvGraphicFramePr>
            <a:graphicFrameLocks noChangeAspect="1"/>
          </p:cNvGraphicFramePr>
          <p:nvPr/>
        </p:nvGraphicFramePr>
        <p:xfrm>
          <a:off x="5004048" y="2852936"/>
          <a:ext cx="2238914" cy="576064"/>
        </p:xfrm>
        <a:graphic>
          <a:graphicData uri="http://schemas.openxmlformats.org/presentationml/2006/ole">
            <p:oleObj spid="_x0000_s6148" name="Equazione" r:id="rId8" imgW="1218960" imgH="304560" progId="Equation.3">
              <p:embed/>
            </p:oleObj>
          </a:graphicData>
        </a:graphic>
      </p:graphicFrame>
      <p:sp>
        <p:nvSpPr>
          <p:cNvPr id="62473"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a:solidFill>
                <a:prstClr val="black"/>
              </a:solidFill>
              <a:latin typeface="Arial" charset="0"/>
              <a:cs typeface="Arial" charset="0"/>
            </a:endParaRPr>
          </a:p>
        </p:txBody>
      </p:sp>
      <p:sp>
        <p:nvSpPr>
          <p:cNvPr id="62475"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a:solidFill>
                <a:prstClr val="black"/>
              </a:solidFill>
              <a:latin typeface="Arial" charset="0"/>
              <a:cs typeface="Arial" charset="0"/>
            </a:endParaRPr>
          </a:p>
        </p:txBody>
      </p:sp>
      <p:sp>
        <p:nvSpPr>
          <p:cNvPr id="62477"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a:solidFill>
                <a:prstClr val="black"/>
              </a:solidFill>
              <a:latin typeface="Arial" charset="0"/>
              <a:cs typeface="Arial" charset="0"/>
            </a:endParaRPr>
          </a:p>
        </p:txBody>
      </p:sp>
      <p:graphicFrame>
        <p:nvGraphicFramePr>
          <p:cNvPr id="62476" name="Object 12"/>
          <p:cNvGraphicFramePr>
            <a:graphicFrameLocks noChangeAspect="1"/>
          </p:cNvGraphicFramePr>
          <p:nvPr/>
        </p:nvGraphicFramePr>
        <p:xfrm>
          <a:off x="3707904" y="4581128"/>
          <a:ext cx="2008634" cy="604368"/>
        </p:xfrm>
        <a:graphic>
          <a:graphicData uri="http://schemas.openxmlformats.org/presentationml/2006/ole">
            <p:oleObj spid="_x0000_s6149" name="Equazione" r:id="rId9" imgW="1079280" imgH="304560" progId="Equation.3">
              <p:embed/>
            </p:oleObj>
          </a:graphicData>
        </a:graphic>
      </p:graphicFrame>
      <p:graphicFrame>
        <p:nvGraphicFramePr>
          <p:cNvPr id="62479" name="Object 15"/>
          <p:cNvGraphicFramePr>
            <a:graphicFrameLocks noChangeAspect="1"/>
          </p:cNvGraphicFramePr>
          <p:nvPr/>
        </p:nvGraphicFramePr>
        <p:xfrm>
          <a:off x="6228184" y="980728"/>
          <a:ext cx="1256017" cy="845396"/>
        </p:xfrm>
        <a:graphic>
          <a:graphicData uri="http://schemas.openxmlformats.org/presentationml/2006/ole">
            <p:oleObj spid="_x0000_s6150" name="Equazione" r:id="rId10" imgW="660240" imgH="444240" progId="Equation.3">
              <p:embed/>
            </p:oleObj>
          </a:graphicData>
        </a:graphic>
      </p:graphicFrame>
      <p:sp>
        <p:nvSpPr>
          <p:cNvPr id="20" name="Segnaposto numero diapositiva 19"/>
          <p:cNvSpPr>
            <a:spLocks noGrp="1"/>
          </p:cNvSpPr>
          <p:nvPr>
            <p:ph type="sldNum" sz="quarter" idx="12"/>
          </p:nvPr>
        </p:nvSpPr>
        <p:spPr/>
        <p:txBody>
          <a:bodyPr/>
          <a:lstStyle/>
          <a:p>
            <a:pPr>
              <a:defRPr/>
            </a:pPr>
            <a:fld id="{7C86A945-CFD7-4E2A-A59A-3B1ECE5F7BF9}" type="slidenum">
              <a:rPr lang="it-IT" smtClean="0">
                <a:solidFill>
                  <a:prstClr val="black"/>
                </a:solidFill>
              </a:rPr>
              <a:pPr>
                <a:defRPr/>
              </a:pPr>
              <a:t>13</a:t>
            </a:fld>
            <a:endParaRPr lang="it-IT">
              <a:solidFill>
                <a:prstClr val="black"/>
              </a:solidFill>
            </a:endParaRPr>
          </a:p>
        </p:txBody>
      </p:sp>
      <p:sp>
        <p:nvSpPr>
          <p:cNvPr id="21" name="Rettangolo 20"/>
          <p:cNvSpPr/>
          <p:nvPr/>
        </p:nvSpPr>
        <p:spPr>
          <a:xfrm>
            <a:off x="4032448" y="6525344"/>
            <a:ext cx="4572000" cy="323165"/>
          </a:xfrm>
          <a:prstGeom prst="rect">
            <a:avLst/>
          </a:prstGeom>
        </p:spPr>
        <p:txBody>
          <a:bodyPr wrap="square">
            <a:spAutoFit/>
          </a:bodyPr>
          <a:lstStyle/>
          <a:p>
            <a:pPr fontAlgn="base">
              <a:spcBef>
                <a:spcPct val="0"/>
              </a:spcBef>
              <a:spcAft>
                <a:spcPct val="0"/>
              </a:spcAft>
            </a:pPr>
            <a:r>
              <a:rPr lang="en-US" sz="1500" dirty="0">
                <a:solidFill>
                  <a:prstClr val="black"/>
                </a:solidFill>
                <a:cs typeface="Arial" charset="0"/>
              </a:rPr>
              <a:t>HEFAT2014 14 – 16 July 2014 - Orlando, Florida</a:t>
            </a:r>
            <a:endParaRPr lang="en-US" sz="1500" dirty="0">
              <a:solidFill>
                <a:prstClr val="black"/>
              </a:solidFill>
              <a:latin typeface="Arial" charset="0"/>
              <a:cs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24" name="Picture 8"/>
          <p:cNvPicPr>
            <a:picLocks noChangeAspect="1" noChangeArrowheads="1"/>
          </p:cNvPicPr>
          <p:nvPr/>
        </p:nvPicPr>
        <p:blipFill>
          <a:blip r:embed="rId4" cstate="print"/>
          <a:srcRect t="3802"/>
          <a:stretch>
            <a:fillRect/>
          </a:stretch>
        </p:blipFill>
        <p:spPr bwMode="auto">
          <a:xfrm>
            <a:off x="251520" y="2492896"/>
            <a:ext cx="5256584" cy="4290051"/>
          </a:xfrm>
          <a:prstGeom prst="rect">
            <a:avLst/>
          </a:prstGeom>
          <a:solidFill>
            <a:schemeClr val="bg1"/>
          </a:solidFill>
          <a:ln w="9525">
            <a:noFill/>
            <a:miter lim="800000"/>
            <a:headEnd/>
            <a:tailEnd/>
          </a:ln>
        </p:spPr>
      </p:pic>
      <p:sp>
        <p:nvSpPr>
          <p:cNvPr id="24" name="AutoShape 4358"/>
          <p:cNvSpPr>
            <a:spLocks noChangeArrowheads="1"/>
          </p:cNvSpPr>
          <p:nvPr/>
        </p:nvSpPr>
        <p:spPr bwMode="auto">
          <a:xfrm>
            <a:off x="395536" y="980728"/>
            <a:ext cx="4680000" cy="1440000"/>
          </a:xfrm>
          <a:prstGeom prst="roundRect">
            <a:avLst>
              <a:gd name="adj" fmla="val 16667"/>
            </a:avLst>
          </a:prstGeom>
          <a:ln>
            <a:headEnd/>
            <a:tailEnd/>
          </a:ln>
        </p:spPr>
        <p:style>
          <a:lnRef idx="2">
            <a:schemeClr val="accent4"/>
          </a:lnRef>
          <a:fillRef idx="1">
            <a:schemeClr val="lt1"/>
          </a:fillRef>
          <a:effectRef idx="0">
            <a:schemeClr val="accent4"/>
          </a:effectRef>
          <a:fontRef idx="minor">
            <a:schemeClr val="dk1"/>
          </a:fontRef>
        </p:style>
        <p:txBody>
          <a:bodyPr wrap="square" lIns="81962" tIns="40979" rIns="81962" bIns="40979" anchor="ctr">
            <a:spAutoFit/>
          </a:bodyPr>
          <a:lstStyle/>
          <a:p>
            <a:pPr marL="361950" indent="-361950" algn="ctr">
              <a:buClr>
                <a:srgbClr val="F0A22E">
                  <a:lumMod val="75000"/>
                </a:srgbClr>
              </a:buClr>
              <a:defRPr/>
            </a:pPr>
            <a:endParaRPr lang="it-IT" sz="1200" dirty="0">
              <a:solidFill>
                <a:prstClr val="black"/>
              </a:solidFill>
            </a:endParaRPr>
          </a:p>
        </p:txBody>
      </p:sp>
      <p:sp>
        <p:nvSpPr>
          <p:cNvPr id="8" name="Titolo 1"/>
          <p:cNvSpPr>
            <a:spLocks noGrp="1"/>
          </p:cNvSpPr>
          <p:nvPr>
            <p:ph type="title"/>
          </p:nvPr>
        </p:nvSpPr>
        <p:spPr>
          <a:xfrm>
            <a:off x="590872" y="0"/>
            <a:ext cx="8229600" cy="764704"/>
          </a:xfrm>
        </p:spPr>
        <p:txBody>
          <a:bodyPr>
            <a:normAutofit/>
          </a:bodyPr>
          <a:lstStyle/>
          <a:p>
            <a:r>
              <a:rPr lang="it-IT" sz="3600" b="1" dirty="0" smtClean="0"/>
              <a:t> </a:t>
            </a:r>
            <a:r>
              <a:rPr lang="it-IT" dirty="0" smtClean="0">
                <a:sym typeface="Wingdings" pitchFamily="2" charset="2"/>
              </a:rPr>
              <a:t>VFM </a:t>
            </a:r>
            <a:r>
              <a:rPr lang="it-IT" dirty="0" err="1" smtClean="0">
                <a:sym typeface="Wingdings" pitchFamily="2" charset="2"/>
              </a:rPr>
              <a:t>Modeling</a:t>
            </a:r>
            <a:r>
              <a:rPr lang="it-IT" dirty="0" smtClean="0">
                <a:sym typeface="Wingdings" pitchFamily="2" charset="2"/>
              </a:rPr>
              <a:t>: </a:t>
            </a:r>
            <a:r>
              <a:rPr lang="el-GR" dirty="0" smtClean="0">
                <a:sym typeface="Wingdings" pitchFamily="2" charset="2"/>
              </a:rPr>
              <a:t>Δ</a:t>
            </a:r>
            <a:r>
              <a:rPr lang="it-IT" dirty="0" err="1" smtClean="0">
                <a:sym typeface="Wingdings" pitchFamily="2" charset="2"/>
              </a:rPr>
              <a:t>pV</a:t>
            </a:r>
            <a:r>
              <a:rPr lang="it-IT" baseline="-25000" dirty="0" err="1" smtClean="0">
                <a:sym typeface="Wingdings" pitchFamily="2" charset="2"/>
              </a:rPr>
              <a:t>irr</a:t>
            </a:r>
            <a:endParaRPr lang="it-IT" baseline="-25000" dirty="0">
              <a:sym typeface="Wingdings" pitchFamily="2" charset="2"/>
            </a:endParaRPr>
          </a:p>
        </p:txBody>
      </p:sp>
      <p:grpSp>
        <p:nvGrpSpPr>
          <p:cNvPr id="2" name="Gruppo 23"/>
          <p:cNvGrpSpPr/>
          <p:nvPr/>
        </p:nvGrpSpPr>
        <p:grpSpPr>
          <a:xfrm>
            <a:off x="0" y="116632"/>
            <a:ext cx="9144000" cy="692696"/>
            <a:chOff x="0" y="72008"/>
            <a:chExt cx="9144000" cy="692696"/>
          </a:xfrm>
        </p:grpSpPr>
        <p:cxnSp>
          <p:nvCxnSpPr>
            <p:cNvPr id="12" name="Connettore 1 11"/>
            <p:cNvCxnSpPr/>
            <p:nvPr/>
          </p:nvCxnSpPr>
          <p:spPr>
            <a:xfrm>
              <a:off x="0" y="764704"/>
              <a:ext cx="9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2" descr="http://upload.wikimedia.org/wikipedia/it/0/0c/Politecnico_di_Torino_-_Logo.png"/>
            <p:cNvPicPr>
              <a:picLocks noChangeAspect="1" noChangeArrowheads="1"/>
            </p:cNvPicPr>
            <p:nvPr/>
          </p:nvPicPr>
          <p:blipFill>
            <a:blip r:embed="rId5" cstate="print"/>
            <a:srcRect/>
            <a:stretch>
              <a:fillRect/>
            </a:stretch>
          </p:blipFill>
          <p:spPr bwMode="auto">
            <a:xfrm>
              <a:off x="130824" y="72008"/>
              <a:ext cx="552744" cy="548680"/>
            </a:xfrm>
            <a:prstGeom prst="rect">
              <a:avLst/>
            </a:prstGeom>
            <a:noFill/>
          </p:spPr>
        </p:pic>
      </p:grpSp>
      <p:sp>
        <p:nvSpPr>
          <p:cNvPr id="25" name="CasellaDiTesto 24"/>
          <p:cNvSpPr txBox="1"/>
          <p:nvPr/>
        </p:nvSpPr>
        <p:spPr>
          <a:xfrm>
            <a:off x="5076056" y="1124744"/>
            <a:ext cx="3744416" cy="5262979"/>
          </a:xfrm>
          <a:prstGeom prst="rect">
            <a:avLst/>
          </a:prstGeom>
          <a:noFill/>
        </p:spPr>
        <p:txBody>
          <a:bodyPr wrap="square" rtlCol="0">
            <a:spAutoFit/>
          </a:bodyPr>
          <a:lstStyle/>
          <a:p>
            <a:pPr algn="ctr" fontAlgn="base">
              <a:spcBef>
                <a:spcPct val="0"/>
              </a:spcBef>
              <a:spcAft>
                <a:spcPct val="0"/>
              </a:spcAft>
            </a:pPr>
            <a:r>
              <a:rPr lang="it-IT" sz="2100" dirty="0">
                <a:solidFill>
                  <a:prstClr val="black"/>
                </a:solidFill>
                <a:cs typeface="Arial" charset="0"/>
              </a:rPr>
              <a:t>A </a:t>
            </a:r>
            <a:r>
              <a:rPr lang="it-IT" sz="2100" b="1" dirty="0" err="1">
                <a:solidFill>
                  <a:prstClr val="black"/>
                </a:solidFill>
                <a:cs typeface="Arial" charset="0"/>
              </a:rPr>
              <a:t>new</a:t>
            </a:r>
            <a:r>
              <a:rPr lang="it-IT" sz="2100" b="1" dirty="0">
                <a:solidFill>
                  <a:prstClr val="black"/>
                </a:solidFill>
                <a:cs typeface="Arial" charset="0"/>
              </a:rPr>
              <a:t> </a:t>
            </a:r>
            <a:r>
              <a:rPr lang="it-IT" sz="2100" b="1" dirty="0" err="1">
                <a:solidFill>
                  <a:prstClr val="black"/>
                </a:solidFill>
                <a:cs typeface="Arial" charset="0"/>
              </a:rPr>
              <a:t>correlation</a:t>
            </a:r>
            <a:r>
              <a:rPr lang="it-IT" sz="2100" b="1" dirty="0">
                <a:solidFill>
                  <a:prstClr val="black"/>
                </a:solidFill>
                <a:cs typeface="Arial" charset="0"/>
              </a:rPr>
              <a:t> </a:t>
            </a:r>
            <a:r>
              <a:rPr lang="it-IT" sz="2100" dirty="0" err="1">
                <a:solidFill>
                  <a:prstClr val="black"/>
                </a:solidFill>
                <a:cs typeface="Arial" charset="0"/>
              </a:rPr>
              <a:t>has</a:t>
            </a:r>
            <a:r>
              <a:rPr lang="it-IT" sz="2100" dirty="0">
                <a:solidFill>
                  <a:prstClr val="black"/>
                </a:solidFill>
                <a:cs typeface="Arial" charset="0"/>
              </a:rPr>
              <a:t> </a:t>
            </a:r>
            <a:r>
              <a:rPr lang="it-IT" sz="2100" dirty="0" err="1">
                <a:solidFill>
                  <a:prstClr val="black"/>
                </a:solidFill>
                <a:cs typeface="Arial" charset="0"/>
              </a:rPr>
              <a:t>been</a:t>
            </a:r>
            <a:r>
              <a:rPr lang="it-IT" sz="2100" dirty="0">
                <a:solidFill>
                  <a:prstClr val="black"/>
                </a:solidFill>
                <a:cs typeface="Arial" charset="0"/>
              </a:rPr>
              <a:t> </a:t>
            </a:r>
            <a:r>
              <a:rPr lang="it-IT" sz="2100" dirty="0" err="1">
                <a:solidFill>
                  <a:prstClr val="black"/>
                </a:solidFill>
                <a:cs typeface="Arial" charset="0"/>
              </a:rPr>
              <a:t>developed</a:t>
            </a:r>
            <a:r>
              <a:rPr lang="it-IT" sz="2100" dirty="0">
                <a:solidFill>
                  <a:prstClr val="black"/>
                </a:solidFill>
                <a:cs typeface="Arial" charset="0"/>
              </a:rPr>
              <a:t>, </a:t>
            </a:r>
            <a:r>
              <a:rPr lang="it-IT" sz="2100" dirty="0" err="1">
                <a:solidFill>
                  <a:prstClr val="black"/>
                </a:solidFill>
                <a:cs typeface="Arial" charset="0"/>
              </a:rPr>
              <a:t>based</a:t>
            </a:r>
            <a:r>
              <a:rPr lang="it-IT" sz="2100" dirty="0">
                <a:solidFill>
                  <a:prstClr val="black"/>
                </a:solidFill>
                <a:cs typeface="Arial" charset="0"/>
              </a:rPr>
              <a:t> on </a:t>
            </a:r>
            <a:r>
              <a:rPr lang="it-IT" sz="2100" dirty="0" err="1">
                <a:solidFill>
                  <a:prstClr val="black"/>
                </a:solidFill>
                <a:cs typeface="Arial" charset="0"/>
              </a:rPr>
              <a:t>experimental</a:t>
            </a:r>
            <a:r>
              <a:rPr lang="it-IT" sz="2100" dirty="0">
                <a:solidFill>
                  <a:prstClr val="black"/>
                </a:solidFill>
                <a:cs typeface="Arial" charset="0"/>
              </a:rPr>
              <a:t>  data.</a:t>
            </a:r>
          </a:p>
          <a:p>
            <a:pPr algn="ctr" fontAlgn="base">
              <a:spcBef>
                <a:spcPct val="0"/>
              </a:spcBef>
              <a:spcAft>
                <a:spcPct val="0"/>
              </a:spcAft>
            </a:pPr>
            <a:r>
              <a:rPr lang="it-IT" sz="2100" dirty="0">
                <a:solidFill>
                  <a:prstClr val="black"/>
                </a:solidFill>
                <a:cs typeface="Arial" charset="0"/>
              </a:rPr>
              <a:t>The </a:t>
            </a:r>
            <a:r>
              <a:rPr lang="it-IT" sz="2100" dirty="0" err="1">
                <a:solidFill>
                  <a:prstClr val="black"/>
                </a:solidFill>
                <a:cs typeface="Arial" charset="0"/>
              </a:rPr>
              <a:t>proposed</a:t>
            </a:r>
            <a:r>
              <a:rPr lang="it-IT" sz="2100" dirty="0">
                <a:solidFill>
                  <a:prstClr val="black"/>
                </a:solidFill>
                <a:cs typeface="Arial" charset="0"/>
              </a:rPr>
              <a:t> </a:t>
            </a:r>
            <a:r>
              <a:rPr lang="it-IT" sz="2100" dirty="0" err="1">
                <a:solidFill>
                  <a:prstClr val="black"/>
                </a:solidFill>
                <a:cs typeface="Arial" charset="0"/>
              </a:rPr>
              <a:t>correlation</a:t>
            </a:r>
            <a:r>
              <a:rPr lang="it-IT" sz="2100" dirty="0">
                <a:solidFill>
                  <a:prstClr val="black"/>
                </a:solidFill>
                <a:cs typeface="Arial" charset="0"/>
              </a:rPr>
              <a:t> </a:t>
            </a:r>
            <a:r>
              <a:rPr lang="en-US" sz="2100" dirty="0">
                <a:solidFill>
                  <a:prstClr val="black"/>
                </a:solidFill>
                <a:cs typeface="Arial" charset="0"/>
              </a:rPr>
              <a:t>describes the irreversible pressure loss change as a function of the superficial velocities of the two phases</a:t>
            </a:r>
            <a:r>
              <a:rPr lang="it-IT" sz="2100" dirty="0">
                <a:solidFill>
                  <a:prstClr val="black"/>
                </a:solidFill>
                <a:cs typeface="Arial" charset="0"/>
              </a:rPr>
              <a:t> </a:t>
            </a:r>
            <a:r>
              <a:rPr lang="en-US" sz="2100" dirty="0">
                <a:solidFill>
                  <a:prstClr val="black"/>
                </a:solidFill>
                <a:cs typeface="Arial" charset="0"/>
              </a:rPr>
              <a:t>and of the ratio between the liquid and the gas superficial velocities, highlighting the effect of the dispersed phase.</a:t>
            </a:r>
          </a:p>
          <a:p>
            <a:pPr algn="ctr" fontAlgn="base">
              <a:spcBef>
                <a:spcPct val="0"/>
              </a:spcBef>
              <a:spcAft>
                <a:spcPct val="0"/>
              </a:spcAft>
            </a:pPr>
            <a:endParaRPr lang="it-IT" sz="2100" dirty="0">
              <a:solidFill>
                <a:prstClr val="black"/>
              </a:solidFill>
              <a:cs typeface="Arial" charset="0"/>
            </a:endParaRPr>
          </a:p>
          <a:p>
            <a:pPr algn="ctr" fontAlgn="base">
              <a:spcBef>
                <a:spcPct val="0"/>
              </a:spcBef>
              <a:spcAft>
                <a:spcPct val="0"/>
              </a:spcAft>
            </a:pPr>
            <a:r>
              <a:rPr lang="it-IT" sz="2100" b="1" dirty="0">
                <a:solidFill>
                  <a:prstClr val="black"/>
                </a:solidFill>
                <a:cs typeface="Arial" charset="0"/>
              </a:rPr>
              <a:t>The </a:t>
            </a:r>
            <a:r>
              <a:rPr lang="it-IT" sz="2100" b="1" dirty="0" err="1">
                <a:solidFill>
                  <a:prstClr val="black"/>
                </a:solidFill>
                <a:cs typeface="Arial" charset="0"/>
              </a:rPr>
              <a:t>new</a:t>
            </a:r>
            <a:r>
              <a:rPr lang="it-IT" sz="2100" b="1" dirty="0">
                <a:solidFill>
                  <a:prstClr val="black"/>
                </a:solidFill>
                <a:cs typeface="Arial" charset="0"/>
              </a:rPr>
              <a:t> </a:t>
            </a:r>
            <a:r>
              <a:rPr lang="it-IT" sz="2100" b="1" dirty="0" err="1">
                <a:solidFill>
                  <a:prstClr val="black"/>
                </a:solidFill>
                <a:cs typeface="Arial" charset="0"/>
              </a:rPr>
              <a:t>correlation</a:t>
            </a:r>
            <a:r>
              <a:rPr lang="it-IT" sz="2100" b="1" dirty="0">
                <a:solidFill>
                  <a:prstClr val="black"/>
                </a:solidFill>
                <a:cs typeface="Arial" charset="0"/>
              </a:rPr>
              <a:t> </a:t>
            </a:r>
            <a:r>
              <a:rPr lang="it-IT" sz="2100" b="1" dirty="0" err="1">
                <a:solidFill>
                  <a:prstClr val="black"/>
                </a:solidFill>
                <a:cs typeface="Arial" charset="0"/>
              </a:rPr>
              <a:t>predicts</a:t>
            </a:r>
            <a:r>
              <a:rPr lang="it-IT" sz="2100" b="1" dirty="0">
                <a:solidFill>
                  <a:prstClr val="black"/>
                </a:solidFill>
                <a:cs typeface="Arial" charset="0"/>
              </a:rPr>
              <a:t> </a:t>
            </a:r>
            <a:r>
              <a:rPr lang="el-GR" sz="2100" b="1" dirty="0">
                <a:solidFill>
                  <a:prstClr val="black"/>
                </a:solidFill>
                <a:cs typeface="Arial" charset="0"/>
              </a:rPr>
              <a:t>Δ</a:t>
            </a:r>
            <a:r>
              <a:rPr lang="it-IT" sz="2100" b="1" dirty="0" err="1">
                <a:solidFill>
                  <a:prstClr val="black"/>
                </a:solidFill>
                <a:cs typeface="Arial" charset="0"/>
              </a:rPr>
              <a:t>pV</a:t>
            </a:r>
            <a:r>
              <a:rPr lang="it-IT" sz="2100" b="1" baseline="-25000" dirty="0" err="1">
                <a:solidFill>
                  <a:prstClr val="black"/>
                </a:solidFill>
                <a:cs typeface="Arial" charset="0"/>
              </a:rPr>
              <a:t>irr</a:t>
            </a:r>
            <a:r>
              <a:rPr lang="it-IT" sz="2100" b="1" dirty="0">
                <a:solidFill>
                  <a:prstClr val="black"/>
                </a:solidFill>
                <a:cs typeface="Arial" charset="0"/>
              </a:rPr>
              <a:t> </a:t>
            </a:r>
            <a:r>
              <a:rPr lang="it-IT" sz="2100" b="1" dirty="0" err="1">
                <a:solidFill>
                  <a:prstClr val="black"/>
                </a:solidFill>
                <a:cs typeface="Arial" charset="0"/>
              </a:rPr>
              <a:t>with</a:t>
            </a:r>
            <a:r>
              <a:rPr lang="it-IT" sz="2100" b="1" dirty="0">
                <a:solidFill>
                  <a:prstClr val="black"/>
                </a:solidFill>
                <a:cs typeface="Arial" charset="0"/>
              </a:rPr>
              <a:t> </a:t>
            </a:r>
            <a:r>
              <a:rPr lang="it-IT" sz="2100" b="1" dirty="0" err="1">
                <a:solidFill>
                  <a:prstClr val="black"/>
                </a:solidFill>
                <a:cs typeface="Arial" charset="0"/>
              </a:rPr>
              <a:t>an</a:t>
            </a:r>
            <a:r>
              <a:rPr lang="it-IT" sz="2100" b="1" dirty="0">
                <a:solidFill>
                  <a:prstClr val="black"/>
                </a:solidFill>
                <a:cs typeface="Arial" charset="0"/>
              </a:rPr>
              <a:t> </a:t>
            </a:r>
            <a:r>
              <a:rPr lang="it-IT" sz="2100" b="1" dirty="0" err="1">
                <a:solidFill>
                  <a:prstClr val="black"/>
                </a:solidFill>
                <a:cs typeface="Arial" charset="0"/>
              </a:rPr>
              <a:t>error</a:t>
            </a:r>
            <a:r>
              <a:rPr lang="it-IT" sz="2100" b="1" dirty="0">
                <a:solidFill>
                  <a:prstClr val="black"/>
                </a:solidFill>
                <a:cs typeface="Arial" charset="0"/>
              </a:rPr>
              <a:t> </a:t>
            </a:r>
            <a:r>
              <a:rPr lang="it-IT" sz="2100" b="1" dirty="0" err="1">
                <a:solidFill>
                  <a:prstClr val="black"/>
                </a:solidFill>
                <a:cs typeface="Arial" charset="0"/>
              </a:rPr>
              <a:t>lower</a:t>
            </a:r>
            <a:r>
              <a:rPr lang="it-IT" sz="2100" b="1" dirty="0">
                <a:solidFill>
                  <a:prstClr val="black"/>
                </a:solidFill>
                <a:cs typeface="Arial" charset="0"/>
              </a:rPr>
              <a:t> </a:t>
            </a:r>
            <a:r>
              <a:rPr lang="it-IT" sz="2100" b="1" dirty="0" err="1">
                <a:solidFill>
                  <a:prstClr val="black"/>
                </a:solidFill>
                <a:cs typeface="Arial" charset="0"/>
              </a:rPr>
              <a:t>than</a:t>
            </a:r>
            <a:r>
              <a:rPr lang="it-IT" sz="2100" b="1" dirty="0">
                <a:solidFill>
                  <a:prstClr val="black"/>
                </a:solidFill>
                <a:cs typeface="Arial" charset="0"/>
              </a:rPr>
              <a:t> 5%</a:t>
            </a:r>
          </a:p>
        </p:txBody>
      </p:sp>
      <p:sp>
        <p:nvSpPr>
          <p:cNvPr id="62471"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a:solidFill>
                <a:prstClr val="black"/>
              </a:solidFill>
              <a:latin typeface="Arial" charset="0"/>
              <a:cs typeface="Arial" charset="0"/>
            </a:endParaRPr>
          </a:p>
        </p:txBody>
      </p:sp>
      <p:sp>
        <p:nvSpPr>
          <p:cNvPr id="62473"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a:solidFill>
                <a:prstClr val="black"/>
              </a:solidFill>
              <a:latin typeface="Arial" charset="0"/>
              <a:cs typeface="Arial" charset="0"/>
            </a:endParaRPr>
          </a:p>
        </p:txBody>
      </p:sp>
      <p:sp>
        <p:nvSpPr>
          <p:cNvPr id="62475"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a:solidFill>
                <a:prstClr val="black"/>
              </a:solidFill>
              <a:latin typeface="Arial" charset="0"/>
              <a:cs typeface="Arial" charset="0"/>
            </a:endParaRPr>
          </a:p>
        </p:txBody>
      </p:sp>
      <p:sp>
        <p:nvSpPr>
          <p:cNvPr id="62477"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a:solidFill>
                <a:prstClr val="black"/>
              </a:solidFill>
              <a:latin typeface="Arial" charset="0"/>
              <a:cs typeface="Arial" charset="0"/>
            </a:endParaRPr>
          </a:p>
        </p:txBody>
      </p:sp>
      <p:graphicFrame>
        <p:nvGraphicFramePr>
          <p:cNvPr id="20" name="Object 11"/>
          <p:cNvGraphicFramePr>
            <a:graphicFrameLocks noChangeAspect="1"/>
          </p:cNvGraphicFramePr>
          <p:nvPr/>
        </p:nvGraphicFramePr>
        <p:xfrm>
          <a:off x="642974" y="1196752"/>
          <a:ext cx="4089414" cy="504056"/>
        </p:xfrm>
        <a:graphic>
          <a:graphicData uri="http://schemas.openxmlformats.org/presentationml/2006/ole">
            <p:oleObj spid="_x0000_s7170" name="Equazione" r:id="rId6" imgW="2158920" imgH="266400" progId="Equation.3">
              <p:embed/>
            </p:oleObj>
          </a:graphicData>
        </a:graphic>
      </p:graphicFrame>
      <p:sp>
        <p:nvSpPr>
          <p:cNvPr id="21" name="Rectangle 12"/>
          <p:cNvSpPr>
            <a:spLocks noChangeArrowheads="1"/>
          </p:cNvSpPr>
          <p:nvPr/>
        </p:nvSpPr>
        <p:spPr bwMode="auto">
          <a:xfrm>
            <a:off x="251520" y="1836329"/>
            <a:ext cx="504056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en-US" sz="2000" i="1" dirty="0">
                <a:solidFill>
                  <a:prstClr val="black"/>
                </a:solidFill>
                <a:latin typeface="Times New Roman" pitchFamily="18" charset="0"/>
                <a:ea typeface="Calibri" pitchFamily="34" charset="0"/>
                <a:cs typeface="Times New Roman" pitchFamily="18" charset="0"/>
              </a:rPr>
              <a:t>k</a:t>
            </a:r>
            <a:r>
              <a:rPr lang="en-US" sz="2000" i="1" baseline="-30000" dirty="0">
                <a:solidFill>
                  <a:prstClr val="black"/>
                </a:solidFill>
                <a:latin typeface="Times New Roman" pitchFamily="18" charset="0"/>
                <a:ea typeface="Calibri" pitchFamily="34" charset="0"/>
                <a:cs typeface="Times New Roman" pitchFamily="18" charset="0"/>
              </a:rPr>
              <a:t>1</a:t>
            </a:r>
            <a:r>
              <a:rPr lang="en-US" sz="2000" dirty="0">
                <a:solidFill>
                  <a:prstClr val="black"/>
                </a:solidFill>
                <a:latin typeface="Times New Roman" pitchFamily="18" charset="0"/>
                <a:ea typeface="Calibri" pitchFamily="34" charset="0"/>
                <a:cs typeface="Times New Roman" pitchFamily="18" charset="0"/>
              </a:rPr>
              <a:t> = 0.2096 - </a:t>
            </a:r>
            <a:r>
              <a:rPr lang="en-US" sz="2000" i="1" dirty="0">
                <a:solidFill>
                  <a:prstClr val="black"/>
                </a:solidFill>
                <a:latin typeface="Times New Roman" pitchFamily="18" charset="0"/>
                <a:ea typeface="Calibri" pitchFamily="34" charset="0"/>
                <a:cs typeface="Times New Roman" pitchFamily="18" charset="0"/>
              </a:rPr>
              <a:t>k</a:t>
            </a:r>
            <a:r>
              <a:rPr lang="en-US" sz="2000" i="1" baseline="-30000" dirty="0">
                <a:solidFill>
                  <a:prstClr val="black"/>
                </a:solidFill>
                <a:latin typeface="Times New Roman" pitchFamily="18" charset="0"/>
                <a:ea typeface="Calibri" pitchFamily="34" charset="0"/>
                <a:cs typeface="Times New Roman" pitchFamily="18" charset="0"/>
              </a:rPr>
              <a:t>2</a:t>
            </a:r>
            <a:r>
              <a:rPr lang="en-US" sz="2000" dirty="0">
                <a:solidFill>
                  <a:prstClr val="black"/>
                </a:solidFill>
                <a:latin typeface="Times New Roman" pitchFamily="18" charset="0"/>
                <a:ea typeface="Calibri" pitchFamily="34" charset="0"/>
                <a:cs typeface="Times New Roman" pitchFamily="18" charset="0"/>
              </a:rPr>
              <a:t> = 2 - </a:t>
            </a:r>
            <a:r>
              <a:rPr lang="en-US" sz="2000" i="1" dirty="0">
                <a:solidFill>
                  <a:prstClr val="black"/>
                </a:solidFill>
                <a:latin typeface="Times New Roman" pitchFamily="18" charset="0"/>
                <a:ea typeface="Calibri" pitchFamily="34" charset="0"/>
                <a:cs typeface="Times New Roman" pitchFamily="18" charset="0"/>
              </a:rPr>
              <a:t>k</a:t>
            </a:r>
            <a:r>
              <a:rPr lang="en-US" sz="2000" i="1" baseline="-30000" dirty="0">
                <a:solidFill>
                  <a:prstClr val="black"/>
                </a:solidFill>
                <a:latin typeface="Times New Roman" pitchFamily="18" charset="0"/>
                <a:ea typeface="Calibri" pitchFamily="34" charset="0"/>
                <a:cs typeface="Times New Roman" pitchFamily="18" charset="0"/>
              </a:rPr>
              <a:t>3</a:t>
            </a:r>
            <a:r>
              <a:rPr lang="en-US" sz="2000" dirty="0">
                <a:solidFill>
                  <a:prstClr val="black"/>
                </a:solidFill>
                <a:latin typeface="Times New Roman" pitchFamily="18" charset="0"/>
                <a:ea typeface="Calibri" pitchFamily="34" charset="0"/>
                <a:cs typeface="Times New Roman" pitchFamily="18" charset="0"/>
              </a:rPr>
              <a:t> = 0.13 - </a:t>
            </a:r>
            <a:r>
              <a:rPr lang="en-US" sz="2000" i="1" dirty="0">
                <a:solidFill>
                  <a:prstClr val="black"/>
                </a:solidFill>
                <a:latin typeface="Times New Roman" pitchFamily="18" charset="0"/>
                <a:ea typeface="Calibri" pitchFamily="34" charset="0"/>
                <a:cs typeface="Times New Roman" pitchFamily="18" charset="0"/>
              </a:rPr>
              <a:t>k</a:t>
            </a:r>
            <a:r>
              <a:rPr lang="en-US" sz="2000" i="1" baseline="-30000" dirty="0">
                <a:solidFill>
                  <a:prstClr val="black"/>
                </a:solidFill>
                <a:latin typeface="Times New Roman" pitchFamily="18" charset="0"/>
                <a:ea typeface="Calibri" pitchFamily="34" charset="0"/>
                <a:cs typeface="Times New Roman" pitchFamily="18" charset="0"/>
              </a:rPr>
              <a:t>4</a:t>
            </a:r>
            <a:r>
              <a:rPr lang="en-US" sz="2000" dirty="0">
                <a:solidFill>
                  <a:prstClr val="black"/>
                </a:solidFill>
                <a:latin typeface="Times New Roman" pitchFamily="18" charset="0"/>
                <a:ea typeface="Calibri" pitchFamily="34" charset="0"/>
                <a:cs typeface="Times New Roman" pitchFamily="18" charset="0"/>
              </a:rPr>
              <a:t>= -2.9786</a:t>
            </a:r>
            <a:endParaRPr lang="en-US" sz="2000" dirty="0">
              <a:solidFill>
                <a:prstClr val="black"/>
              </a:solidFill>
              <a:latin typeface="Arial" pitchFamily="34" charset="0"/>
              <a:cs typeface="Arial" pitchFamily="34" charset="0"/>
            </a:endParaRPr>
          </a:p>
        </p:txBody>
      </p:sp>
      <p:sp>
        <p:nvSpPr>
          <p:cNvPr id="26" name="Segnaposto numero diapositiva 25"/>
          <p:cNvSpPr>
            <a:spLocks noGrp="1"/>
          </p:cNvSpPr>
          <p:nvPr>
            <p:ph type="sldNum" sz="quarter" idx="12"/>
          </p:nvPr>
        </p:nvSpPr>
        <p:spPr/>
        <p:txBody>
          <a:bodyPr/>
          <a:lstStyle/>
          <a:p>
            <a:pPr>
              <a:defRPr/>
            </a:pPr>
            <a:fld id="{7C86A945-CFD7-4E2A-A59A-3B1ECE5F7BF9}" type="slidenum">
              <a:rPr lang="it-IT" smtClean="0">
                <a:solidFill>
                  <a:prstClr val="black"/>
                </a:solidFill>
              </a:rPr>
              <a:pPr>
                <a:defRPr/>
              </a:pPr>
              <a:t>14</a:t>
            </a:fld>
            <a:endParaRPr lang="it-IT">
              <a:solidFill>
                <a:prstClr val="black"/>
              </a:solidFill>
            </a:endParaRPr>
          </a:p>
        </p:txBody>
      </p:sp>
      <p:sp>
        <p:nvSpPr>
          <p:cNvPr id="27" name="Rettangolo 26"/>
          <p:cNvSpPr/>
          <p:nvPr/>
        </p:nvSpPr>
        <p:spPr>
          <a:xfrm>
            <a:off x="4032448" y="6525344"/>
            <a:ext cx="4572000" cy="323165"/>
          </a:xfrm>
          <a:prstGeom prst="rect">
            <a:avLst/>
          </a:prstGeom>
        </p:spPr>
        <p:txBody>
          <a:bodyPr wrap="square">
            <a:spAutoFit/>
          </a:bodyPr>
          <a:lstStyle/>
          <a:p>
            <a:pPr fontAlgn="base">
              <a:spcBef>
                <a:spcPct val="0"/>
              </a:spcBef>
              <a:spcAft>
                <a:spcPct val="0"/>
              </a:spcAft>
            </a:pPr>
            <a:r>
              <a:rPr lang="en-US" sz="1500" dirty="0">
                <a:solidFill>
                  <a:prstClr val="black"/>
                </a:solidFill>
                <a:cs typeface="Arial" charset="0"/>
              </a:rPr>
              <a:t>HEFAT2014 14 – 16 July 2014 - Orlando, Florida</a:t>
            </a:r>
            <a:endParaRPr lang="en-US" sz="1500" dirty="0">
              <a:solidFill>
                <a:prstClr val="black"/>
              </a:solidFill>
              <a:latin typeface="Arial" charset="0"/>
              <a:cs typeface="Arial"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05542" name="Object 6"/>
          <p:cNvGraphicFramePr>
            <a:graphicFrameLocks noChangeAspect="1"/>
          </p:cNvGraphicFramePr>
          <p:nvPr/>
        </p:nvGraphicFramePr>
        <p:xfrm>
          <a:off x="4355976" y="4005064"/>
          <a:ext cx="1974850" cy="792163"/>
        </p:xfrm>
        <a:graphic>
          <a:graphicData uri="http://schemas.openxmlformats.org/presentationml/2006/ole">
            <p:oleObj spid="_x0000_s8196" name="Equazione" r:id="rId4" imgW="1333440" imgH="507960" progId="Equation.3">
              <p:embed/>
            </p:oleObj>
          </a:graphicData>
        </a:graphic>
      </p:graphicFrame>
      <p:sp>
        <p:nvSpPr>
          <p:cNvPr id="4" name="Titolo 1"/>
          <p:cNvSpPr txBox="1">
            <a:spLocks/>
          </p:cNvSpPr>
          <p:nvPr/>
        </p:nvSpPr>
        <p:spPr>
          <a:xfrm>
            <a:off x="734888" y="0"/>
            <a:ext cx="8229600" cy="764704"/>
          </a:xfrm>
          <a:prstGeom prst="rect">
            <a:avLst/>
          </a:prstGeom>
        </p:spPr>
        <p:txBody>
          <a:bodyPr vert="horz" lIns="91440" tIns="45720" rIns="91440" bIns="45720" rtlCol="0" anchor="ctr">
            <a:normAutofit fontScale="97500"/>
          </a:bodyPr>
          <a:lstStyle/>
          <a:p>
            <a:pPr eaLnBrk="0" fontAlgn="base" hangingPunct="0">
              <a:spcBef>
                <a:spcPct val="0"/>
              </a:spcBef>
              <a:spcAft>
                <a:spcPct val="0"/>
              </a:spcAft>
              <a:defRPr/>
            </a:pPr>
            <a:r>
              <a:rPr lang="it-IT" sz="4100" b="1" dirty="0">
                <a:solidFill>
                  <a:srgbClr val="4E3B30"/>
                </a:solidFill>
                <a:effectLst>
                  <a:outerShdw blurRad="31750" dist="25400" dir="5400000" algn="tl" rotWithShape="0">
                    <a:srgbClr val="000000">
                      <a:alpha val="25000"/>
                    </a:srgbClr>
                  </a:outerShdw>
                </a:effectLst>
                <a:latin typeface="Calibri"/>
                <a:cs typeface="Arial" charset="0"/>
                <a:sym typeface="Wingdings" pitchFamily="2" charset="2"/>
              </a:rPr>
              <a:t>Mass Flow Rate </a:t>
            </a:r>
            <a:r>
              <a:rPr lang="it-IT" sz="4100" b="1" dirty="0" err="1">
                <a:solidFill>
                  <a:srgbClr val="4E3B30"/>
                </a:solidFill>
                <a:effectLst>
                  <a:outerShdw blurRad="31750" dist="25400" dir="5400000" algn="tl" rotWithShape="0">
                    <a:srgbClr val="000000">
                      <a:alpha val="25000"/>
                    </a:srgbClr>
                  </a:outerShdw>
                </a:effectLst>
                <a:latin typeface="Calibri"/>
                <a:cs typeface="Arial" charset="0"/>
                <a:sym typeface="Wingdings" pitchFamily="2" charset="2"/>
              </a:rPr>
              <a:t>Estimation</a:t>
            </a:r>
            <a:endParaRPr lang="it-IT" sz="4100" b="1" dirty="0">
              <a:solidFill>
                <a:srgbClr val="4E3B30"/>
              </a:solidFill>
              <a:effectLst>
                <a:outerShdw blurRad="31750" dist="25400" dir="5400000" algn="tl" rotWithShape="0">
                  <a:srgbClr val="000000">
                    <a:alpha val="25000"/>
                  </a:srgbClr>
                </a:outerShdw>
              </a:effectLst>
              <a:latin typeface="Calibri"/>
              <a:cs typeface="Arial" charset="0"/>
              <a:sym typeface="Wingdings" pitchFamily="2" charset="2"/>
            </a:endParaRPr>
          </a:p>
        </p:txBody>
      </p:sp>
      <p:sp>
        <p:nvSpPr>
          <p:cNvPr id="12" name="Segnaposto contenuto 4"/>
          <p:cNvSpPr>
            <a:spLocks noGrp="1"/>
          </p:cNvSpPr>
          <p:nvPr>
            <p:ph idx="1"/>
          </p:nvPr>
        </p:nvSpPr>
        <p:spPr>
          <a:xfrm>
            <a:off x="179512" y="1196752"/>
            <a:ext cx="3744416" cy="4608512"/>
          </a:xfrm>
        </p:spPr>
        <p:txBody>
          <a:bodyPr>
            <a:noAutofit/>
          </a:bodyPr>
          <a:lstStyle/>
          <a:p>
            <a:pPr marL="173038" indent="-173038">
              <a:tabLst>
                <a:tab pos="266700" algn="l"/>
              </a:tabLst>
            </a:pPr>
            <a:r>
              <a:rPr lang="en-US" sz="2200" dirty="0" smtClean="0"/>
              <a:t>The Model consists of a set of equations able to derive the mass flow rate of the phases from the instruments signals of:</a:t>
            </a:r>
          </a:p>
          <a:p>
            <a:pPr marL="361950" lvl="1" indent="-188913"/>
            <a:r>
              <a:rPr lang="en-US" sz="2200" dirty="0" err="1" smtClean="0"/>
              <a:t>Venturi</a:t>
            </a:r>
            <a:r>
              <a:rPr lang="en-US" sz="2200" dirty="0" smtClean="0"/>
              <a:t> flow meter</a:t>
            </a:r>
          </a:p>
          <a:p>
            <a:pPr marL="361950" lvl="1" indent="-188913"/>
            <a:r>
              <a:rPr lang="en-US" sz="2200" dirty="0" smtClean="0"/>
              <a:t>Pressure transducers</a:t>
            </a:r>
          </a:p>
          <a:p>
            <a:pPr marL="361950" lvl="1" indent="-188913"/>
            <a:r>
              <a:rPr lang="en-US" sz="2200" dirty="0" smtClean="0"/>
              <a:t>Thermocouples</a:t>
            </a:r>
          </a:p>
          <a:p>
            <a:pPr marL="361950" lvl="1" indent="-188913">
              <a:buNone/>
            </a:pPr>
            <a:endParaRPr lang="it-IT" sz="2200" dirty="0" smtClean="0"/>
          </a:p>
          <a:p>
            <a:pPr marL="173038" lvl="1" indent="-173038">
              <a:buFont typeface="Arial" pitchFamily="34" charset="0"/>
              <a:buChar char="•"/>
            </a:pPr>
            <a:r>
              <a:rPr lang="it-IT" sz="2200" dirty="0" smtClean="0"/>
              <a:t>An iterative </a:t>
            </a:r>
            <a:r>
              <a:rPr lang="it-IT" sz="2200" dirty="0" err="1" smtClean="0"/>
              <a:t>approach</a:t>
            </a:r>
            <a:r>
              <a:rPr lang="it-IT" sz="2200" dirty="0" smtClean="0"/>
              <a:t> </a:t>
            </a:r>
            <a:r>
              <a:rPr lang="it-IT" sz="2200" dirty="0" err="1" smtClean="0"/>
              <a:t>is</a:t>
            </a:r>
            <a:r>
              <a:rPr lang="it-IT" sz="2200" dirty="0" smtClean="0"/>
              <a:t> </a:t>
            </a:r>
            <a:r>
              <a:rPr lang="it-IT" sz="2200" dirty="0" err="1" smtClean="0"/>
              <a:t>used</a:t>
            </a:r>
            <a:r>
              <a:rPr lang="it-IT" sz="2200" dirty="0" smtClean="0"/>
              <a:t> </a:t>
            </a:r>
            <a:r>
              <a:rPr lang="it-IT" sz="2200" dirty="0" err="1" smtClean="0"/>
              <a:t>to</a:t>
            </a:r>
            <a:r>
              <a:rPr lang="it-IT" sz="2200" dirty="0" smtClean="0"/>
              <a:t> estimate the flow </a:t>
            </a:r>
            <a:r>
              <a:rPr lang="it-IT" sz="2200" dirty="0" err="1" smtClean="0"/>
              <a:t>parameters</a:t>
            </a:r>
            <a:r>
              <a:rPr lang="it-IT" sz="2200" dirty="0" smtClean="0"/>
              <a:t> </a:t>
            </a:r>
            <a:r>
              <a:rPr lang="it-IT" sz="2200" dirty="0" err="1" smtClean="0"/>
              <a:t>of</a:t>
            </a:r>
            <a:r>
              <a:rPr lang="it-IT" sz="2200" dirty="0" smtClean="0"/>
              <a:t> the </a:t>
            </a:r>
            <a:r>
              <a:rPr lang="it-IT" sz="2200" dirty="0" err="1" smtClean="0"/>
              <a:t>two</a:t>
            </a:r>
            <a:r>
              <a:rPr lang="it-IT" sz="2200" dirty="0" smtClean="0"/>
              <a:t> </a:t>
            </a:r>
            <a:r>
              <a:rPr lang="it-IT" sz="2200" dirty="0" err="1" smtClean="0"/>
              <a:t>phases</a:t>
            </a:r>
            <a:endParaRPr lang="en-US" sz="2200" dirty="0" smtClean="0"/>
          </a:p>
          <a:p>
            <a:pPr marL="173038" lvl="1" indent="-173038"/>
            <a:endParaRPr lang="en-US" sz="1800" dirty="0" smtClean="0"/>
          </a:p>
        </p:txBody>
      </p:sp>
      <p:cxnSp>
        <p:nvCxnSpPr>
          <p:cNvPr id="14" name="Connettore 4 88"/>
          <p:cNvCxnSpPr/>
          <p:nvPr/>
        </p:nvCxnSpPr>
        <p:spPr bwMode="auto">
          <a:xfrm rot="16200000" flipH="1">
            <a:off x="5758095" y="2595067"/>
            <a:ext cx="534815" cy="989035"/>
          </a:xfrm>
          <a:prstGeom prst="bentConnector2">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2" name="Gruppo 142"/>
          <p:cNvGrpSpPr>
            <a:grpSpLocks/>
          </p:cNvGrpSpPr>
          <p:nvPr/>
        </p:nvGrpSpPr>
        <p:grpSpPr bwMode="auto">
          <a:xfrm>
            <a:off x="3923928" y="1307759"/>
            <a:ext cx="5112568" cy="5073570"/>
            <a:chOff x="611560" y="1124224"/>
            <a:chExt cx="5268264" cy="5573834"/>
          </a:xfrm>
        </p:grpSpPr>
        <p:sp>
          <p:nvSpPr>
            <p:cNvPr id="16" name="Rettangolo arrotondato 15"/>
            <p:cNvSpPr/>
            <p:nvPr/>
          </p:nvSpPr>
          <p:spPr bwMode="auto">
            <a:xfrm>
              <a:off x="611560" y="1160488"/>
              <a:ext cx="1008205" cy="431804"/>
            </a:xfrm>
            <a:prstGeom prst="roundRect">
              <a:avLst/>
            </a:prstGeom>
            <a:ln cmpd="sng">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nchor="b"/>
            <a:lstStyle/>
            <a:p>
              <a:pPr algn="ctr" fontAlgn="base">
                <a:spcBef>
                  <a:spcPct val="0"/>
                </a:spcBef>
                <a:spcAft>
                  <a:spcPct val="0"/>
                </a:spcAft>
                <a:defRPr/>
              </a:pPr>
              <a:r>
                <a:rPr lang="el-GR" sz="2000" i="1">
                  <a:solidFill>
                    <a:prstClr val="black"/>
                  </a:solidFill>
                  <a:latin typeface="Times New Roman" pitchFamily="18" charset="0"/>
                  <a:cs typeface="Times New Roman" pitchFamily="18" charset="0"/>
                </a:rPr>
                <a:t>Δ</a:t>
              </a:r>
              <a:r>
                <a:rPr lang="it-IT" sz="2000" i="1">
                  <a:solidFill>
                    <a:prstClr val="black"/>
                  </a:solidFill>
                  <a:latin typeface="Times New Roman" pitchFamily="18" charset="0"/>
                  <a:cs typeface="Times New Roman" pitchFamily="18" charset="0"/>
                </a:rPr>
                <a:t>p</a:t>
              </a:r>
              <a:r>
                <a:rPr lang="en-US" sz="2000" i="1" baseline="-25000">
                  <a:solidFill>
                    <a:prstClr val="black"/>
                  </a:solidFill>
                  <a:latin typeface="Times New Roman" pitchFamily="18" charset="0"/>
                  <a:cs typeface="Times New Roman" pitchFamily="18" charset="0"/>
                </a:rPr>
                <a:t>V</a:t>
              </a:r>
              <a:endParaRPr lang="it-IT" sz="2000" i="1">
                <a:solidFill>
                  <a:prstClr val="black"/>
                </a:solidFill>
                <a:latin typeface="Times New Roman" pitchFamily="18" charset="0"/>
                <a:cs typeface="Times New Roman" pitchFamily="18" charset="0"/>
              </a:endParaRPr>
            </a:p>
          </p:txBody>
        </p:sp>
        <p:cxnSp>
          <p:nvCxnSpPr>
            <p:cNvPr id="18" name="Connettore 4 42"/>
            <p:cNvCxnSpPr>
              <a:stCxn id="16" idx="2"/>
              <a:endCxn id="20" idx="2"/>
            </p:cNvCxnSpPr>
            <p:nvPr/>
          </p:nvCxnSpPr>
          <p:spPr>
            <a:xfrm rot="16200000" flipH="1">
              <a:off x="1097603" y="1610352"/>
              <a:ext cx="1116568" cy="1080447"/>
            </a:xfrm>
            <a:prstGeom prst="bentConnector2">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9" name="Connettore 2 18"/>
            <p:cNvCxnSpPr>
              <a:endCxn id="20" idx="0"/>
            </p:cNvCxnSpPr>
            <p:nvPr/>
          </p:nvCxnSpPr>
          <p:spPr>
            <a:xfrm>
              <a:off x="2267557" y="1628556"/>
              <a:ext cx="0" cy="100807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0" name="Ovale 19"/>
            <p:cNvSpPr/>
            <p:nvPr/>
          </p:nvSpPr>
          <p:spPr>
            <a:xfrm>
              <a:off x="2196110" y="2636628"/>
              <a:ext cx="142895" cy="14446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prstClr val="white"/>
                </a:solidFill>
              </a:endParaRPr>
            </a:p>
          </p:txBody>
        </p:sp>
        <p:grpSp>
          <p:nvGrpSpPr>
            <p:cNvPr id="3" name="Gruppo 140"/>
            <p:cNvGrpSpPr>
              <a:grpSpLocks/>
            </p:cNvGrpSpPr>
            <p:nvPr/>
          </p:nvGrpSpPr>
          <p:grpSpPr bwMode="auto">
            <a:xfrm>
              <a:off x="759962" y="1124224"/>
              <a:ext cx="5119862" cy="5573834"/>
              <a:chOff x="1408034" y="1052216"/>
              <a:chExt cx="5119862" cy="5573834"/>
            </a:xfrm>
          </p:grpSpPr>
          <p:grpSp>
            <p:nvGrpSpPr>
              <p:cNvPr id="5" name="Gruppo 125"/>
              <p:cNvGrpSpPr>
                <a:grpSpLocks/>
              </p:cNvGrpSpPr>
              <p:nvPr/>
            </p:nvGrpSpPr>
            <p:grpSpPr bwMode="auto">
              <a:xfrm>
                <a:off x="1408034" y="3639367"/>
                <a:ext cx="5119862" cy="2986683"/>
                <a:chOff x="1408034" y="3279327"/>
                <a:chExt cx="5119862" cy="2986683"/>
              </a:xfrm>
            </p:grpSpPr>
            <p:sp>
              <p:nvSpPr>
                <p:cNvPr id="39" name="Rettangolo arrotondato 38"/>
                <p:cNvSpPr/>
                <p:nvPr/>
              </p:nvSpPr>
              <p:spPr bwMode="auto">
                <a:xfrm>
                  <a:off x="3634061" y="5791361"/>
                  <a:ext cx="719240" cy="474649"/>
                </a:xfrm>
                <a:prstGeom prst="roundRect">
                  <a:avLst/>
                </a:prstGeom>
                <a:ln cmpd="sng">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fontAlgn="base">
                    <a:spcBef>
                      <a:spcPct val="0"/>
                    </a:spcBef>
                    <a:spcAft>
                      <a:spcPct val="0"/>
                    </a:spcAft>
                    <a:defRPr/>
                  </a:pPr>
                  <a:r>
                    <a:rPr lang="it-IT" sz="2000" i="1">
                      <a:solidFill>
                        <a:prstClr val="black"/>
                      </a:solidFill>
                      <a:latin typeface="Times New Roman" pitchFamily="18" charset="0"/>
                      <a:cs typeface="Times New Roman" pitchFamily="18" charset="0"/>
                    </a:rPr>
                    <a:t>W</a:t>
                  </a:r>
                  <a:r>
                    <a:rPr lang="it-IT" sz="2000" i="1" baseline="-25000">
                      <a:solidFill>
                        <a:prstClr val="black"/>
                      </a:solidFill>
                      <a:latin typeface="Times New Roman" pitchFamily="18" charset="0"/>
                      <a:cs typeface="Times New Roman" pitchFamily="18" charset="0"/>
                    </a:rPr>
                    <a:t>TP</a:t>
                  </a:r>
                </a:p>
              </p:txBody>
            </p:sp>
            <p:sp>
              <p:nvSpPr>
                <p:cNvPr id="45" name="Ovale 44"/>
                <p:cNvSpPr/>
                <p:nvPr/>
              </p:nvSpPr>
              <p:spPr bwMode="auto">
                <a:xfrm>
                  <a:off x="1408034" y="3279327"/>
                  <a:ext cx="5119862" cy="2195601"/>
                </a:xfrm>
                <a:prstGeom prst="ellipse">
                  <a:avLst/>
                </a:prstGeom>
                <a:noFill/>
                <a:ln w="41275" cmpd="sng">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solidFill>
                      <a:prstClr val="white"/>
                    </a:solidFill>
                  </a:endParaRPr>
                </a:p>
              </p:txBody>
            </p:sp>
          </p:grpSp>
          <p:grpSp>
            <p:nvGrpSpPr>
              <p:cNvPr id="6" name="Gruppo 139"/>
              <p:cNvGrpSpPr>
                <a:grpSpLocks/>
              </p:cNvGrpSpPr>
              <p:nvPr/>
            </p:nvGrpSpPr>
            <p:grpSpPr bwMode="auto">
              <a:xfrm>
                <a:off x="3411458" y="1052216"/>
                <a:ext cx="2511446" cy="2244416"/>
                <a:chOff x="3411458" y="1052216"/>
                <a:chExt cx="2511446" cy="2244416"/>
              </a:xfrm>
            </p:grpSpPr>
            <p:sp>
              <p:nvSpPr>
                <p:cNvPr id="27" name="Rettangolo arrotondato 3"/>
                <p:cNvSpPr/>
                <p:nvPr/>
              </p:nvSpPr>
              <p:spPr bwMode="auto">
                <a:xfrm>
                  <a:off x="4598672" y="1052216"/>
                  <a:ext cx="667808" cy="431804"/>
                </a:xfrm>
                <a:prstGeom prst="roundRect">
                  <a:avLst/>
                </a:prstGeom>
                <a:ln cmpd="sng">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lstStyle/>
                <a:p>
                  <a:pPr algn="ctr" fontAlgn="base">
                    <a:spcBef>
                      <a:spcPct val="0"/>
                    </a:spcBef>
                    <a:spcAft>
                      <a:spcPct val="0"/>
                    </a:spcAft>
                    <a:defRPr/>
                  </a:pPr>
                  <a:r>
                    <a:rPr lang="it-IT" sz="2000" i="1">
                      <a:solidFill>
                        <a:prstClr val="black"/>
                      </a:solidFill>
                      <a:latin typeface="Times New Roman" pitchFamily="18" charset="0"/>
                      <a:cs typeface="Times New Roman" pitchFamily="18" charset="0"/>
                    </a:rPr>
                    <a:t>T, P</a:t>
                  </a:r>
                </a:p>
              </p:txBody>
            </p:sp>
            <p:cxnSp>
              <p:nvCxnSpPr>
                <p:cNvPr id="30" name="Connettore 4 49"/>
                <p:cNvCxnSpPr>
                  <a:stCxn id="56" idx="2"/>
                  <a:endCxn id="25" idx="6"/>
                </p:cNvCxnSpPr>
                <p:nvPr/>
              </p:nvCxnSpPr>
              <p:spPr>
                <a:xfrm rot="5400000">
                  <a:off x="4785330" y="2159059"/>
                  <a:ext cx="431509" cy="1843638"/>
                </a:xfrm>
                <a:prstGeom prst="bentConnector2">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6" name="Ovale 35"/>
                <p:cNvSpPr/>
                <p:nvPr/>
              </p:nvSpPr>
              <p:spPr bwMode="auto">
                <a:xfrm>
                  <a:off x="3411458" y="1879562"/>
                  <a:ext cx="1871925" cy="949334"/>
                </a:xfrm>
                <a:prstGeom prst="ellipse">
                  <a:avLst/>
                </a:prstGeom>
                <a:noFill/>
                <a:ln w="41275" cmpd="sng">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solidFill>
                      <a:prstClr val="white"/>
                    </a:solidFill>
                  </a:endParaRPr>
                </a:p>
              </p:txBody>
            </p:sp>
          </p:grpSp>
          <p:sp>
            <p:nvSpPr>
              <p:cNvPr id="25" name="Ovale 24"/>
              <p:cNvSpPr/>
              <p:nvPr/>
            </p:nvSpPr>
            <p:spPr>
              <a:xfrm>
                <a:off x="3934784" y="3224400"/>
                <a:ext cx="144482" cy="14446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prstClr val="white"/>
                  </a:solidFill>
                </a:endParaRPr>
              </a:p>
            </p:txBody>
          </p:sp>
        </p:grpSp>
      </p:grpSp>
      <p:sp>
        <p:nvSpPr>
          <p:cNvPr id="50" name="Rettangolo arrotondato 49"/>
          <p:cNvSpPr/>
          <p:nvPr/>
        </p:nvSpPr>
        <p:spPr bwMode="auto">
          <a:xfrm>
            <a:off x="5105759" y="1307759"/>
            <a:ext cx="978409" cy="393049"/>
          </a:xfrm>
          <a:prstGeom prst="roundRect">
            <a:avLst/>
          </a:prstGeom>
          <a:ln cmpd="sng">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nchor="b"/>
          <a:lstStyle/>
          <a:p>
            <a:pPr algn="ctr" fontAlgn="base">
              <a:spcBef>
                <a:spcPct val="0"/>
              </a:spcBef>
              <a:spcAft>
                <a:spcPct val="0"/>
              </a:spcAft>
              <a:defRPr/>
            </a:pPr>
            <a:r>
              <a:rPr lang="el-GR" sz="2000" i="1">
                <a:solidFill>
                  <a:prstClr val="black"/>
                </a:solidFill>
                <a:latin typeface="Times New Roman" pitchFamily="18" charset="0"/>
                <a:cs typeface="Times New Roman" pitchFamily="18" charset="0"/>
              </a:rPr>
              <a:t>Δ</a:t>
            </a:r>
            <a:r>
              <a:rPr lang="it-IT" sz="2000" i="1">
                <a:solidFill>
                  <a:prstClr val="black"/>
                </a:solidFill>
                <a:latin typeface="Times New Roman" pitchFamily="18" charset="0"/>
                <a:cs typeface="Times New Roman" pitchFamily="18" charset="0"/>
              </a:rPr>
              <a:t>p</a:t>
            </a:r>
            <a:r>
              <a:rPr lang="en-US" sz="2000" i="1" baseline="-25000" err="1">
                <a:solidFill>
                  <a:prstClr val="black"/>
                </a:solidFill>
                <a:latin typeface="Times New Roman" pitchFamily="18" charset="0"/>
                <a:cs typeface="Times New Roman" pitchFamily="18" charset="0"/>
              </a:rPr>
              <a:t>irr</a:t>
            </a:r>
            <a:endParaRPr lang="it-IT" sz="2000" i="1">
              <a:solidFill>
                <a:prstClr val="black"/>
              </a:solidFill>
              <a:latin typeface="Times New Roman" pitchFamily="18" charset="0"/>
              <a:cs typeface="Times New Roman" pitchFamily="18" charset="0"/>
            </a:endParaRPr>
          </a:p>
        </p:txBody>
      </p:sp>
      <p:graphicFrame>
        <p:nvGraphicFramePr>
          <p:cNvPr id="51" name="Oggetto 50"/>
          <p:cNvGraphicFramePr>
            <a:graphicFrameLocks noChangeAspect="1"/>
          </p:cNvGraphicFramePr>
          <p:nvPr/>
        </p:nvGraphicFramePr>
        <p:xfrm>
          <a:off x="6444208" y="2132856"/>
          <a:ext cx="1008112" cy="720080"/>
        </p:xfrm>
        <a:graphic>
          <a:graphicData uri="http://schemas.openxmlformats.org/presentationml/2006/ole">
            <p:oleObj spid="_x0000_s8194" name="Equazione" r:id="rId5" imgW="482400" imgH="482400" progId="Equation.3">
              <p:embed/>
            </p:oleObj>
          </a:graphicData>
        </a:graphic>
      </p:graphicFrame>
      <p:sp>
        <p:nvSpPr>
          <p:cNvPr id="56" name="Rettangolo arrotondato 55"/>
          <p:cNvSpPr/>
          <p:nvPr/>
        </p:nvSpPr>
        <p:spPr bwMode="auto">
          <a:xfrm>
            <a:off x="8100392" y="2564904"/>
            <a:ext cx="697983" cy="393049"/>
          </a:xfrm>
          <a:prstGeom prst="roundRect">
            <a:avLst/>
          </a:prstGeom>
          <a:ln cmpd="sng">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anchor="t"/>
          <a:lstStyle/>
          <a:p>
            <a:pPr algn="ctr" fontAlgn="base">
              <a:spcBef>
                <a:spcPct val="0"/>
              </a:spcBef>
              <a:spcAft>
                <a:spcPct val="0"/>
              </a:spcAft>
              <a:defRPr/>
            </a:pPr>
            <a:r>
              <a:rPr lang="it-IT" sz="2000" i="1" err="1">
                <a:solidFill>
                  <a:prstClr val="black"/>
                </a:solidFill>
                <a:latin typeface="Times New Roman" pitchFamily="18" charset="0"/>
                <a:cs typeface="Times New Roman" pitchFamily="18" charset="0"/>
              </a:rPr>
              <a:t>x</a:t>
            </a:r>
            <a:r>
              <a:rPr lang="it-IT" sz="2000" i="1" baseline="-25000" err="1">
                <a:solidFill>
                  <a:prstClr val="black"/>
                </a:solidFill>
                <a:latin typeface="Times New Roman" pitchFamily="18" charset="0"/>
                <a:cs typeface="Times New Roman" pitchFamily="18" charset="0"/>
              </a:rPr>
              <a:t>guess</a:t>
            </a:r>
            <a:endParaRPr lang="it-IT" sz="2000" i="1" baseline="-25000">
              <a:solidFill>
                <a:prstClr val="black"/>
              </a:solidFill>
              <a:latin typeface="Times New Roman" pitchFamily="18" charset="0"/>
              <a:cs typeface="Times New Roman" pitchFamily="18" charset="0"/>
            </a:endParaRPr>
          </a:p>
          <a:p>
            <a:pPr fontAlgn="base">
              <a:spcBef>
                <a:spcPct val="0"/>
              </a:spcBef>
              <a:spcAft>
                <a:spcPct val="0"/>
              </a:spcAft>
              <a:defRPr/>
            </a:pPr>
            <a:endParaRPr lang="it-IT" sz="2000" i="1" baseline="-25000">
              <a:solidFill>
                <a:prstClr val="black"/>
              </a:solidFill>
              <a:latin typeface="Times New Roman" pitchFamily="18" charset="0"/>
              <a:cs typeface="Times New Roman" pitchFamily="18" charset="0"/>
            </a:endParaRPr>
          </a:p>
        </p:txBody>
      </p:sp>
      <p:cxnSp>
        <p:nvCxnSpPr>
          <p:cNvPr id="82" name="Connettore 4 81"/>
          <p:cNvCxnSpPr>
            <a:stCxn id="27" idx="2"/>
            <a:endCxn id="36" idx="0"/>
          </p:cNvCxnSpPr>
          <p:nvPr/>
        </p:nvCxnSpPr>
        <p:spPr>
          <a:xfrm rot="5400000">
            <a:off x="7024373" y="1596897"/>
            <a:ext cx="360040" cy="567862"/>
          </a:xfrm>
          <a:prstGeom prst="bentConnector3">
            <a:avLst>
              <a:gd name="adj1" fmla="val 50000"/>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91" name="Connettore 4 90"/>
          <p:cNvCxnSpPr>
            <a:stCxn id="36" idx="4"/>
            <a:endCxn id="25" idx="0"/>
          </p:cNvCxnSpPr>
          <p:nvPr/>
        </p:nvCxnSpPr>
        <p:spPr>
          <a:xfrm rot="5400000">
            <a:off x="6575291" y="2939812"/>
            <a:ext cx="360007" cy="330336"/>
          </a:xfrm>
          <a:prstGeom prst="bentConnector3">
            <a:avLst>
              <a:gd name="adj1" fmla="val 50000"/>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02" name="Connettore 2 101"/>
          <p:cNvCxnSpPr>
            <a:stCxn id="25" idx="4"/>
          </p:cNvCxnSpPr>
          <p:nvPr/>
        </p:nvCxnSpPr>
        <p:spPr>
          <a:xfrm flipH="1">
            <a:off x="6588224" y="3416481"/>
            <a:ext cx="1902" cy="30055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05" name="Connettore 2 104"/>
          <p:cNvCxnSpPr/>
          <p:nvPr/>
        </p:nvCxnSpPr>
        <p:spPr>
          <a:xfrm flipH="1">
            <a:off x="6588224" y="5661248"/>
            <a:ext cx="1902" cy="30055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07" name="Connettore 2 106"/>
          <p:cNvCxnSpPr/>
          <p:nvPr/>
        </p:nvCxnSpPr>
        <p:spPr>
          <a:xfrm>
            <a:off x="6228184" y="4437112"/>
            <a:ext cx="288032"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pic>
        <p:nvPicPr>
          <p:cNvPr id="64518" name="Picture 6"/>
          <p:cNvPicPr>
            <a:picLocks noChangeAspect="1" noChangeArrowheads="1"/>
          </p:cNvPicPr>
          <p:nvPr/>
        </p:nvPicPr>
        <p:blipFill>
          <a:blip r:embed="rId6" cstate="print"/>
          <a:srcRect t="46837"/>
          <a:stretch>
            <a:fillRect/>
          </a:stretch>
        </p:blipFill>
        <p:spPr bwMode="auto">
          <a:xfrm>
            <a:off x="4067944" y="4653136"/>
            <a:ext cx="1304925" cy="1210246"/>
          </a:xfrm>
          <a:prstGeom prst="rect">
            <a:avLst/>
          </a:prstGeom>
          <a:noFill/>
          <a:ln w="9525">
            <a:noFill/>
            <a:miter lim="800000"/>
            <a:headEnd/>
            <a:tailEnd/>
          </a:ln>
        </p:spPr>
      </p:pic>
      <p:pic>
        <p:nvPicPr>
          <p:cNvPr id="41" name="Picture 6"/>
          <p:cNvPicPr>
            <a:picLocks noChangeAspect="1" noChangeArrowheads="1"/>
          </p:cNvPicPr>
          <p:nvPr/>
        </p:nvPicPr>
        <p:blipFill>
          <a:blip r:embed="rId6" cstate="print"/>
          <a:srcRect t="46837"/>
          <a:stretch>
            <a:fillRect/>
          </a:stretch>
        </p:blipFill>
        <p:spPr bwMode="auto">
          <a:xfrm rot="10389309">
            <a:off x="7735813" y="3430441"/>
            <a:ext cx="1304925" cy="1210246"/>
          </a:xfrm>
          <a:prstGeom prst="rect">
            <a:avLst/>
          </a:prstGeom>
          <a:noFill/>
          <a:ln w="9525">
            <a:noFill/>
            <a:miter lim="800000"/>
            <a:headEnd/>
            <a:tailEnd/>
          </a:ln>
        </p:spPr>
      </p:pic>
      <p:graphicFrame>
        <p:nvGraphicFramePr>
          <p:cNvPr id="705543" name="Object 7"/>
          <p:cNvGraphicFramePr>
            <a:graphicFrameLocks noChangeAspect="1"/>
          </p:cNvGraphicFramePr>
          <p:nvPr/>
        </p:nvGraphicFramePr>
        <p:xfrm>
          <a:off x="6516216" y="4221088"/>
          <a:ext cx="2311400" cy="400050"/>
        </p:xfrm>
        <a:graphic>
          <a:graphicData uri="http://schemas.openxmlformats.org/presentationml/2006/ole">
            <p:oleObj spid="_x0000_s8197" name="Equazione" r:id="rId7" imgW="1676160" imgH="241200" progId="Equation.3">
              <p:embed/>
            </p:oleObj>
          </a:graphicData>
        </a:graphic>
      </p:graphicFrame>
      <p:graphicFrame>
        <p:nvGraphicFramePr>
          <p:cNvPr id="705540" name="Object 4"/>
          <p:cNvGraphicFramePr>
            <a:graphicFrameLocks noChangeAspect="1"/>
          </p:cNvGraphicFramePr>
          <p:nvPr/>
        </p:nvGraphicFramePr>
        <p:xfrm>
          <a:off x="4788024" y="4797152"/>
          <a:ext cx="3671888" cy="463550"/>
        </p:xfrm>
        <a:graphic>
          <a:graphicData uri="http://schemas.openxmlformats.org/presentationml/2006/ole">
            <p:oleObj spid="_x0000_s8195" name="Equazione" r:id="rId8" imgW="2108200" imgH="266700" progId="Equation.3">
              <p:embed/>
            </p:oleObj>
          </a:graphicData>
        </a:graphic>
      </p:graphicFrame>
      <p:grpSp>
        <p:nvGrpSpPr>
          <p:cNvPr id="7" name="Gruppo 23"/>
          <p:cNvGrpSpPr/>
          <p:nvPr/>
        </p:nvGrpSpPr>
        <p:grpSpPr>
          <a:xfrm>
            <a:off x="0" y="116632"/>
            <a:ext cx="9144000" cy="692696"/>
            <a:chOff x="0" y="72008"/>
            <a:chExt cx="9144000" cy="692696"/>
          </a:xfrm>
        </p:grpSpPr>
        <p:cxnSp>
          <p:nvCxnSpPr>
            <p:cNvPr id="33" name="Connettore 1 32"/>
            <p:cNvCxnSpPr/>
            <p:nvPr/>
          </p:nvCxnSpPr>
          <p:spPr>
            <a:xfrm>
              <a:off x="0" y="764704"/>
              <a:ext cx="9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34" name="Picture 2" descr="http://upload.wikimedia.org/wikipedia/it/0/0c/Politecnico_di_Torino_-_Logo.png"/>
            <p:cNvPicPr>
              <a:picLocks noChangeAspect="1" noChangeArrowheads="1"/>
            </p:cNvPicPr>
            <p:nvPr/>
          </p:nvPicPr>
          <p:blipFill>
            <a:blip r:embed="rId9" cstate="print"/>
            <a:srcRect/>
            <a:stretch>
              <a:fillRect/>
            </a:stretch>
          </p:blipFill>
          <p:spPr bwMode="auto">
            <a:xfrm>
              <a:off x="130824" y="72008"/>
              <a:ext cx="552744" cy="548680"/>
            </a:xfrm>
            <a:prstGeom prst="rect">
              <a:avLst/>
            </a:prstGeom>
            <a:noFill/>
          </p:spPr>
        </p:pic>
      </p:grpSp>
      <p:sp>
        <p:nvSpPr>
          <p:cNvPr id="35" name="Segnaposto numero diapositiva 34"/>
          <p:cNvSpPr>
            <a:spLocks noGrp="1"/>
          </p:cNvSpPr>
          <p:nvPr>
            <p:ph type="sldNum" sz="quarter" idx="12"/>
          </p:nvPr>
        </p:nvSpPr>
        <p:spPr/>
        <p:txBody>
          <a:bodyPr/>
          <a:lstStyle/>
          <a:p>
            <a:pPr>
              <a:defRPr/>
            </a:pPr>
            <a:fld id="{7C86A945-CFD7-4E2A-A59A-3B1ECE5F7BF9}" type="slidenum">
              <a:rPr lang="it-IT" smtClean="0">
                <a:solidFill>
                  <a:prstClr val="black"/>
                </a:solidFill>
              </a:rPr>
              <a:pPr>
                <a:defRPr/>
              </a:pPr>
              <a:t>15</a:t>
            </a:fld>
            <a:endParaRPr lang="it-IT">
              <a:solidFill>
                <a:prstClr val="black"/>
              </a:solidFill>
            </a:endParaRPr>
          </a:p>
        </p:txBody>
      </p:sp>
      <p:sp>
        <p:nvSpPr>
          <p:cNvPr id="37" name="Rettangolo 36"/>
          <p:cNvSpPr/>
          <p:nvPr/>
        </p:nvSpPr>
        <p:spPr>
          <a:xfrm>
            <a:off x="4032448" y="6525344"/>
            <a:ext cx="4572000" cy="323165"/>
          </a:xfrm>
          <a:prstGeom prst="rect">
            <a:avLst/>
          </a:prstGeom>
        </p:spPr>
        <p:txBody>
          <a:bodyPr wrap="square">
            <a:spAutoFit/>
          </a:bodyPr>
          <a:lstStyle/>
          <a:p>
            <a:pPr fontAlgn="base">
              <a:spcBef>
                <a:spcPct val="0"/>
              </a:spcBef>
              <a:spcAft>
                <a:spcPct val="0"/>
              </a:spcAft>
            </a:pPr>
            <a:r>
              <a:rPr lang="en-US" sz="1500" dirty="0">
                <a:solidFill>
                  <a:prstClr val="black"/>
                </a:solidFill>
                <a:cs typeface="Arial" charset="0"/>
              </a:rPr>
              <a:t>HEFAT2014 14 – 16 July 2014 - Orlando, Florida</a:t>
            </a:r>
            <a:endParaRPr lang="en-US" sz="1500" dirty="0">
              <a:solidFill>
                <a:prstClr val="black"/>
              </a:solidFill>
              <a:latin typeface="Arial" charset="0"/>
              <a:cs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ttangolo 11"/>
          <p:cNvSpPr/>
          <p:nvPr/>
        </p:nvSpPr>
        <p:spPr>
          <a:xfrm>
            <a:off x="0" y="855003"/>
            <a:ext cx="9144000" cy="1061829"/>
          </a:xfrm>
          <a:prstGeom prst="rect">
            <a:avLst/>
          </a:prstGeom>
        </p:spPr>
        <p:txBody>
          <a:bodyPr wrap="square">
            <a:spAutoFit/>
          </a:bodyPr>
          <a:lstStyle/>
          <a:p>
            <a:pPr algn="ctr" fontAlgn="base">
              <a:spcBef>
                <a:spcPct val="0"/>
              </a:spcBef>
              <a:spcAft>
                <a:spcPct val="0"/>
              </a:spcAft>
            </a:pPr>
            <a:r>
              <a:rPr lang="en-US" sz="2100" dirty="0" smtClean="0">
                <a:solidFill>
                  <a:prstClr val="black"/>
                </a:solidFill>
                <a:cs typeface="Arial" charset="0"/>
              </a:rPr>
              <a:t>With </a:t>
            </a:r>
            <a:r>
              <a:rPr lang="en-US" sz="2100" dirty="0">
                <a:solidFill>
                  <a:prstClr val="black"/>
                </a:solidFill>
                <a:cs typeface="Arial" charset="0"/>
              </a:rPr>
              <a:t>the proposed approach the </a:t>
            </a:r>
            <a:r>
              <a:rPr lang="en-US" sz="2100" b="1" dirty="0">
                <a:solidFill>
                  <a:srgbClr val="F0A22E">
                    <a:lumMod val="75000"/>
                  </a:srgbClr>
                </a:solidFill>
                <a:cs typeface="Arial" charset="0"/>
                <a:sym typeface="Wingdings" pitchFamily="2" charset="2"/>
              </a:rPr>
              <a:t>flow quality </a:t>
            </a:r>
            <a:r>
              <a:rPr lang="en-US" sz="2100" dirty="0">
                <a:solidFill>
                  <a:prstClr val="black"/>
                </a:solidFill>
                <a:cs typeface="Arial" charset="0"/>
              </a:rPr>
              <a:t>of the mixture can be </a:t>
            </a:r>
            <a:r>
              <a:rPr lang="en-US" sz="2100" b="1" dirty="0">
                <a:solidFill>
                  <a:srgbClr val="F0A22E">
                    <a:lumMod val="75000"/>
                  </a:srgbClr>
                </a:solidFill>
                <a:cs typeface="Arial" charset="0"/>
                <a:sym typeface="Wingdings" pitchFamily="2" charset="2"/>
              </a:rPr>
              <a:t>evaluated with an accuracy of 5%</a:t>
            </a:r>
            <a:r>
              <a:rPr lang="en-US" sz="2100" dirty="0">
                <a:solidFill>
                  <a:srgbClr val="F0A22E">
                    <a:lumMod val="75000"/>
                  </a:srgbClr>
                </a:solidFill>
                <a:cs typeface="Arial" charset="0"/>
              </a:rPr>
              <a:t> </a:t>
            </a:r>
            <a:r>
              <a:rPr lang="en-US" sz="2100" dirty="0">
                <a:solidFill>
                  <a:prstClr val="black"/>
                </a:solidFill>
                <a:cs typeface="Arial" charset="0"/>
              </a:rPr>
              <a:t>and the </a:t>
            </a:r>
            <a:r>
              <a:rPr lang="en-US" sz="2100" b="1" dirty="0">
                <a:solidFill>
                  <a:srgbClr val="F0A22E">
                    <a:lumMod val="75000"/>
                  </a:srgbClr>
                </a:solidFill>
                <a:cs typeface="Arial" charset="0"/>
                <a:sym typeface="Wingdings" pitchFamily="2" charset="2"/>
              </a:rPr>
              <a:t>mass flow rate of air and water </a:t>
            </a:r>
            <a:r>
              <a:rPr lang="en-US" sz="2100" dirty="0">
                <a:solidFill>
                  <a:prstClr val="black"/>
                </a:solidFill>
                <a:cs typeface="Arial" charset="0"/>
              </a:rPr>
              <a:t>can be estimated </a:t>
            </a:r>
            <a:r>
              <a:rPr lang="en-US" sz="2100" b="1" dirty="0">
                <a:solidFill>
                  <a:srgbClr val="F0A22E">
                    <a:lumMod val="75000"/>
                  </a:srgbClr>
                </a:solidFill>
                <a:cs typeface="Arial" charset="0"/>
                <a:sym typeface="Wingdings" pitchFamily="2" charset="2"/>
              </a:rPr>
              <a:t>with a minimum accuracy of 2% and 30% respectively</a:t>
            </a:r>
            <a:endParaRPr lang="en-US" sz="2100" dirty="0">
              <a:solidFill>
                <a:srgbClr val="F0A22E">
                  <a:lumMod val="75000"/>
                </a:srgbClr>
              </a:solidFill>
              <a:cs typeface="Arial" charset="0"/>
            </a:endParaRPr>
          </a:p>
        </p:txBody>
      </p:sp>
      <p:pic>
        <p:nvPicPr>
          <p:cNvPr id="663554" name="Picture 2"/>
          <p:cNvPicPr>
            <a:picLocks noChangeAspect="1" noChangeArrowheads="1"/>
          </p:cNvPicPr>
          <p:nvPr/>
        </p:nvPicPr>
        <p:blipFill>
          <a:blip r:embed="rId3" cstate="print"/>
          <a:srcRect/>
          <a:stretch>
            <a:fillRect/>
          </a:stretch>
        </p:blipFill>
        <p:spPr bwMode="auto">
          <a:xfrm>
            <a:off x="4629572" y="1916832"/>
            <a:ext cx="4514428" cy="3743672"/>
          </a:xfrm>
          <a:prstGeom prst="rect">
            <a:avLst/>
          </a:prstGeom>
          <a:noFill/>
          <a:ln w="9525">
            <a:noFill/>
            <a:miter lim="800000"/>
            <a:headEnd/>
            <a:tailEnd/>
          </a:ln>
          <a:effectLst/>
        </p:spPr>
      </p:pic>
      <p:pic>
        <p:nvPicPr>
          <p:cNvPr id="663555" name="Picture 3"/>
          <p:cNvPicPr>
            <a:picLocks noChangeAspect="1" noChangeArrowheads="1"/>
          </p:cNvPicPr>
          <p:nvPr/>
        </p:nvPicPr>
        <p:blipFill>
          <a:blip r:embed="rId4" cstate="print"/>
          <a:srcRect/>
          <a:stretch>
            <a:fillRect/>
          </a:stretch>
        </p:blipFill>
        <p:spPr bwMode="auto">
          <a:xfrm>
            <a:off x="323528" y="1916832"/>
            <a:ext cx="4572507" cy="3744416"/>
          </a:xfrm>
          <a:prstGeom prst="rect">
            <a:avLst/>
          </a:prstGeom>
          <a:noFill/>
          <a:ln w="9525">
            <a:noFill/>
            <a:miter lim="800000"/>
            <a:headEnd/>
            <a:tailEnd/>
          </a:ln>
          <a:effectLst/>
        </p:spPr>
      </p:pic>
      <p:sp>
        <p:nvSpPr>
          <p:cNvPr id="21" name="Rectangle 2"/>
          <p:cNvSpPr txBox="1">
            <a:spLocks noChangeArrowheads="1"/>
          </p:cNvSpPr>
          <p:nvPr/>
        </p:nvSpPr>
        <p:spPr>
          <a:xfrm>
            <a:off x="467544" y="764704"/>
            <a:ext cx="8229600" cy="576064"/>
          </a:xfrm>
          <a:prstGeom prst="rect">
            <a:avLst/>
          </a:prstGeom>
        </p:spPr>
        <p:txBody>
          <a:bodyPr vert="horz" lIns="91440" tIns="45720" rIns="91440" bIns="45720" rtlCol="0" anchor="ctr">
            <a:normAutofit/>
          </a:bodyPr>
          <a:lstStyle/>
          <a:p>
            <a:pPr algn="ctr">
              <a:spcBef>
                <a:spcPct val="0"/>
              </a:spcBef>
              <a:defRPr/>
            </a:pPr>
            <a:endParaRPr lang="en-US" sz="3100" b="1" dirty="0">
              <a:solidFill>
                <a:prstClr val="black"/>
              </a:solidFill>
              <a:latin typeface="Calibri"/>
              <a:cs typeface="Arial" charset="0"/>
            </a:endParaRPr>
          </a:p>
        </p:txBody>
      </p:sp>
      <p:sp>
        <p:nvSpPr>
          <p:cNvPr id="23" name="Titolo 1"/>
          <p:cNvSpPr txBox="1">
            <a:spLocks/>
          </p:cNvSpPr>
          <p:nvPr/>
        </p:nvSpPr>
        <p:spPr>
          <a:xfrm>
            <a:off x="734888" y="0"/>
            <a:ext cx="8229600" cy="764704"/>
          </a:xfrm>
          <a:prstGeom prst="rect">
            <a:avLst/>
          </a:prstGeom>
        </p:spPr>
        <p:txBody>
          <a:bodyPr vert="horz" lIns="91440" tIns="45720" rIns="91440" bIns="45720" rtlCol="0" anchor="ctr">
            <a:normAutofit fontScale="97500"/>
          </a:bodyPr>
          <a:lstStyle/>
          <a:p>
            <a:pPr eaLnBrk="0" fontAlgn="base" hangingPunct="0">
              <a:spcBef>
                <a:spcPct val="0"/>
              </a:spcBef>
              <a:spcAft>
                <a:spcPct val="0"/>
              </a:spcAft>
              <a:defRPr/>
            </a:pPr>
            <a:r>
              <a:rPr lang="it-IT" sz="4000" b="1" dirty="0" err="1">
                <a:solidFill>
                  <a:srgbClr val="4E3B30"/>
                </a:solidFill>
                <a:effectLst>
                  <a:outerShdw blurRad="31750" dist="25400" dir="5400000" algn="tl" rotWithShape="0">
                    <a:srgbClr val="000000">
                      <a:alpha val="25000"/>
                    </a:srgbClr>
                  </a:outerShdw>
                </a:effectLst>
                <a:latin typeface="Calibri"/>
                <a:cs typeface="Arial" charset="0"/>
                <a:sym typeface="Wingdings" pitchFamily="2" charset="2"/>
              </a:rPr>
              <a:t>Results</a:t>
            </a:r>
            <a:endParaRPr lang="it-IT" sz="4000" b="1" dirty="0">
              <a:solidFill>
                <a:srgbClr val="4E3B30"/>
              </a:solidFill>
              <a:effectLst>
                <a:outerShdw blurRad="31750" dist="25400" dir="5400000" algn="tl" rotWithShape="0">
                  <a:srgbClr val="000000">
                    <a:alpha val="25000"/>
                  </a:srgbClr>
                </a:outerShdw>
              </a:effectLst>
              <a:latin typeface="Calibri"/>
              <a:cs typeface="Arial" charset="0"/>
              <a:sym typeface="Wingdings" pitchFamily="2" charset="2"/>
            </a:endParaRPr>
          </a:p>
        </p:txBody>
      </p:sp>
      <p:grpSp>
        <p:nvGrpSpPr>
          <p:cNvPr id="2" name="Gruppo 23"/>
          <p:cNvGrpSpPr/>
          <p:nvPr/>
        </p:nvGrpSpPr>
        <p:grpSpPr>
          <a:xfrm>
            <a:off x="0" y="116632"/>
            <a:ext cx="9144000" cy="692696"/>
            <a:chOff x="0" y="72008"/>
            <a:chExt cx="9144000" cy="692696"/>
          </a:xfrm>
        </p:grpSpPr>
        <p:cxnSp>
          <p:nvCxnSpPr>
            <p:cNvPr id="9" name="Connettore 1 8"/>
            <p:cNvCxnSpPr/>
            <p:nvPr/>
          </p:nvCxnSpPr>
          <p:spPr>
            <a:xfrm>
              <a:off x="0" y="764704"/>
              <a:ext cx="9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2" descr="http://upload.wikimedia.org/wikipedia/it/0/0c/Politecnico_di_Torino_-_Logo.png"/>
            <p:cNvPicPr>
              <a:picLocks noChangeAspect="1" noChangeArrowheads="1"/>
            </p:cNvPicPr>
            <p:nvPr/>
          </p:nvPicPr>
          <p:blipFill>
            <a:blip r:embed="rId5" cstate="print"/>
            <a:srcRect/>
            <a:stretch>
              <a:fillRect/>
            </a:stretch>
          </p:blipFill>
          <p:spPr bwMode="auto">
            <a:xfrm>
              <a:off x="130824" y="72008"/>
              <a:ext cx="552744" cy="548680"/>
            </a:xfrm>
            <a:prstGeom prst="rect">
              <a:avLst/>
            </a:prstGeom>
            <a:noFill/>
          </p:spPr>
        </p:pic>
      </p:grpSp>
      <p:sp>
        <p:nvSpPr>
          <p:cNvPr id="11" name="AutoShape 4358"/>
          <p:cNvSpPr>
            <a:spLocks noChangeArrowheads="1"/>
          </p:cNvSpPr>
          <p:nvPr/>
        </p:nvSpPr>
        <p:spPr bwMode="auto">
          <a:xfrm>
            <a:off x="323528" y="5718692"/>
            <a:ext cx="8424936" cy="806652"/>
          </a:xfrm>
          <a:prstGeom prst="roundRect">
            <a:avLst>
              <a:gd name="adj" fmla="val 16667"/>
            </a:avLst>
          </a:prstGeom>
          <a:ln>
            <a:headEnd/>
            <a:tailEnd/>
          </a:ln>
        </p:spPr>
        <p:style>
          <a:lnRef idx="2">
            <a:schemeClr val="accent4"/>
          </a:lnRef>
          <a:fillRef idx="1">
            <a:schemeClr val="lt1"/>
          </a:fillRef>
          <a:effectRef idx="0">
            <a:schemeClr val="accent4"/>
          </a:effectRef>
          <a:fontRef idx="minor">
            <a:schemeClr val="dk1"/>
          </a:fontRef>
        </p:style>
        <p:txBody>
          <a:bodyPr wrap="square" lIns="81962" tIns="40979" rIns="81962" bIns="40979" anchor="ctr">
            <a:spAutoFit/>
          </a:bodyPr>
          <a:lstStyle/>
          <a:p>
            <a:pPr indent="180975" algn="ctr" fontAlgn="base">
              <a:spcBef>
                <a:spcPct val="0"/>
              </a:spcBef>
              <a:spcAft>
                <a:spcPct val="0"/>
              </a:spcAft>
            </a:pPr>
            <a:r>
              <a:rPr lang="en-GB" sz="2100" b="1" dirty="0">
                <a:solidFill>
                  <a:prstClr val="black"/>
                </a:solidFill>
                <a:cs typeface="Arial" charset="0"/>
                <a:sym typeface="Wingdings" pitchFamily="2" charset="2"/>
              </a:rPr>
              <a:t>The standard deviations are 1%, 10 % and 2 % for the air flow rate, the liquid flow rate and the quality respectively</a:t>
            </a:r>
            <a:endParaRPr lang="it-IT" sz="1200" dirty="0">
              <a:solidFill>
                <a:prstClr val="black"/>
              </a:solidFill>
            </a:endParaRPr>
          </a:p>
        </p:txBody>
      </p:sp>
      <p:sp>
        <p:nvSpPr>
          <p:cNvPr id="13" name="Segnaposto numero diapositiva 12"/>
          <p:cNvSpPr>
            <a:spLocks noGrp="1"/>
          </p:cNvSpPr>
          <p:nvPr>
            <p:ph type="sldNum" sz="quarter" idx="12"/>
          </p:nvPr>
        </p:nvSpPr>
        <p:spPr/>
        <p:txBody>
          <a:bodyPr/>
          <a:lstStyle/>
          <a:p>
            <a:pPr>
              <a:defRPr/>
            </a:pPr>
            <a:fld id="{7C86A945-CFD7-4E2A-A59A-3B1ECE5F7BF9}" type="slidenum">
              <a:rPr lang="it-IT" smtClean="0">
                <a:solidFill>
                  <a:prstClr val="black"/>
                </a:solidFill>
              </a:rPr>
              <a:pPr>
                <a:defRPr/>
              </a:pPr>
              <a:t>16</a:t>
            </a:fld>
            <a:endParaRPr lang="it-IT">
              <a:solidFill>
                <a:prstClr val="black"/>
              </a:solidFill>
            </a:endParaRPr>
          </a:p>
        </p:txBody>
      </p:sp>
      <p:sp>
        <p:nvSpPr>
          <p:cNvPr id="14" name="Rettangolo 13"/>
          <p:cNvSpPr/>
          <p:nvPr/>
        </p:nvSpPr>
        <p:spPr>
          <a:xfrm>
            <a:off x="4032448" y="6525344"/>
            <a:ext cx="4572000" cy="323165"/>
          </a:xfrm>
          <a:prstGeom prst="rect">
            <a:avLst/>
          </a:prstGeom>
        </p:spPr>
        <p:txBody>
          <a:bodyPr wrap="square">
            <a:spAutoFit/>
          </a:bodyPr>
          <a:lstStyle/>
          <a:p>
            <a:pPr fontAlgn="base">
              <a:spcBef>
                <a:spcPct val="0"/>
              </a:spcBef>
              <a:spcAft>
                <a:spcPct val="0"/>
              </a:spcAft>
            </a:pPr>
            <a:r>
              <a:rPr lang="en-US" sz="1500" dirty="0">
                <a:solidFill>
                  <a:prstClr val="black"/>
                </a:solidFill>
                <a:cs typeface="Arial" charset="0"/>
              </a:rPr>
              <a:t>HEFAT2014 14 – 16 July 2014 - Orlando, Florida</a:t>
            </a:r>
            <a:endParaRPr lang="en-US" sz="1500" dirty="0">
              <a:solidFill>
                <a:prstClr val="black"/>
              </a:solidFill>
              <a:latin typeface="Arial" charset="0"/>
              <a:cs typeface="Arial"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egnaposto contenuto 1"/>
          <p:cNvSpPr>
            <a:spLocks noGrp="1"/>
          </p:cNvSpPr>
          <p:nvPr>
            <p:ph idx="1"/>
          </p:nvPr>
        </p:nvSpPr>
        <p:spPr>
          <a:xfrm>
            <a:off x="457200" y="1481138"/>
            <a:ext cx="8507413" cy="4525962"/>
          </a:xfrm>
        </p:spPr>
        <p:txBody>
          <a:bodyPr/>
          <a:lstStyle/>
          <a:p>
            <a:r>
              <a:rPr lang="en-GB" sz="2400" dirty="0" smtClean="0"/>
              <a:t>In the present research work, the experimental investigation of a vertical upward annular two-phase flow </a:t>
            </a:r>
            <a:r>
              <a:rPr lang="en-GB" sz="2400" dirty="0" smtClean="0"/>
              <a:t>by </a:t>
            </a:r>
            <a:r>
              <a:rPr lang="en-GB" sz="2400" dirty="0" smtClean="0"/>
              <a:t>a </a:t>
            </a:r>
            <a:r>
              <a:rPr lang="en-GB" sz="2400" dirty="0" err="1" smtClean="0"/>
              <a:t>Venturi</a:t>
            </a:r>
            <a:r>
              <a:rPr lang="en-GB" sz="2400" dirty="0" smtClean="0"/>
              <a:t> Flow Meter (VFM) has been performed. </a:t>
            </a:r>
          </a:p>
          <a:p>
            <a:r>
              <a:rPr lang="en-GB" sz="2400" dirty="0" smtClean="0"/>
              <a:t>The </a:t>
            </a:r>
            <a:r>
              <a:rPr lang="en-GB" sz="2400" dirty="0" smtClean="0"/>
              <a:t>dependence </a:t>
            </a:r>
            <a:r>
              <a:rPr lang="en-GB" sz="2400" dirty="0" smtClean="0"/>
              <a:t>of the pressure drops, evaluated between  the VFM inlet and throat </a:t>
            </a:r>
            <a:r>
              <a:rPr lang="en-GB" sz="2400" dirty="0" smtClean="0"/>
              <a:t>sections and </a:t>
            </a:r>
            <a:r>
              <a:rPr lang="en-GB" sz="2400" dirty="0" smtClean="0"/>
              <a:t>between the inlet and outlet sections, on the characteristic flow parameters (flow velocities, quality and void fraction) have been analyzed and discussed. </a:t>
            </a:r>
            <a:endParaRPr lang="en-US" sz="2400" dirty="0" smtClean="0"/>
          </a:p>
          <a:p>
            <a:r>
              <a:rPr lang="en-GB" sz="2400" dirty="0" smtClean="0"/>
              <a:t>Correlations describing the relation between velocities and VFM pressure drops have been proposed for the two pressure drops components. For both </a:t>
            </a:r>
            <a:r>
              <a:rPr lang="en-GB" sz="2400" dirty="0" smtClean="0"/>
              <a:t>correlations </a:t>
            </a:r>
            <a:r>
              <a:rPr lang="en-GB" sz="2400" dirty="0" smtClean="0"/>
              <a:t>the </a:t>
            </a:r>
            <a:r>
              <a:rPr lang="en-GB" sz="2400" dirty="0" smtClean="0"/>
              <a:t>error </a:t>
            </a:r>
            <a:r>
              <a:rPr lang="en-GB" sz="2400" dirty="0" smtClean="0"/>
              <a:t>is lower than 5%.  </a:t>
            </a:r>
            <a:endParaRPr lang="it-IT" sz="2300" dirty="0" smtClean="0"/>
          </a:p>
          <a:p>
            <a:pPr eaLnBrk="1" hangingPunct="1"/>
            <a:endParaRPr lang="it-IT" dirty="0" smtClean="0"/>
          </a:p>
        </p:txBody>
      </p:sp>
      <p:grpSp>
        <p:nvGrpSpPr>
          <p:cNvPr id="2" name="Gruppo 23"/>
          <p:cNvGrpSpPr/>
          <p:nvPr/>
        </p:nvGrpSpPr>
        <p:grpSpPr>
          <a:xfrm>
            <a:off x="0" y="116632"/>
            <a:ext cx="9144000" cy="692696"/>
            <a:chOff x="0" y="72008"/>
            <a:chExt cx="9144000" cy="692696"/>
          </a:xfrm>
        </p:grpSpPr>
        <p:cxnSp>
          <p:nvCxnSpPr>
            <p:cNvPr id="6" name="Connettore 1 5"/>
            <p:cNvCxnSpPr/>
            <p:nvPr/>
          </p:nvCxnSpPr>
          <p:spPr>
            <a:xfrm>
              <a:off x="0" y="764704"/>
              <a:ext cx="9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Picture 2" descr="http://upload.wikimedia.org/wikipedia/it/0/0c/Politecnico_di_Torino_-_Logo.png"/>
            <p:cNvPicPr>
              <a:picLocks noChangeAspect="1" noChangeArrowheads="1"/>
            </p:cNvPicPr>
            <p:nvPr/>
          </p:nvPicPr>
          <p:blipFill>
            <a:blip r:embed="rId3" cstate="print"/>
            <a:srcRect/>
            <a:stretch>
              <a:fillRect/>
            </a:stretch>
          </p:blipFill>
          <p:spPr bwMode="auto">
            <a:xfrm>
              <a:off x="130824" y="72008"/>
              <a:ext cx="552744" cy="548680"/>
            </a:xfrm>
            <a:prstGeom prst="rect">
              <a:avLst/>
            </a:prstGeom>
            <a:noFill/>
          </p:spPr>
        </p:pic>
      </p:grpSp>
      <p:sp>
        <p:nvSpPr>
          <p:cNvPr id="9" name="Titolo 1"/>
          <p:cNvSpPr>
            <a:spLocks noGrp="1"/>
          </p:cNvSpPr>
          <p:nvPr>
            <p:ph type="title"/>
          </p:nvPr>
        </p:nvSpPr>
        <p:spPr>
          <a:xfrm>
            <a:off x="827584" y="0"/>
            <a:ext cx="8085584" cy="764704"/>
          </a:xfrm>
        </p:spPr>
        <p:txBody>
          <a:bodyPr/>
          <a:lstStyle/>
          <a:p>
            <a:pPr eaLnBrk="1" fontAlgn="auto" hangingPunct="1">
              <a:spcAft>
                <a:spcPts val="0"/>
              </a:spcAft>
              <a:defRPr/>
            </a:pPr>
            <a:r>
              <a:rPr lang="it-IT" dirty="0" err="1" smtClean="0"/>
              <a:t>Conclusions</a:t>
            </a:r>
            <a:endParaRPr lang="it-IT" dirty="0"/>
          </a:p>
        </p:txBody>
      </p:sp>
      <p:sp>
        <p:nvSpPr>
          <p:cNvPr id="10" name="Segnaposto numero diapositiva 9"/>
          <p:cNvSpPr>
            <a:spLocks noGrp="1"/>
          </p:cNvSpPr>
          <p:nvPr>
            <p:ph type="sldNum" sz="quarter" idx="12"/>
          </p:nvPr>
        </p:nvSpPr>
        <p:spPr/>
        <p:txBody>
          <a:bodyPr/>
          <a:lstStyle/>
          <a:p>
            <a:pPr>
              <a:defRPr/>
            </a:pPr>
            <a:fld id="{7C86A945-CFD7-4E2A-A59A-3B1ECE5F7BF9}" type="slidenum">
              <a:rPr lang="it-IT" smtClean="0">
                <a:solidFill>
                  <a:prstClr val="black"/>
                </a:solidFill>
              </a:rPr>
              <a:pPr>
                <a:defRPr/>
              </a:pPr>
              <a:t>17</a:t>
            </a:fld>
            <a:endParaRPr lang="it-IT">
              <a:solidFill>
                <a:prstClr val="black"/>
              </a:solidFill>
            </a:endParaRPr>
          </a:p>
        </p:txBody>
      </p:sp>
      <p:sp>
        <p:nvSpPr>
          <p:cNvPr id="11" name="Rettangolo 10"/>
          <p:cNvSpPr/>
          <p:nvPr/>
        </p:nvSpPr>
        <p:spPr>
          <a:xfrm>
            <a:off x="4032448" y="6525344"/>
            <a:ext cx="4572000" cy="323165"/>
          </a:xfrm>
          <a:prstGeom prst="rect">
            <a:avLst/>
          </a:prstGeom>
        </p:spPr>
        <p:txBody>
          <a:bodyPr wrap="square">
            <a:spAutoFit/>
          </a:bodyPr>
          <a:lstStyle/>
          <a:p>
            <a:pPr fontAlgn="base">
              <a:spcBef>
                <a:spcPct val="0"/>
              </a:spcBef>
              <a:spcAft>
                <a:spcPct val="0"/>
              </a:spcAft>
            </a:pPr>
            <a:r>
              <a:rPr lang="en-US" sz="1500" dirty="0">
                <a:solidFill>
                  <a:prstClr val="black"/>
                </a:solidFill>
                <a:cs typeface="Arial" charset="0"/>
              </a:rPr>
              <a:t>HEFAT2014 14 – 16 July 2014 - Orlando, Florida</a:t>
            </a:r>
            <a:endParaRPr lang="en-US" sz="1500" dirty="0">
              <a:solidFill>
                <a:prstClr val="black"/>
              </a:solidFill>
              <a:latin typeface="Arial" charset="0"/>
              <a:cs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egnaposto contenuto 2"/>
          <p:cNvSpPr>
            <a:spLocks noGrp="1"/>
          </p:cNvSpPr>
          <p:nvPr>
            <p:ph idx="1"/>
          </p:nvPr>
        </p:nvSpPr>
        <p:spPr>
          <a:xfrm>
            <a:off x="457200" y="1481138"/>
            <a:ext cx="8229600" cy="4972050"/>
          </a:xfrm>
        </p:spPr>
        <p:txBody>
          <a:bodyPr/>
          <a:lstStyle/>
          <a:p>
            <a:pPr eaLnBrk="1" hangingPunct="1">
              <a:buFont typeface="Wingdings 3" pitchFamily="18" charset="2"/>
              <a:buNone/>
            </a:pPr>
            <a:endParaRPr lang="it-IT" dirty="0" smtClean="0"/>
          </a:p>
          <a:p>
            <a:pPr eaLnBrk="1" hangingPunct="1"/>
            <a:endParaRPr lang="it-IT" dirty="0" smtClean="0"/>
          </a:p>
        </p:txBody>
      </p:sp>
      <p:sp>
        <p:nvSpPr>
          <p:cNvPr id="2" name="Titolo 1"/>
          <p:cNvSpPr>
            <a:spLocks noGrp="1"/>
          </p:cNvSpPr>
          <p:nvPr>
            <p:ph type="title"/>
          </p:nvPr>
        </p:nvSpPr>
        <p:spPr>
          <a:xfrm>
            <a:off x="827584" y="0"/>
            <a:ext cx="8085584" cy="764704"/>
          </a:xfrm>
        </p:spPr>
        <p:txBody>
          <a:bodyPr/>
          <a:lstStyle/>
          <a:p>
            <a:pPr eaLnBrk="1" fontAlgn="auto" hangingPunct="1">
              <a:spcAft>
                <a:spcPts val="0"/>
              </a:spcAft>
              <a:defRPr/>
            </a:pPr>
            <a:r>
              <a:rPr lang="it-IT" dirty="0" err="1" smtClean="0"/>
              <a:t>Conclusions</a:t>
            </a:r>
            <a:endParaRPr lang="it-IT" dirty="0"/>
          </a:p>
        </p:txBody>
      </p:sp>
      <p:sp>
        <p:nvSpPr>
          <p:cNvPr id="5" name="Segnaposto contenuto 1"/>
          <p:cNvSpPr txBox="1">
            <a:spLocks/>
          </p:cNvSpPr>
          <p:nvPr/>
        </p:nvSpPr>
        <p:spPr>
          <a:xfrm>
            <a:off x="395288" y="1052736"/>
            <a:ext cx="8424862" cy="5184552"/>
          </a:xfrm>
          <a:prstGeom prst="rect">
            <a:avLst/>
          </a:prstGeom>
        </p:spPr>
        <p:txBody>
          <a:bodyPr>
            <a:noAutofit/>
          </a:bodyPr>
          <a:lstStyle/>
          <a:p>
            <a:pPr marL="365760" indent="-256032">
              <a:spcBef>
                <a:spcPts val="400"/>
              </a:spcBef>
              <a:buClr>
                <a:srgbClr val="F0A22E"/>
              </a:buClr>
              <a:buSzPct val="68000"/>
              <a:buFont typeface="Wingdings 3"/>
              <a:buChar char=""/>
              <a:defRPr/>
            </a:pPr>
            <a:r>
              <a:rPr lang="en-GB" sz="2400" dirty="0">
                <a:solidFill>
                  <a:prstClr val="black"/>
                </a:solidFill>
                <a:cs typeface="Arial" charset="0"/>
              </a:rPr>
              <a:t>The analysis of the VFM irreversible pressure </a:t>
            </a:r>
            <a:r>
              <a:rPr lang="en-GB" sz="2400" dirty="0" smtClean="0">
                <a:solidFill>
                  <a:prstClr val="black"/>
                </a:solidFill>
                <a:cs typeface="Arial" charset="0"/>
              </a:rPr>
              <a:t>losses </a:t>
            </a:r>
            <a:r>
              <a:rPr lang="en-GB" sz="2400" dirty="0">
                <a:solidFill>
                  <a:prstClr val="black"/>
                </a:solidFill>
                <a:cs typeface="Arial" charset="0"/>
              </a:rPr>
              <a:t>shows that important information can be </a:t>
            </a:r>
            <a:r>
              <a:rPr lang="en-GB" sz="2400" dirty="0" smtClean="0">
                <a:solidFill>
                  <a:prstClr val="black"/>
                </a:solidFill>
                <a:cs typeface="Arial" charset="0"/>
              </a:rPr>
              <a:t>derived </a:t>
            </a:r>
            <a:r>
              <a:rPr lang="en-GB" sz="2400" dirty="0">
                <a:solidFill>
                  <a:prstClr val="black"/>
                </a:solidFill>
                <a:cs typeface="Arial" charset="0"/>
              </a:rPr>
              <a:t>concerning the effect of the liquid dispersed </a:t>
            </a:r>
            <a:r>
              <a:rPr lang="en-GB" sz="2400" dirty="0" smtClean="0">
                <a:solidFill>
                  <a:prstClr val="black"/>
                </a:solidFill>
                <a:cs typeface="Arial" charset="0"/>
              </a:rPr>
              <a:t>phase</a:t>
            </a:r>
          </a:p>
          <a:p>
            <a:pPr marL="365760" indent="-256032">
              <a:spcBef>
                <a:spcPts val="400"/>
              </a:spcBef>
              <a:buClr>
                <a:srgbClr val="F0A22E"/>
              </a:buClr>
              <a:buSzPct val="68000"/>
              <a:defRPr/>
            </a:pPr>
            <a:endParaRPr lang="en-GB" sz="2400" dirty="0">
              <a:solidFill>
                <a:prstClr val="black"/>
              </a:solidFill>
              <a:cs typeface="Arial" charset="0"/>
            </a:endParaRPr>
          </a:p>
          <a:p>
            <a:pPr marL="365760" indent="-256032">
              <a:spcBef>
                <a:spcPts val="400"/>
              </a:spcBef>
              <a:buClr>
                <a:srgbClr val="F0A22E"/>
              </a:buClr>
              <a:buSzPct val="68000"/>
              <a:buFont typeface="Wingdings 3"/>
              <a:buChar char=""/>
              <a:defRPr/>
            </a:pPr>
            <a:r>
              <a:rPr lang="en-GB" sz="2400" dirty="0">
                <a:solidFill>
                  <a:prstClr val="black"/>
                </a:solidFill>
                <a:cs typeface="Arial" charset="0"/>
              </a:rPr>
              <a:t>The proposed correlation describes the irreversible pressure loss change as a function of the flow rate of the two-phases, highlighting the effect of the dispersed phase. </a:t>
            </a:r>
          </a:p>
          <a:p>
            <a:pPr marL="365760" indent="-256032">
              <a:spcBef>
                <a:spcPts val="400"/>
              </a:spcBef>
              <a:buClr>
                <a:srgbClr val="F0A22E"/>
              </a:buClr>
              <a:buSzPct val="68000"/>
              <a:defRPr/>
            </a:pPr>
            <a:endParaRPr lang="en-GB" sz="2400" dirty="0">
              <a:solidFill>
                <a:prstClr val="black"/>
              </a:solidFill>
              <a:cs typeface="Arial" charset="0"/>
            </a:endParaRPr>
          </a:p>
          <a:p>
            <a:pPr marL="365760" indent="-256032">
              <a:spcBef>
                <a:spcPts val="400"/>
              </a:spcBef>
              <a:buClr>
                <a:srgbClr val="F0A22E"/>
              </a:buClr>
              <a:buSzPct val="68000"/>
              <a:buFont typeface="Wingdings 3"/>
              <a:buChar char=""/>
              <a:defRPr/>
            </a:pPr>
            <a:r>
              <a:rPr lang="en-US" sz="2400" dirty="0">
                <a:solidFill>
                  <a:prstClr val="black"/>
                </a:solidFill>
                <a:cs typeface="Arial" charset="0"/>
              </a:rPr>
              <a:t>A model for the estimation of the mass flow rate of the two phases from the instrument signals has been developed: it allows the evaluation of the flow quality with an accuracy of 5% and the estimation of the mass flow rate of air and water with an error of 1% and 10% respectively</a:t>
            </a:r>
          </a:p>
        </p:txBody>
      </p:sp>
      <p:grpSp>
        <p:nvGrpSpPr>
          <p:cNvPr id="3" name="Gruppo 23"/>
          <p:cNvGrpSpPr/>
          <p:nvPr/>
        </p:nvGrpSpPr>
        <p:grpSpPr>
          <a:xfrm>
            <a:off x="0" y="116632"/>
            <a:ext cx="9144000" cy="692696"/>
            <a:chOff x="0" y="72008"/>
            <a:chExt cx="9144000" cy="692696"/>
          </a:xfrm>
        </p:grpSpPr>
        <p:cxnSp>
          <p:nvCxnSpPr>
            <p:cNvPr id="7" name="Connettore 1 6"/>
            <p:cNvCxnSpPr/>
            <p:nvPr/>
          </p:nvCxnSpPr>
          <p:spPr>
            <a:xfrm>
              <a:off x="0" y="764704"/>
              <a:ext cx="9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2" descr="http://upload.wikimedia.org/wikipedia/it/0/0c/Politecnico_di_Torino_-_Logo.png"/>
            <p:cNvPicPr>
              <a:picLocks noChangeAspect="1" noChangeArrowheads="1"/>
            </p:cNvPicPr>
            <p:nvPr/>
          </p:nvPicPr>
          <p:blipFill>
            <a:blip r:embed="rId3" cstate="print"/>
            <a:srcRect/>
            <a:stretch>
              <a:fillRect/>
            </a:stretch>
          </p:blipFill>
          <p:spPr bwMode="auto">
            <a:xfrm>
              <a:off x="130824" y="72008"/>
              <a:ext cx="552744" cy="548680"/>
            </a:xfrm>
            <a:prstGeom prst="rect">
              <a:avLst/>
            </a:prstGeom>
            <a:noFill/>
          </p:spPr>
        </p:pic>
      </p:grpSp>
      <p:sp>
        <p:nvSpPr>
          <p:cNvPr id="9" name="Segnaposto numero diapositiva 8"/>
          <p:cNvSpPr>
            <a:spLocks noGrp="1"/>
          </p:cNvSpPr>
          <p:nvPr>
            <p:ph type="sldNum" sz="quarter" idx="12"/>
          </p:nvPr>
        </p:nvSpPr>
        <p:spPr/>
        <p:txBody>
          <a:bodyPr/>
          <a:lstStyle/>
          <a:p>
            <a:pPr>
              <a:defRPr/>
            </a:pPr>
            <a:fld id="{7C86A945-CFD7-4E2A-A59A-3B1ECE5F7BF9}" type="slidenum">
              <a:rPr lang="it-IT" smtClean="0">
                <a:solidFill>
                  <a:prstClr val="black"/>
                </a:solidFill>
              </a:rPr>
              <a:pPr>
                <a:defRPr/>
              </a:pPr>
              <a:t>18</a:t>
            </a:fld>
            <a:endParaRPr lang="it-IT">
              <a:solidFill>
                <a:prstClr val="black"/>
              </a:solidFill>
            </a:endParaRPr>
          </a:p>
        </p:txBody>
      </p:sp>
      <p:sp>
        <p:nvSpPr>
          <p:cNvPr id="10" name="Rettangolo 9"/>
          <p:cNvSpPr/>
          <p:nvPr/>
        </p:nvSpPr>
        <p:spPr>
          <a:xfrm>
            <a:off x="4032448" y="6525344"/>
            <a:ext cx="4572000" cy="323165"/>
          </a:xfrm>
          <a:prstGeom prst="rect">
            <a:avLst/>
          </a:prstGeom>
        </p:spPr>
        <p:txBody>
          <a:bodyPr wrap="square">
            <a:spAutoFit/>
          </a:bodyPr>
          <a:lstStyle/>
          <a:p>
            <a:pPr fontAlgn="base">
              <a:spcBef>
                <a:spcPct val="0"/>
              </a:spcBef>
              <a:spcAft>
                <a:spcPct val="0"/>
              </a:spcAft>
            </a:pPr>
            <a:r>
              <a:rPr lang="en-US" sz="1500" dirty="0">
                <a:solidFill>
                  <a:prstClr val="black"/>
                </a:solidFill>
                <a:cs typeface="Arial" charset="0"/>
              </a:rPr>
              <a:t>HEFAT2014 14 – 16 July 2014 - Orlando, Florida</a:t>
            </a:r>
            <a:endParaRPr lang="en-US" sz="1500" dirty="0">
              <a:solidFill>
                <a:prstClr val="black"/>
              </a:solidFill>
              <a:latin typeface="Arial" charset="0"/>
              <a:cs typeface="Arial"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611560" y="1052736"/>
            <a:ext cx="8229600" cy="4234482"/>
          </a:xfrm>
        </p:spPr>
        <p:txBody>
          <a:bodyPr/>
          <a:lstStyle/>
          <a:p>
            <a:pPr algn="ctr" eaLnBrk="1" fontAlgn="auto" hangingPunct="1">
              <a:spcAft>
                <a:spcPts val="0"/>
              </a:spcAft>
              <a:defRPr/>
            </a:pPr>
            <a:r>
              <a:rPr lang="it-IT" sz="5000" dirty="0" err="1" smtClean="0"/>
              <a:t>Thank</a:t>
            </a:r>
            <a:r>
              <a:rPr lang="it-IT" sz="5000" dirty="0" smtClean="0"/>
              <a:t> </a:t>
            </a:r>
            <a:r>
              <a:rPr lang="it-IT" sz="5000" dirty="0" err="1" smtClean="0"/>
              <a:t>you</a:t>
            </a:r>
            <a:r>
              <a:rPr lang="it-IT" sz="5000" dirty="0" smtClean="0"/>
              <a:t> </a:t>
            </a:r>
            <a:br>
              <a:rPr lang="it-IT" sz="5000" dirty="0" smtClean="0"/>
            </a:br>
            <a:r>
              <a:rPr lang="it-IT" sz="5000" dirty="0" err="1" smtClean="0"/>
              <a:t>for</a:t>
            </a:r>
            <a:r>
              <a:rPr lang="it-IT" sz="5000" dirty="0" smtClean="0"/>
              <a:t> </a:t>
            </a:r>
            <a:r>
              <a:rPr lang="it-IT" sz="5000" dirty="0" err="1" smtClean="0"/>
              <a:t>your</a:t>
            </a:r>
            <a:r>
              <a:rPr lang="it-IT" sz="5000" dirty="0" smtClean="0"/>
              <a:t> </a:t>
            </a:r>
            <a:r>
              <a:rPr lang="it-IT" sz="5000" dirty="0" err="1" smtClean="0"/>
              <a:t>kind</a:t>
            </a:r>
            <a:r>
              <a:rPr lang="it-IT" sz="5000" dirty="0" smtClean="0"/>
              <a:t> </a:t>
            </a:r>
            <a:r>
              <a:rPr lang="it-IT" sz="5000" dirty="0" err="1" smtClean="0"/>
              <a:t>attention</a:t>
            </a:r>
            <a:endParaRPr lang="it-IT" sz="5000" dirty="0"/>
          </a:p>
        </p:txBody>
      </p:sp>
      <p:sp>
        <p:nvSpPr>
          <p:cNvPr id="4" name="Segnaposto numero diapositiva 3"/>
          <p:cNvSpPr>
            <a:spLocks noGrp="1"/>
          </p:cNvSpPr>
          <p:nvPr>
            <p:ph type="sldNum" sz="quarter" idx="12"/>
          </p:nvPr>
        </p:nvSpPr>
        <p:spPr/>
        <p:txBody>
          <a:bodyPr/>
          <a:lstStyle/>
          <a:p>
            <a:pPr>
              <a:defRPr/>
            </a:pPr>
            <a:fld id="{7C86A945-CFD7-4E2A-A59A-3B1ECE5F7BF9}" type="slidenum">
              <a:rPr lang="it-IT" smtClean="0">
                <a:solidFill>
                  <a:prstClr val="black"/>
                </a:solidFill>
              </a:rPr>
              <a:pPr>
                <a:defRPr/>
              </a:pPr>
              <a:t>19</a:t>
            </a:fld>
            <a:endParaRPr lang="it-IT">
              <a:solidFill>
                <a:prstClr val="black"/>
              </a:solidFill>
            </a:endParaRPr>
          </a:p>
        </p:txBody>
      </p:sp>
      <p:pic>
        <p:nvPicPr>
          <p:cNvPr id="5" name="Picture 41" descr="http://areeweb.polito.it/eventi/irep2004/Logo-poli2.gif"/>
          <p:cNvPicPr>
            <a:picLocks noChangeAspect="1" noChangeArrowheads="1"/>
          </p:cNvPicPr>
          <p:nvPr/>
        </p:nvPicPr>
        <p:blipFill>
          <a:blip r:embed="rId3" cstate="print"/>
          <a:srcRect/>
          <a:stretch>
            <a:fillRect/>
          </a:stretch>
        </p:blipFill>
        <p:spPr bwMode="auto">
          <a:xfrm>
            <a:off x="3707904" y="764704"/>
            <a:ext cx="1553269" cy="1557167"/>
          </a:xfrm>
          <a:prstGeom prst="rect">
            <a:avLst/>
          </a:prstGeom>
          <a:noFill/>
          <a:ln w="9525">
            <a:noFill/>
            <a:miter lim="800000"/>
            <a:headEnd/>
            <a:tailEnd/>
          </a:ln>
        </p:spPr>
      </p:pic>
      <p:sp>
        <p:nvSpPr>
          <p:cNvPr id="6" name="Rettangolo 5"/>
          <p:cNvSpPr/>
          <p:nvPr/>
        </p:nvSpPr>
        <p:spPr>
          <a:xfrm>
            <a:off x="4032448" y="6525344"/>
            <a:ext cx="4572000" cy="323165"/>
          </a:xfrm>
          <a:prstGeom prst="rect">
            <a:avLst/>
          </a:prstGeom>
        </p:spPr>
        <p:txBody>
          <a:bodyPr wrap="square">
            <a:spAutoFit/>
          </a:bodyPr>
          <a:lstStyle/>
          <a:p>
            <a:pPr fontAlgn="base">
              <a:spcBef>
                <a:spcPct val="0"/>
              </a:spcBef>
              <a:spcAft>
                <a:spcPct val="0"/>
              </a:spcAft>
            </a:pPr>
            <a:r>
              <a:rPr lang="en-US" sz="1500" dirty="0">
                <a:solidFill>
                  <a:prstClr val="black"/>
                </a:solidFill>
                <a:cs typeface="Arial" charset="0"/>
              </a:rPr>
              <a:t>HEFAT2014 14 – 16 July 2014 - Orlando, Florida</a:t>
            </a:r>
            <a:endParaRPr lang="en-US" sz="1500" dirty="0">
              <a:solidFill>
                <a:prstClr val="black"/>
              </a:solidFill>
              <a:latin typeface="Arial" charset="0"/>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normAutofit/>
          </a:bodyPr>
          <a:lstStyle/>
          <a:p>
            <a:pPr marL="357188" indent="-357188" eaLnBrk="1" fontAlgn="auto" hangingPunct="1">
              <a:spcAft>
                <a:spcPts val="0"/>
              </a:spcAft>
              <a:buFont typeface="Wingdings 3"/>
              <a:buChar char=""/>
              <a:defRPr/>
            </a:pPr>
            <a:r>
              <a:rPr lang="it-IT" b="1" dirty="0" err="1" smtClean="0"/>
              <a:t>Context</a:t>
            </a:r>
            <a:endParaRPr lang="it-IT" b="1" dirty="0" smtClean="0"/>
          </a:p>
          <a:p>
            <a:pPr marL="357188" indent="-357188" eaLnBrk="1" fontAlgn="auto" hangingPunct="1">
              <a:spcAft>
                <a:spcPts val="0"/>
              </a:spcAft>
              <a:buFont typeface="Wingdings 3"/>
              <a:buChar char=""/>
              <a:defRPr/>
            </a:pPr>
            <a:r>
              <a:rPr lang="it-IT" b="1" dirty="0" err="1" smtClean="0"/>
              <a:t>Objective</a:t>
            </a:r>
            <a:endParaRPr lang="it-IT" b="1" dirty="0" smtClean="0"/>
          </a:p>
          <a:p>
            <a:pPr marL="357188" indent="-357188" eaLnBrk="1" fontAlgn="auto" hangingPunct="1">
              <a:spcAft>
                <a:spcPts val="0"/>
              </a:spcAft>
              <a:buFont typeface="Wingdings 3"/>
              <a:buChar char=""/>
              <a:defRPr/>
            </a:pPr>
            <a:r>
              <a:rPr lang="en-US" b="1" dirty="0"/>
              <a:t>Experimental Facility and Test Matrix </a:t>
            </a:r>
            <a:endParaRPr lang="en-US" b="1" dirty="0" smtClean="0"/>
          </a:p>
          <a:p>
            <a:pPr marL="357188" indent="-357188" eaLnBrk="1" fontAlgn="auto" hangingPunct="1">
              <a:spcAft>
                <a:spcPts val="0"/>
              </a:spcAft>
              <a:buFont typeface="Wingdings 3"/>
              <a:buChar char=""/>
              <a:defRPr/>
            </a:pPr>
            <a:r>
              <a:rPr lang="en-US" b="1" dirty="0" err="1" smtClean="0"/>
              <a:t>Venturi</a:t>
            </a:r>
            <a:r>
              <a:rPr lang="en-US" b="1" dirty="0" smtClean="0"/>
              <a:t> Flow Meter (VFM) Experimental Results</a:t>
            </a:r>
          </a:p>
          <a:p>
            <a:pPr marL="357188" indent="-357188" eaLnBrk="1" fontAlgn="auto" hangingPunct="1">
              <a:spcAft>
                <a:spcPts val="0"/>
              </a:spcAft>
              <a:buFont typeface="Wingdings 3"/>
              <a:buChar char=""/>
              <a:defRPr/>
            </a:pPr>
            <a:r>
              <a:rPr lang="en-US" b="1" dirty="0" smtClean="0"/>
              <a:t>VFM Modeling</a:t>
            </a:r>
          </a:p>
          <a:p>
            <a:pPr marL="357188" indent="-357188" eaLnBrk="1" fontAlgn="auto" hangingPunct="1">
              <a:spcAft>
                <a:spcPts val="0"/>
              </a:spcAft>
              <a:buFont typeface="Wingdings 3"/>
              <a:buChar char=""/>
              <a:defRPr/>
            </a:pPr>
            <a:r>
              <a:rPr lang="en-US" b="1" dirty="0" smtClean="0"/>
              <a:t>Two-Phase Flow Mass Flow Rates Estimation</a:t>
            </a:r>
          </a:p>
          <a:p>
            <a:pPr marL="357188" indent="-357188" eaLnBrk="1" fontAlgn="auto" hangingPunct="1">
              <a:spcAft>
                <a:spcPts val="0"/>
              </a:spcAft>
              <a:buFont typeface="Wingdings 3"/>
              <a:buChar char=""/>
              <a:defRPr/>
            </a:pPr>
            <a:r>
              <a:rPr lang="en-US" b="1" dirty="0" smtClean="0"/>
              <a:t>Conclusions</a:t>
            </a:r>
            <a:endParaRPr lang="it-IT" b="1" dirty="0"/>
          </a:p>
          <a:p>
            <a:pPr marL="365760" indent="-256032" eaLnBrk="1" fontAlgn="auto" hangingPunct="1">
              <a:spcAft>
                <a:spcPts val="0"/>
              </a:spcAft>
              <a:buFont typeface="Wingdings 3"/>
              <a:buChar char=""/>
              <a:defRPr/>
            </a:pPr>
            <a:endParaRPr lang="it-IT" dirty="0"/>
          </a:p>
          <a:p>
            <a:pPr marL="365760" indent="-256032" eaLnBrk="1" fontAlgn="auto" hangingPunct="1">
              <a:spcAft>
                <a:spcPts val="0"/>
              </a:spcAft>
              <a:buFont typeface="Wingdings 3"/>
              <a:buChar char=""/>
              <a:defRPr/>
            </a:pPr>
            <a:endParaRPr lang="it-IT" dirty="0"/>
          </a:p>
        </p:txBody>
      </p:sp>
      <p:sp>
        <p:nvSpPr>
          <p:cNvPr id="2" name="Titolo 1"/>
          <p:cNvSpPr>
            <a:spLocks noGrp="1"/>
          </p:cNvSpPr>
          <p:nvPr>
            <p:ph type="title"/>
          </p:nvPr>
        </p:nvSpPr>
        <p:spPr>
          <a:xfrm>
            <a:off x="827584" y="-27384"/>
            <a:ext cx="7859216" cy="792088"/>
          </a:xfrm>
        </p:spPr>
        <p:txBody>
          <a:bodyPr/>
          <a:lstStyle/>
          <a:p>
            <a:pPr eaLnBrk="1" fontAlgn="auto" hangingPunct="1">
              <a:spcAft>
                <a:spcPts val="0"/>
              </a:spcAft>
              <a:defRPr/>
            </a:pPr>
            <a:r>
              <a:rPr lang="it-IT" dirty="0" err="1" smtClean="0"/>
              <a:t>Outline</a:t>
            </a:r>
            <a:endParaRPr lang="it-IT" dirty="0"/>
          </a:p>
        </p:txBody>
      </p:sp>
      <p:grpSp>
        <p:nvGrpSpPr>
          <p:cNvPr id="4" name="Gruppo 23"/>
          <p:cNvGrpSpPr/>
          <p:nvPr/>
        </p:nvGrpSpPr>
        <p:grpSpPr>
          <a:xfrm>
            <a:off x="0" y="116632"/>
            <a:ext cx="9144000" cy="692696"/>
            <a:chOff x="0" y="72008"/>
            <a:chExt cx="9144000" cy="692696"/>
          </a:xfrm>
        </p:grpSpPr>
        <p:cxnSp>
          <p:nvCxnSpPr>
            <p:cNvPr id="6" name="Connettore 1 5"/>
            <p:cNvCxnSpPr/>
            <p:nvPr/>
          </p:nvCxnSpPr>
          <p:spPr>
            <a:xfrm>
              <a:off x="0" y="764704"/>
              <a:ext cx="9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Picture 2" descr="http://upload.wikimedia.org/wikipedia/it/0/0c/Politecnico_di_Torino_-_Logo.png"/>
            <p:cNvPicPr>
              <a:picLocks noChangeAspect="1" noChangeArrowheads="1"/>
            </p:cNvPicPr>
            <p:nvPr/>
          </p:nvPicPr>
          <p:blipFill>
            <a:blip r:embed="rId3" cstate="print"/>
            <a:srcRect/>
            <a:stretch>
              <a:fillRect/>
            </a:stretch>
          </p:blipFill>
          <p:spPr bwMode="auto">
            <a:xfrm>
              <a:off x="130824" y="72008"/>
              <a:ext cx="552744" cy="548680"/>
            </a:xfrm>
            <a:prstGeom prst="rect">
              <a:avLst/>
            </a:prstGeom>
            <a:noFill/>
          </p:spPr>
        </p:pic>
      </p:grpSp>
      <p:sp>
        <p:nvSpPr>
          <p:cNvPr id="10" name="Segnaposto numero diapositiva 9"/>
          <p:cNvSpPr>
            <a:spLocks noGrp="1"/>
          </p:cNvSpPr>
          <p:nvPr>
            <p:ph type="sldNum" sz="quarter" idx="12"/>
          </p:nvPr>
        </p:nvSpPr>
        <p:spPr/>
        <p:txBody>
          <a:bodyPr/>
          <a:lstStyle/>
          <a:p>
            <a:pPr>
              <a:defRPr/>
            </a:pPr>
            <a:fld id="{7C86A945-CFD7-4E2A-A59A-3B1ECE5F7BF9}" type="slidenum">
              <a:rPr lang="it-IT" smtClean="0">
                <a:solidFill>
                  <a:prstClr val="black"/>
                </a:solidFill>
              </a:rPr>
              <a:pPr>
                <a:defRPr/>
              </a:pPr>
              <a:t>2</a:t>
            </a:fld>
            <a:endParaRPr lang="it-IT">
              <a:solidFill>
                <a:prstClr val="black"/>
              </a:solidFill>
            </a:endParaRPr>
          </a:p>
        </p:txBody>
      </p:sp>
      <p:sp>
        <p:nvSpPr>
          <p:cNvPr id="11" name="Rettangolo 10"/>
          <p:cNvSpPr/>
          <p:nvPr/>
        </p:nvSpPr>
        <p:spPr>
          <a:xfrm>
            <a:off x="4032448" y="6525344"/>
            <a:ext cx="4572000" cy="323165"/>
          </a:xfrm>
          <a:prstGeom prst="rect">
            <a:avLst/>
          </a:prstGeom>
        </p:spPr>
        <p:txBody>
          <a:bodyPr wrap="square">
            <a:spAutoFit/>
          </a:bodyPr>
          <a:lstStyle/>
          <a:p>
            <a:pPr fontAlgn="base">
              <a:spcBef>
                <a:spcPct val="0"/>
              </a:spcBef>
              <a:spcAft>
                <a:spcPct val="0"/>
              </a:spcAft>
            </a:pPr>
            <a:r>
              <a:rPr lang="en-US" sz="1500" dirty="0">
                <a:solidFill>
                  <a:prstClr val="black"/>
                </a:solidFill>
                <a:cs typeface="Arial" charset="0"/>
              </a:rPr>
              <a:t>HEFAT2014 14 – 16 July 2014 - Orlando, Florida</a:t>
            </a:r>
            <a:endParaRPr lang="en-US" sz="1500" dirty="0">
              <a:solidFill>
                <a:prstClr val="black"/>
              </a:solidFill>
              <a:latin typeface="Arial" charset="0"/>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481138"/>
            <a:ext cx="8229600" cy="4972050"/>
          </a:xfrm>
        </p:spPr>
        <p:txBody>
          <a:bodyPr>
            <a:normAutofit fontScale="92500"/>
          </a:bodyPr>
          <a:lstStyle/>
          <a:p>
            <a:pPr marL="365760" indent="-256032" eaLnBrk="1" fontAlgn="auto" hangingPunct="1">
              <a:spcBef>
                <a:spcPts val="1200"/>
              </a:spcBef>
              <a:spcAft>
                <a:spcPts val="0"/>
              </a:spcAft>
              <a:buFont typeface="Wingdings 3"/>
              <a:buChar char=""/>
              <a:defRPr/>
            </a:pPr>
            <a:r>
              <a:rPr lang="en-GB" dirty="0" smtClean="0"/>
              <a:t>Experimental Facility for thermal-hydraulic simulation  of innovative small and medium size PWR </a:t>
            </a:r>
            <a:r>
              <a:rPr lang="en-GB" dirty="0" smtClean="0">
                <a:sym typeface="Wingdings" pitchFamily="2" charset="2"/>
              </a:rPr>
              <a:t> SPES3</a:t>
            </a:r>
            <a:endParaRPr lang="en-US" dirty="0" smtClean="0"/>
          </a:p>
          <a:p>
            <a:pPr marL="365760" indent="-256032" eaLnBrk="1" fontAlgn="auto" hangingPunct="1">
              <a:spcBef>
                <a:spcPts val="1200"/>
              </a:spcBef>
              <a:spcAft>
                <a:spcPts val="0"/>
              </a:spcAft>
              <a:buFont typeface="Wingdings 3"/>
              <a:buChar char=""/>
              <a:defRPr/>
            </a:pPr>
            <a:r>
              <a:rPr lang="en-US" dirty="0" smtClean="0"/>
              <a:t>Measurement </a:t>
            </a:r>
            <a:r>
              <a:rPr lang="en-US" dirty="0"/>
              <a:t>of the mixture mass flow rate </a:t>
            </a:r>
            <a:r>
              <a:rPr lang="en-US" dirty="0" smtClean="0">
                <a:sym typeface="Wingdings" pitchFamily="2" charset="2"/>
              </a:rPr>
              <a:t> </a:t>
            </a:r>
            <a:r>
              <a:rPr lang="en-GB" dirty="0" smtClean="0"/>
              <a:t>instruments </a:t>
            </a:r>
            <a:r>
              <a:rPr lang="en-GB" dirty="0"/>
              <a:t>and methodologies to evaluate different </a:t>
            </a:r>
            <a:r>
              <a:rPr lang="en-GB" dirty="0" smtClean="0"/>
              <a:t>two- </a:t>
            </a:r>
            <a:r>
              <a:rPr lang="en-GB" dirty="0"/>
              <a:t>phase flow parameters need to be </a:t>
            </a:r>
            <a:r>
              <a:rPr lang="en-GB" dirty="0" smtClean="0"/>
              <a:t>developed</a:t>
            </a:r>
            <a:r>
              <a:rPr lang="en-US" dirty="0" smtClean="0"/>
              <a:t> </a:t>
            </a:r>
          </a:p>
          <a:p>
            <a:pPr marL="365760" indent="-256032" eaLnBrk="1" fontAlgn="auto" hangingPunct="1">
              <a:spcBef>
                <a:spcPts val="1200"/>
              </a:spcBef>
              <a:spcAft>
                <a:spcPts val="0"/>
              </a:spcAft>
              <a:buFont typeface="Wingdings 3"/>
              <a:buChar char=""/>
              <a:defRPr/>
            </a:pPr>
            <a:r>
              <a:rPr lang="en-US" dirty="0" smtClean="0"/>
              <a:t>Typically </a:t>
            </a:r>
            <a:r>
              <a:rPr lang="en-US" dirty="0"/>
              <a:t>a set of instruments (Spool Piece - SP) must be </a:t>
            </a:r>
            <a:r>
              <a:rPr lang="en-US" dirty="0" smtClean="0"/>
              <a:t>installed: each </a:t>
            </a:r>
            <a:r>
              <a:rPr lang="en-US" dirty="0"/>
              <a:t>instrument of the SP has to be sensitive </a:t>
            </a:r>
            <a:r>
              <a:rPr lang="en-US" dirty="0" smtClean="0"/>
              <a:t>to </a:t>
            </a:r>
            <a:r>
              <a:rPr lang="en-US" dirty="0"/>
              <a:t>the different properties of the flow (momentum, velocity, density, void fraction, etc</a:t>
            </a:r>
            <a:r>
              <a:rPr lang="en-US" dirty="0" smtClean="0"/>
              <a:t>..)</a:t>
            </a:r>
            <a:r>
              <a:rPr lang="en-GB" dirty="0" smtClean="0"/>
              <a:t> </a:t>
            </a:r>
          </a:p>
          <a:p>
            <a:pPr marL="365760" indent="-256032" eaLnBrk="1" fontAlgn="auto" hangingPunct="1">
              <a:spcBef>
                <a:spcPts val="1200"/>
              </a:spcBef>
              <a:spcAft>
                <a:spcPts val="0"/>
              </a:spcAft>
              <a:buFont typeface="Wingdings 3"/>
              <a:buChar char=""/>
              <a:defRPr/>
            </a:pPr>
            <a:r>
              <a:rPr lang="en-US" dirty="0" smtClean="0"/>
              <a:t>Different </a:t>
            </a:r>
            <a:r>
              <a:rPr lang="en-US" dirty="0"/>
              <a:t>number of instruments can be coupled in a </a:t>
            </a:r>
            <a:r>
              <a:rPr lang="en-US" dirty="0" smtClean="0"/>
              <a:t>SP</a:t>
            </a:r>
            <a:endParaRPr lang="it-IT" dirty="0"/>
          </a:p>
        </p:txBody>
      </p:sp>
      <p:sp>
        <p:nvSpPr>
          <p:cNvPr id="2" name="Titolo 1"/>
          <p:cNvSpPr>
            <a:spLocks noGrp="1"/>
          </p:cNvSpPr>
          <p:nvPr>
            <p:ph type="title"/>
          </p:nvPr>
        </p:nvSpPr>
        <p:spPr>
          <a:xfrm>
            <a:off x="755576" y="-27384"/>
            <a:ext cx="7931224" cy="792088"/>
          </a:xfrm>
        </p:spPr>
        <p:txBody>
          <a:bodyPr/>
          <a:lstStyle/>
          <a:p>
            <a:pPr eaLnBrk="1" fontAlgn="auto" hangingPunct="1">
              <a:spcAft>
                <a:spcPts val="0"/>
              </a:spcAft>
              <a:defRPr/>
            </a:pPr>
            <a:r>
              <a:rPr lang="it-IT" dirty="0" err="1" smtClean="0"/>
              <a:t>Context</a:t>
            </a:r>
            <a:r>
              <a:rPr lang="it-IT" dirty="0" smtClean="0"/>
              <a:t> </a:t>
            </a:r>
            <a:endParaRPr lang="it-IT" dirty="0"/>
          </a:p>
        </p:txBody>
      </p:sp>
      <p:grpSp>
        <p:nvGrpSpPr>
          <p:cNvPr id="4" name="Gruppo 23"/>
          <p:cNvGrpSpPr/>
          <p:nvPr/>
        </p:nvGrpSpPr>
        <p:grpSpPr>
          <a:xfrm>
            <a:off x="0" y="116632"/>
            <a:ext cx="9144000" cy="692696"/>
            <a:chOff x="0" y="72008"/>
            <a:chExt cx="9144000" cy="692696"/>
          </a:xfrm>
        </p:grpSpPr>
        <p:cxnSp>
          <p:nvCxnSpPr>
            <p:cNvPr id="5" name="Connettore 1 4"/>
            <p:cNvCxnSpPr/>
            <p:nvPr/>
          </p:nvCxnSpPr>
          <p:spPr>
            <a:xfrm>
              <a:off x="0" y="764704"/>
              <a:ext cx="9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Picture 2" descr="http://upload.wikimedia.org/wikipedia/it/0/0c/Politecnico_di_Torino_-_Logo.png"/>
            <p:cNvPicPr>
              <a:picLocks noChangeAspect="1" noChangeArrowheads="1"/>
            </p:cNvPicPr>
            <p:nvPr/>
          </p:nvPicPr>
          <p:blipFill>
            <a:blip r:embed="rId3" cstate="print"/>
            <a:srcRect/>
            <a:stretch>
              <a:fillRect/>
            </a:stretch>
          </p:blipFill>
          <p:spPr bwMode="auto">
            <a:xfrm>
              <a:off x="130824" y="72008"/>
              <a:ext cx="552744" cy="548680"/>
            </a:xfrm>
            <a:prstGeom prst="rect">
              <a:avLst/>
            </a:prstGeom>
            <a:noFill/>
          </p:spPr>
        </p:pic>
      </p:grpSp>
      <p:sp>
        <p:nvSpPr>
          <p:cNvPr id="7" name="Segnaposto numero diapositiva 6"/>
          <p:cNvSpPr>
            <a:spLocks noGrp="1"/>
          </p:cNvSpPr>
          <p:nvPr>
            <p:ph type="sldNum" sz="quarter" idx="12"/>
          </p:nvPr>
        </p:nvSpPr>
        <p:spPr/>
        <p:txBody>
          <a:bodyPr/>
          <a:lstStyle/>
          <a:p>
            <a:pPr>
              <a:defRPr/>
            </a:pPr>
            <a:fld id="{7C86A945-CFD7-4E2A-A59A-3B1ECE5F7BF9}" type="slidenum">
              <a:rPr lang="it-IT" smtClean="0">
                <a:solidFill>
                  <a:prstClr val="black"/>
                </a:solidFill>
              </a:rPr>
              <a:pPr>
                <a:defRPr/>
              </a:pPr>
              <a:t>3</a:t>
            </a:fld>
            <a:endParaRPr lang="it-IT">
              <a:solidFill>
                <a:prstClr val="black"/>
              </a:solidFill>
            </a:endParaRPr>
          </a:p>
        </p:txBody>
      </p:sp>
      <p:sp>
        <p:nvSpPr>
          <p:cNvPr id="8" name="Rettangolo 7"/>
          <p:cNvSpPr/>
          <p:nvPr/>
        </p:nvSpPr>
        <p:spPr>
          <a:xfrm>
            <a:off x="4032448" y="6525344"/>
            <a:ext cx="4572000" cy="323165"/>
          </a:xfrm>
          <a:prstGeom prst="rect">
            <a:avLst/>
          </a:prstGeom>
        </p:spPr>
        <p:txBody>
          <a:bodyPr wrap="square">
            <a:spAutoFit/>
          </a:bodyPr>
          <a:lstStyle/>
          <a:p>
            <a:pPr fontAlgn="base">
              <a:spcBef>
                <a:spcPct val="0"/>
              </a:spcBef>
              <a:spcAft>
                <a:spcPct val="0"/>
              </a:spcAft>
            </a:pPr>
            <a:r>
              <a:rPr lang="en-US" sz="1500" dirty="0">
                <a:solidFill>
                  <a:prstClr val="black"/>
                </a:solidFill>
                <a:cs typeface="Arial" charset="0"/>
              </a:rPr>
              <a:t>HEFAT2014 14 – 16 July 2014 - Orlando, Florida</a:t>
            </a:r>
            <a:endParaRPr lang="en-US" sz="1500" dirty="0">
              <a:solidFill>
                <a:prstClr val="black"/>
              </a:solidFill>
              <a:latin typeface="Arial" charset="0"/>
              <a:cs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egnaposto contenuto 2"/>
          <p:cNvSpPr>
            <a:spLocks noGrp="1"/>
          </p:cNvSpPr>
          <p:nvPr>
            <p:ph idx="1"/>
          </p:nvPr>
        </p:nvSpPr>
        <p:spPr>
          <a:xfrm>
            <a:off x="457200" y="1124744"/>
            <a:ext cx="8229600" cy="4882356"/>
          </a:xfrm>
        </p:spPr>
        <p:txBody>
          <a:bodyPr/>
          <a:lstStyle/>
          <a:p>
            <a:pPr eaLnBrk="1" hangingPunct="1"/>
            <a:r>
              <a:rPr lang="en-US" sz="2500" dirty="0" smtClean="0"/>
              <a:t>Analysis of the response of a </a:t>
            </a:r>
            <a:r>
              <a:rPr lang="en-US" sz="2500" dirty="0" err="1" smtClean="0"/>
              <a:t>Venturi</a:t>
            </a:r>
            <a:r>
              <a:rPr lang="en-US" sz="2500" dirty="0" smtClean="0"/>
              <a:t> Flow Meter (VFM) in two-phase </a:t>
            </a:r>
            <a:r>
              <a:rPr lang="en-US" sz="2500" dirty="0" smtClean="0"/>
              <a:t>flow</a:t>
            </a:r>
          </a:p>
          <a:p>
            <a:pPr eaLnBrk="1" hangingPunct="1">
              <a:buNone/>
            </a:pPr>
            <a:endParaRPr lang="en-GB" sz="2500" dirty="0" smtClean="0"/>
          </a:p>
          <a:p>
            <a:pPr eaLnBrk="1" hangingPunct="1"/>
            <a:r>
              <a:rPr lang="en-US" sz="2500" dirty="0" smtClean="0"/>
              <a:t>To develop </a:t>
            </a:r>
            <a:r>
              <a:rPr lang="en-US" sz="2500" dirty="0" smtClean="0"/>
              <a:t>a methodology for the signals interpretation and a </a:t>
            </a:r>
            <a:r>
              <a:rPr lang="en-US" sz="2500" dirty="0" smtClean="0"/>
              <a:t>“model </a:t>
            </a:r>
            <a:r>
              <a:rPr lang="en-US" sz="2500" dirty="0" smtClean="0"/>
              <a:t>of the </a:t>
            </a:r>
            <a:r>
              <a:rPr lang="en-US" sz="2500" dirty="0" smtClean="0"/>
              <a:t>instrument” </a:t>
            </a:r>
            <a:r>
              <a:rPr lang="en-US" sz="2500" dirty="0" smtClean="0"/>
              <a:t>for the phases mass flow </a:t>
            </a:r>
            <a:r>
              <a:rPr lang="en-US" sz="2500" dirty="0" smtClean="0"/>
              <a:t>rate </a:t>
            </a:r>
            <a:r>
              <a:rPr lang="en-US" sz="2500" dirty="0" smtClean="0"/>
              <a:t>estimation</a:t>
            </a:r>
          </a:p>
          <a:p>
            <a:pPr eaLnBrk="1" hangingPunct="1"/>
            <a:endParaRPr lang="en-US" sz="2500" dirty="0" smtClean="0"/>
          </a:p>
          <a:p>
            <a:pPr eaLnBrk="1" hangingPunct="1"/>
            <a:r>
              <a:rPr lang="en-US" sz="2500" dirty="0" smtClean="0"/>
              <a:t>The SP is tested in a vertical test </a:t>
            </a:r>
            <a:r>
              <a:rPr lang="en-US" sz="2500" dirty="0" smtClean="0"/>
              <a:t>section for air-water </a:t>
            </a:r>
            <a:r>
              <a:rPr lang="en-US" sz="2500" dirty="0" smtClean="0"/>
              <a:t>flow </a:t>
            </a:r>
            <a:r>
              <a:rPr lang="en-US" sz="2500" dirty="0" smtClean="0"/>
              <a:t>at very </a:t>
            </a:r>
            <a:r>
              <a:rPr lang="en-US" sz="2500" dirty="0" smtClean="0"/>
              <a:t>high void fraction </a:t>
            </a:r>
            <a:endParaRPr lang="en-US" sz="2500" dirty="0" smtClean="0"/>
          </a:p>
          <a:p>
            <a:pPr eaLnBrk="1" hangingPunct="1">
              <a:buNone/>
            </a:pPr>
            <a:endParaRPr lang="en-US" sz="2500" dirty="0" smtClean="0"/>
          </a:p>
          <a:p>
            <a:pPr eaLnBrk="1" hangingPunct="1"/>
            <a:r>
              <a:rPr lang="it-IT" sz="2500" dirty="0" smtClean="0"/>
              <a:t>The </a:t>
            </a:r>
            <a:r>
              <a:rPr lang="it-IT" sz="2500" dirty="0" err="1" smtClean="0"/>
              <a:t>model</a:t>
            </a:r>
            <a:r>
              <a:rPr lang="it-IT" sz="2500" dirty="0" smtClean="0"/>
              <a:t> </a:t>
            </a:r>
            <a:r>
              <a:rPr lang="it-IT" sz="2500" dirty="0" smtClean="0"/>
              <a:t>and </a:t>
            </a:r>
            <a:r>
              <a:rPr lang="it-IT" sz="2500" dirty="0" smtClean="0"/>
              <a:t>the </a:t>
            </a:r>
            <a:r>
              <a:rPr lang="it-IT" sz="2500" dirty="0" err="1" smtClean="0"/>
              <a:t>results</a:t>
            </a:r>
            <a:r>
              <a:rPr lang="it-IT" sz="2500" dirty="0" smtClean="0"/>
              <a:t> </a:t>
            </a:r>
            <a:r>
              <a:rPr lang="it-IT" sz="2500" dirty="0" smtClean="0"/>
              <a:t>are </a:t>
            </a:r>
            <a:r>
              <a:rPr lang="it-IT" sz="2500" dirty="0" err="1" smtClean="0"/>
              <a:t>presented</a:t>
            </a:r>
            <a:r>
              <a:rPr lang="it-IT" sz="2500" dirty="0" smtClean="0"/>
              <a:t> and </a:t>
            </a:r>
            <a:r>
              <a:rPr lang="it-IT" sz="2500" dirty="0" err="1" smtClean="0"/>
              <a:t>discussed</a:t>
            </a:r>
            <a:endParaRPr lang="it-IT" sz="2500" dirty="0" smtClean="0"/>
          </a:p>
        </p:txBody>
      </p:sp>
      <p:sp>
        <p:nvSpPr>
          <p:cNvPr id="2" name="Titolo 1"/>
          <p:cNvSpPr>
            <a:spLocks noGrp="1"/>
          </p:cNvSpPr>
          <p:nvPr>
            <p:ph type="title"/>
          </p:nvPr>
        </p:nvSpPr>
        <p:spPr>
          <a:xfrm>
            <a:off x="683568" y="-27384"/>
            <a:ext cx="8229600" cy="864096"/>
          </a:xfrm>
        </p:spPr>
        <p:txBody>
          <a:bodyPr/>
          <a:lstStyle/>
          <a:p>
            <a:pPr eaLnBrk="1" fontAlgn="auto" hangingPunct="1">
              <a:spcAft>
                <a:spcPts val="0"/>
              </a:spcAft>
              <a:defRPr/>
            </a:pPr>
            <a:r>
              <a:rPr lang="it-IT" dirty="0" err="1" smtClean="0"/>
              <a:t>Objectives</a:t>
            </a:r>
            <a:endParaRPr lang="it-IT" dirty="0"/>
          </a:p>
        </p:txBody>
      </p:sp>
      <p:grpSp>
        <p:nvGrpSpPr>
          <p:cNvPr id="3" name="Gruppo 23"/>
          <p:cNvGrpSpPr/>
          <p:nvPr/>
        </p:nvGrpSpPr>
        <p:grpSpPr>
          <a:xfrm>
            <a:off x="0" y="116632"/>
            <a:ext cx="9144000" cy="692696"/>
            <a:chOff x="0" y="72008"/>
            <a:chExt cx="9144000" cy="692696"/>
          </a:xfrm>
        </p:grpSpPr>
        <p:cxnSp>
          <p:nvCxnSpPr>
            <p:cNvPr id="5" name="Connettore 1 4"/>
            <p:cNvCxnSpPr/>
            <p:nvPr/>
          </p:nvCxnSpPr>
          <p:spPr>
            <a:xfrm>
              <a:off x="0" y="764704"/>
              <a:ext cx="9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Picture 2" descr="http://upload.wikimedia.org/wikipedia/it/0/0c/Politecnico_di_Torino_-_Logo.png"/>
            <p:cNvPicPr>
              <a:picLocks noChangeAspect="1" noChangeArrowheads="1"/>
            </p:cNvPicPr>
            <p:nvPr/>
          </p:nvPicPr>
          <p:blipFill>
            <a:blip r:embed="rId3" cstate="print"/>
            <a:srcRect/>
            <a:stretch>
              <a:fillRect/>
            </a:stretch>
          </p:blipFill>
          <p:spPr bwMode="auto">
            <a:xfrm>
              <a:off x="130824" y="72008"/>
              <a:ext cx="552744" cy="548680"/>
            </a:xfrm>
            <a:prstGeom prst="rect">
              <a:avLst/>
            </a:prstGeom>
            <a:noFill/>
          </p:spPr>
        </p:pic>
      </p:grpSp>
      <p:sp>
        <p:nvSpPr>
          <p:cNvPr id="7" name="Segnaposto numero diapositiva 6"/>
          <p:cNvSpPr>
            <a:spLocks noGrp="1"/>
          </p:cNvSpPr>
          <p:nvPr>
            <p:ph type="sldNum" sz="quarter" idx="12"/>
          </p:nvPr>
        </p:nvSpPr>
        <p:spPr/>
        <p:txBody>
          <a:bodyPr/>
          <a:lstStyle/>
          <a:p>
            <a:pPr>
              <a:defRPr/>
            </a:pPr>
            <a:fld id="{7C86A945-CFD7-4E2A-A59A-3B1ECE5F7BF9}" type="slidenum">
              <a:rPr lang="it-IT" smtClean="0">
                <a:solidFill>
                  <a:prstClr val="black"/>
                </a:solidFill>
              </a:rPr>
              <a:pPr>
                <a:defRPr/>
              </a:pPr>
              <a:t>4</a:t>
            </a:fld>
            <a:endParaRPr lang="it-IT">
              <a:solidFill>
                <a:prstClr val="black"/>
              </a:solidFill>
            </a:endParaRPr>
          </a:p>
        </p:txBody>
      </p:sp>
      <p:sp>
        <p:nvSpPr>
          <p:cNvPr id="8" name="Rettangolo 7"/>
          <p:cNvSpPr/>
          <p:nvPr/>
        </p:nvSpPr>
        <p:spPr>
          <a:xfrm>
            <a:off x="4032448" y="6525344"/>
            <a:ext cx="4572000" cy="323165"/>
          </a:xfrm>
          <a:prstGeom prst="rect">
            <a:avLst/>
          </a:prstGeom>
        </p:spPr>
        <p:txBody>
          <a:bodyPr wrap="square">
            <a:spAutoFit/>
          </a:bodyPr>
          <a:lstStyle/>
          <a:p>
            <a:pPr fontAlgn="base">
              <a:spcBef>
                <a:spcPct val="0"/>
              </a:spcBef>
              <a:spcAft>
                <a:spcPct val="0"/>
              </a:spcAft>
            </a:pPr>
            <a:r>
              <a:rPr lang="en-US" sz="1500" dirty="0">
                <a:solidFill>
                  <a:prstClr val="black"/>
                </a:solidFill>
                <a:cs typeface="Arial" charset="0"/>
              </a:rPr>
              <a:t>HEFAT2014 14 – 16 July 2014 - Orlando, Florida</a:t>
            </a:r>
            <a:endParaRPr lang="en-US" sz="1500" dirty="0">
              <a:solidFill>
                <a:prstClr val="black"/>
              </a:solidFill>
              <a:latin typeface="Arial" charset="0"/>
              <a:cs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23"/>
          <p:cNvGrpSpPr/>
          <p:nvPr/>
        </p:nvGrpSpPr>
        <p:grpSpPr>
          <a:xfrm>
            <a:off x="0" y="116632"/>
            <a:ext cx="9144000" cy="692696"/>
            <a:chOff x="0" y="72008"/>
            <a:chExt cx="9144000" cy="692696"/>
          </a:xfrm>
        </p:grpSpPr>
        <p:cxnSp>
          <p:nvCxnSpPr>
            <p:cNvPr id="9" name="Connettore 1 8"/>
            <p:cNvCxnSpPr/>
            <p:nvPr/>
          </p:nvCxnSpPr>
          <p:spPr>
            <a:xfrm>
              <a:off x="0" y="764704"/>
              <a:ext cx="9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2" descr="http://upload.wikimedia.org/wikipedia/it/0/0c/Politecnico_di_Torino_-_Logo.png"/>
            <p:cNvPicPr>
              <a:picLocks noChangeAspect="1" noChangeArrowheads="1"/>
            </p:cNvPicPr>
            <p:nvPr/>
          </p:nvPicPr>
          <p:blipFill>
            <a:blip r:embed="rId3" cstate="print"/>
            <a:srcRect/>
            <a:stretch>
              <a:fillRect/>
            </a:stretch>
          </p:blipFill>
          <p:spPr bwMode="auto">
            <a:xfrm>
              <a:off x="130824" y="72008"/>
              <a:ext cx="552744" cy="548680"/>
            </a:xfrm>
            <a:prstGeom prst="rect">
              <a:avLst/>
            </a:prstGeom>
            <a:noFill/>
          </p:spPr>
        </p:pic>
      </p:grpSp>
      <p:grpSp>
        <p:nvGrpSpPr>
          <p:cNvPr id="3" name="Gruppo 16"/>
          <p:cNvGrpSpPr/>
          <p:nvPr/>
        </p:nvGrpSpPr>
        <p:grpSpPr>
          <a:xfrm>
            <a:off x="5148064" y="260648"/>
            <a:ext cx="3636912" cy="6264696"/>
            <a:chOff x="323528" y="1394996"/>
            <a:chExt cx="2556792" cy="4670741"/>
          </a:xfrm>
        </p:grpSpPr>
        <p:pic>
          <p:nvPicPr>
            <p:cNvPr id="18" name="Segnaposto contenuto 8" descr="Circuito_verticale.bmp"/>
            <p:cNvPicPr>
              <a:picLocks/>
            </p:cNvPicPr>
            <p:nvPr/>
          </p:nvPicPr>
          <p:blipFill>
            <a:blip r:embed="rId4" cstate="print"/>
            <a:srcRect l="5225" r="48824" b="19329"/>
            <a:stretch>
              <a:fillRect/>
            </a:stretch>
          </p:blipFill>
          <p:spPr>
            <a:xfrm>
              <a:off x="323528" y="1394996"/>
              <a:ext cx="2556792" cy="4670741"/>
            </a:xfrm>
            <a:prstGeom prst="rect">
              <a:avLst/>
            </a:prstGeom>
          </p:spPr>
        </p:pic>
        <p:sp>
          <p:nvSpPr>
            <p:cNvPr id="19" name="Rettangolo 18"/>
            <p:cNvSpPr/>
            <p:nvPr/>
          </p:nvSpPr>
          <p:spPr>
            <a:xfrm>
              <a:off x="2411760" y="4005064"/>
              <a:ext cx="216024"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it-IT">
                <a:solidFill>
                  <a:prstClr val="white"/>
                </a:solidFill>
              </a:endParaRPr>
            </a:p>
          </p:txBody>
        </p:sp>
      </p:grpSp>
      <p:sp>
        <p:nvSpPr>
          <p:cNvPr id="28" name="Titolo 1"/>
          <p:cNvSpPr>
            <a:spLocks noGrp="1"/>
          </p:cNvSpPr>
          <p:nvPr>
            <p:ph type="title"/>
          </p:nvPr>
        </p:nvSpPr>
        <p:spPr>
          <a:xfrm>
            <a:off x="611560" y="-27384"/>
            <a:ext cx="8712968" cy="791691"/>
          </a:xfrm>
        </p:spPr>
        <p:txBody>
          <a:bodyPr>
            <a:noAutofit/>
          </a:bodyPr>
          <a:lstStyle/>
          <a:p>
            <a:r>
              <a:rPr lang="it-IT" sz="3600" b="1" dirty="0" smtClean="0">
                <a:latin typeface="+mn-lt"/>
                <a:ea typeface="+mn-ea"/>
                <a:cs typeface="+mn-cs"/>
                <a:sym typeface="Wingdings" pitchFamily="2" charset="2"/>
              </a:rPr>
              <a:t> </a:t>
            </a:r>
            <a:r>
              <a:rPr lang="it-IT" dirty="0" smtClean="0">
                <a:sym typeface="Wingdings" pitchFamily="2" charset="2"/>
              </a:rPr>
              <a:t>Test </a:t>
            </a:r>
            <a:r>
              <a:rPr lang="it-IT" dirty="0" err="1" smtClean="0">
                <a:sym typeface="Wingdings" pitchFamily="2" charset="2"/>
              </a:rPr>
              <a:t>Section</a:t>
            </a:r>
            <a:endParaRPr lang="it-IT" dirty="0">
              <a:sym typeface="Wingdings" pitchFamily="2" charset="2"/>
            </a:endParaRPr>
          </a:p>
        </p:txBody>
      </p:sp>
      <p:sp>
        <p:nvSpPr>
          <p:cNvPr id="15" name="Rettangolo arrotondato 14"/>
          <p:cNvSpPr/>
          <p:nvPr/>
        </p:nvSpPr>
        <p:spPr>
          <a:xfrm>
            <a:off x="1115616" y="1196752"/>
            <a:ext cx="3384376" cy="1296144"/>
          </a:xfrm>
          <a:prstGeom prst="roundRect">
            <a:avLst/>
          </a:prstGeom>
          <a:ln>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anchor="b"/>
          <a:lstStyle/>
          <a:p>
            <a:pPr algn="ctr" fontAlgn="base">
              <a:spcBef>
                <a:spcPct val="0"/>
              </a:spcBef>
              <a:spcAft>
                <a:spcPct val="0"/>
              </a:spcAft>
              <a:defRPr/>
            </a:pPr>
            <a:endParaRPr lang="en-US" b="1" dirty="0">
              <a:solidFill>
                <a:srgbClr val="000000"/>
              </a:solidFill>
              <a:cs typeface="Arial" charset="0"/>
            </a:endParaRPr>
          </a:p>
          <a:p>
            <a:pPr algn="ctr" fontAlgn="base">
              <a:spcBef>
                <a:spcPct val="0"/>
              </a:spcBef>
              <a:spcAft>
                <a:spcPct val="0"/>
              </a:spcAft>
              <a:defRPr/>
            </a:pPr>
            <a:endParaRPr lang="en-GB" b="1" dirty="0">
              <a:solidFill>
                <a:srgbClr val="000000"/>
              </a:solidFill>
              <a:cs typeface="Times New Roman" pitchFamily="18" charset="0"/>
            </a:endParaRPr>
          </a:p>
          <a:p>
            <a:pPr algn="ctr" fontAlgn="base">
              <a:spcBef>
                <a:spcPct val="0"/>
              </a:spcBef>
              <a:spcAft>
                <a:spcPts val="1000"/>
              </a:spcAft>
              <a:defRPr/>
            </a:pPr>
            <a:r>
              <a:rPr lang="en-GB" b="1" dirty="0">
                <a:solidFill>
                  <a:srgbClr val="000000"/>
                </a:solidFill>
                <a:cs typeface="Times New Roman" pitchFamily="18" charset="0"/>
              </a:rPr>
              <a:t>Vertical Test section:  </a:t>
            </a:r>
          </a:p>
          <a:p>
            <a:pPr algn="ctr" fontAlgn="base">
              <a:spcBef>
                <a:spcPct val="0"/>
              </a:spcBef>
              <a:spcAft>
                <a:spcPts val="1000"/>
              </a:spcAft>
              <a:defRPr/>
            </a:pPr>
            <a:r>
              <a:rPr lang="en-US" b="1" dirty="0">
                <a:solidFill>
                  <a:srgbClr val="000000"/>
                </a:solidFill>
                <a:cs typeface="Times New Roman" pitchFamily="18" charset="0"/>
              </a:rPr>
              <a:t>D</a:t>
            </a:r>
            <a:r>
              <a:rPr lang="en-US" b="1" baseline="-25000" dirty="0">
                <a:solidFill>
                  <a:srgbClr val="000000"/>
                </a:solidFill>
                <a:cs typeface="Times New Roman" pitchFamily="18" charset="0"/>
              </a:rPr>
              <a:t>i</a:t>
            </a:r>
            <a:r>
              <a:rPr lang="en-US" b="1" dirty="0">
                <a:solidFill>
                  <a:srgbClr val="000000"/>
                </a:solidFill>
                <a:cs typeface="Times New Roman" pitchFamily="18" charset="0"/>
              </a:rPr>
              <a:t> = 80 mm  D</a:t>
            </a:r>
            <a:r>
              <a:rPr lang="en-US" b="1" baseline="-25000" dirty="0">
                <a:solidFill>
                  <a:srgbClr val="000000"/>
                </a:solidFill>
                <a:cs typeface="Times New Roman" pitchFamily="18" charset="0"/>
              </a:rPr>
              <a:t>e</a:t>
            </a:r>
            <a:r>
              <a:rPr lang="en-US" b="1" dirty="0">
                <a:solidFill>
                  <a:srgbClr val="000000"/>
                </a:solidFill>
                <a:cs typeface="Times New Roman" pitchFamily="18" charset="0"/>
              </a:rPr>
              <a:t> = 90 mm </a:t>
            </a:r>
          </a:p>
          <a:p>
            <a:pPr algn="ctr" fontAlgn="base">
              <a:spcBef>
                <a:spcPct val="0"/>
              </a:spcBef>
              <a:spcAft>
                <a:spcPts val="1000"/>
              </a:spcAft>
              <a:defRPr/>
            </a:pPr>
            <a:r>
              <a:rPr lang="en-US" b="1" dirty="0">
                <a:solidFill>
                  <a:srgbClr val="000000"/>
                </a:solidFill>
                <a:cs typeface="Times New Roman" pitchFamily="18" charset="0"/>
              </a:rPr>
              <a:t>  L ≈ 4 m </a:t>
            </a:r>
          </a:p>
        </p:txBody>
      </p:sp>
      <p:sp>
        <p:nvSpPr>
          <p:cNvPr id="26" name="Rettangolo arrotondato 25"/>
          <p:cNvSpPr/>
          <p:nvPr/>
        </p:nvSpPr>
        <p:spPr>
          <a:xfrm>
            <a:off x="323528" y="2924944"/>
            <a:ext cx="5256584" cy="2304256"/>
          </a:xfrm>
          <a:prstGeom prst="roundRect">
            <a:avLst/>
          </a:prstGeom>
          <a:ln>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anchor="b"/>
          <a:lstStyle/>
          <a:p>
            <a:pPr algn="ctr" fontAlgn="base">
              <a:spcBef>
                <a:spcPct val="0"/>
              </a:spcBef>
              <a:spcAft>
                <a:spcPts val="1000"/>
              </a:spcAft>
              <a:defRPr/>
            </a:pPr>
            <a:r>
              <a:rPr lang="it-IT" sz="2000" b="1" dirty="0">
                <a:solidFill>
                  <a:srgbClr val="000000"/>
                </a:solidFill>
                <a:cs typeface="Times New Roman" pitchFamily="18" charset="0"/>
              </a:rPr>
              <a:t>VFM </a:t>
            </a:r>
            <a:r>
              <a:rPr lang="it-IT" sz="2000" b="1" dirty="0" err="1" smtClean="0">
                <a:solidFill>
                  <a:srgbClr val="000000"/>
                </a:solidFill>
                <a:cs typeface="Times New Roman" pitchFamily="18" charset="0"/>
              </a:rPr>
              <a:t>placed</a:t>
            </a:r>
            <a:r>
              <a:rPr lang="it-IT" sz="2000" b="1" dirty="0" smtClean="0">
                <a:solidFill>
                  <a:srgbClr val="000000"/>
                </a:solidFill>
                <a:cs typeface="Times New Roman" pitchFamily="18" charset="0"/>
              </a:rPr>
              <a:t> at </a:t>
            </a:r>
            <a:r>
              <a:rPr lang="it-IT" sz="2000" b="1" dirty="0">
                <a:solidFill>
                  <a:srgbClr val="000000"/>
                </a:solidFill>
                <a:cs typeface="Times New Roman" pitchFamily="18" charset="0"/>
              </a:rPr>
              <a:t>L/</a:t>
            </a:r>
            <a:r>
              <a:rPr lang="it-IT" sz="2000" b="1" dirty="0" err="1">
                <a:solidFill>
                  <a:srgbClr val="000000"/>
                </a:solidFill>
                <a:cs typeface="Times New Roman" pitchFamily="18" charset="0"/>
              </a:rPr>
              <a:t>D~</a:t>
            </a:r>
            <a:r>
              <a:rPr lang="it-IT" sz="2000" b="1" dirty="0">
                <a:solidFill>
                  <a:srgbClr val="000000"/>
                </a:solidFill>
                <a:cs typeface="Times New Roman" pitchFamily="18" charset="0"/>
              </a:rPr>
              <a:t> 30 </a:t>
            </a:r>
            <a:r>
              <a:rPr lang="it-IT" sz="2000" b="1" dirty="0" err="1">
                <a:solidFill>
                  <a:srgbClr val="000000"/>
                </a:solidFill>
                <a:cs typeface="Times New Roman" pitchFamily="18" charset="0"/>
              </a:rPr>
              <a:t>from</a:t>
            </a:r>
            <a:r>
              <a:rPr lang="it-IT" sz="2000" b="1" dirty="0">
                <a:solidFill>
                  <a:srgbClr val="000000"/>
                </a:solidFill>
                <a:cs typeface="Times New Roman" pitchFamily="18" charset="0"/>
              </a:rPr>
              <a:t> the </a:t>
            </a:r>
            <a:r>
              <a:rPr lang="it-IT" sz="2000" b="1" dirty="0" err="1">
                <a:solidFill>
                  <a:srgbClr val="000000"/>
                </a:solidFill>
                <a:cs typeface="Times New Roman" pitchFamily="18" charset="0"/>
              </a:rPr>
              <a:t>inlet</a:t>
            </a:r>
            <a:r>
              <a:rPr lang="it-IT" sz="2000" b="1" dirty="0">
                <a:solidFill>
                  <a:srgbClr val="000000"/>
                </a:solidFill>
                <a:cs typeface="Times New Roman" pitchFamily="18" charset="0"/>
              </a:rPr>
              <a:t> </a:t>
            </a:r>
          </a:p>
          <a:p>
            <a:pPr algn="ctr" fontAlgn="base">
              <a:spcBef>
                <a:spcPct val="0"/>
              </a:spcBef>
              <a:spcAft>
                <a:spcPts val="1000"/>
              </a:spcAft>
              <a:defRPr/>
            </a:pPr>
            <a:r>
              <a:rPr lang="it-IT" sz="2000" b="1" dirty="0">
                <a:solidFill>
                  <a:srgbClr val="000000"/>
                </a:solidFill>
                <a:cs typeface="Times New Roman" pitchFamily="18" charset="0"/>
              </a:rPr>
              <a:t>Test </a:t>
            </a:r>
            <a:r>
              <a:rPr lang="it-IT" sz="2000" b="1" dirty="0" err="1">
                <a:solidFill>
                  <a:srgbClr val="000000"/>
                </a:solidFill>
                <a:cs typeface="Times New Roman" pitchFamily="18" charset="0"/>
              </a:rPr>
              <a:t>section</a:t>
            </a:r>
            <a:r>
              <a:rPr lang="it-IT" sz="2000" b="1" dirty="0">
                <a:solidFill>
                  <a:srgbClr val="000000"/>
                </a:solidFill>
                <a:cs typeface="Times New Roman" pitchFamily="18" charset="0"/>
              </a:rPr>
              <a:t> </a:t>
            </a:r>
            <a:r>
              <a:rPr lang="it-IT" sz="2000" b="1" dirty="0" err="1">
                <a:solidFill>
                  <a:srgbClr val="000000"/>
                </a:solidFill>
                <a:cs typeface="Times New Roman" pitchFamily="18" charset="0"/>
              </a:rPr>
              <a:t>equipped</a:t>
            </a:r>
            <a:r>
              <a:rPr lang="it-IT" sz="2000" b="1" dirty="0">
                <a:solidFill>
                  <a:srgbClr val="000000"/>
                </a:solidFill>
                <a:cs typeface="Times New Roman" pitchFamily="18" charset="0"/>
              </a:rPr>
              <a:t> </a:t>
            </a:r>
            <a:r>
              <a:rPr lang="it-IT" sz="2000" b="1" dirty="0" err="1">
                <a:solidFill>
                  <a:srgbClr val="000000"/>
                </a:solidFill>
                <a:cs typeface="Times New Roman" pitchFamily="18" charset="0"/>
              </a:rPr>
              <a:t>with</a:t>
            </a:r>
            <a:r>
              <a:rPr lang="it-IT" sz="2000" b="1" dirty="0">
                <a:solidFill>
                  <a:srgbClr val="000000"/>
                </a:solidFill>
                <a:cs typeface="Times New Roman" pitchFamily="18" charset="0"/>
              </a:rPr>
              <a:t> </a:t>
            </a:r>
            <a:r>
              <a:rPr lang="it-IT" sz="2000" b="1" dirty="0" err="1">
                <a:solidFill>
                  <a:srgbClr val="000000"/>
                </a:solidFill>
                <a:cs typeface="Times New Roman" pitchFamily="18" charset="0"/>
              </a:rPr>
              <a:t>pressure</a:t>
            </a:r>
            <a:r>
              <a:rPr lang="it-IT" sz="2000" b="1" dirty="0">
                <a:solidFill>
                  <a:srgbClr val="000000"/>
                </a:solidFill>
                <a:cs typeface="Times New Roman" pitchFamily="18" charset="0"/>
              </a:rPr>
              <a:t> </a:t>
            </a:r>
            <a:r>
              <a:rPr lang="it-IT" sz="2000" b="1" dirty="0" err="1" smtClean="0">
                <a:solidFill>
                  <a:srgbClr val="000000"/>
                </a:solidFill>
                <a:cs typeface="Times New Roman" pitchFamily="18" charset="0"/>
              </a:rPr>
              <a:t>transducers</a:t>
            </a:r>
            <a:r>
              <a:rPr lang="it-IT" sz="2000" b="1" dirty="0" smtClean="0">
                <a:solidFill>
                  <a:srgbClr val="000000"/>
                </a:solidFill>
                <a:cs typeface="Times New Roman" pitchFamily="18" charset="0"/>
              </a:rPr>
              <a:t> </a:t>
            </a:r>
            <a:endParaRPr lang="it-IT" sz="2000" b="1" dirty="0">
              <a:solidFill>
                <a:srgbClr val="000000"/>
              </a:solidFill>
              <a:cs typeface="Times New Roman" pitchFamily="18" charset="0"/>
            </a:endParaRPr>
          </a:p>
          <a:p>
            <a:pPr algn="ctr" fontAlgn="base">
              <a:spcBef>
                <a:spcPct val="0"/>
              </a:spcBef>
              <a:spcAft>
                <a:spcPts val="1000"/>
              </a:spcAft>
              <a:defRPr/>
            </a:pPr>
            <a:r>
              <a:rPr lang="it-IT" sz="2000" b="1" dirty="0" err="1">
                <a:solidFill>
                  <a:srgbClr val="000000"/>
                </a:solidFill>
                <a:cs typeface="Times New Roman" pitchFamily="18" charset="0"/>
              </a:rPr>
              <a:t>t</a:t>
            </a:r>
            <a:r>
              <a:rPr lang="it-IT" sz="2000" b="1" dirty="0" err="1" smtClean="0">
                <a:solidFill>
                  <a:srgbClr val="000000"/>
                </a:solidFill>
                <a:cs typeface="Times New Roman" pitchFamily="18" charset="0"/>
              </a:rPr>
              <a:t>hermocouple</a:t>
            </a:r>
            <a:r>
              <a:rPr lang="it-IT" sz="2000" b="1" dirty="0" smtClean="0">
                <a:solidFill>
                  <a:srgbClr val="000000"/>
                </a:solidFill>
                <a:cs typeface="Times New Roman" pitchFamily="18" charset="0"/>
              </a:rPr>
              <a:t> </a:t>
            </a:r>
            <a:r>
              <a:rPr lang="it-IT" sz="2000" b="1" dirty="0">
                <a:solidFill>
                  <a:srgbClr val="000000"/>
                </a:solidFill>
                <a:cs typeface="Times New Roman" pitchFamily="18" charset="0"/>
              </a:rPr>
              <a:t>and </a:t>
            </a:r>
          </a:p>
          <a:p>
            <a:pPr algn="ctr" fontAlgn="base">
              <a:spcBef>
                <a:spcPct val="0"/>
              </a:spcBef>
              <a:spcAft>
                <a:spcPts val="1000"/>
              </a:spcAft>
              <a:defRPr/>
            </a:pPr>
            <a:r>
              <a:rPr lang="it-IT" sz="2000" b="1" dirty="0" err="1">
                <a:solidFill>
                  <a:srgbClr val="000000"/>
                </a:solidFill>
                <a:cs typeface="Times New Roman" pitchFamily="18" charset="0"/>
              </a:rPr>
              <a:t>Quick-</a:t>
            </a:r>
            <a:r>
              <a:rPr lang="it-IT" sz="2000" b="1" dirty="0">
                <a:solidFill>
                  <a:srgbClr val="000000"/>
                </a:solidFill>
                <a:cs typeface="Times New Roman" pitchFamily="18" charset="0"/>
              </a:rPr>
              <a:t> </a:t>
            </a:r>
            <a:r>
              <a:rPr lang="it-IT" sz="2000" b="1" dirty="0" err="1">
                <a:solidFill>
                  <a:srgbClr val="000000"/>
                </a:solidFill>
                <a:cs typeface="Times New Roman" pitchFamily="18" charset="0"/>
              </a:rPr>
              <a:t>C</a:t>
            </a:r>
            <a:r>
              <a:rPr lang="it-IT" sz="2000" b="1" dirty="0" err="1" smtClean="0">
                <a:solidFill>
                  <a:srgbClr val="000000"/>
                </a:solidFill>
                <a:cs typeface="Times New Roman" pitchFamily="18" charset="0"/>
              </a:rPr>
              <a:t>losing</a:t>
            </a:r>
            <a:r>
              <a:rPr lang="it-IT" sz="2000" b="1" dirty="0" smtClean="0">
                <a:solidFill>
                  <a:srgbClr val="000000"/>
                </a:solidFill>
                <a:cs typeface="Times New Roman" pitchFamily="18" charset="0"/>
              </a:rPr>
              <a:t> </a:t>
            </a:r>
            <a:r>
              <a:rPr lang="it-IT" sz="2000" b="1" dirty="0" err="1">
                <a:solidFill>
                  <a:srgbClr val="000000"/>
                </a:solidFill>
                <a:cs typeface="Times New Roman" pitchFamily="18" charset="0"/>
              </a:rPr>
              <a:t>Valves</a:t>
            </a:r>
            <a:endParaRPr lang="en-US" sz="2000" b="1" dirty="0">
              <a:solidFill>
                <a:srgbClr val="000000"/>
              </a:solidFill>
              <a:cs typeface="Times New Roman" pitchFamily="18" charset="0"/>
            </a:endParaRPr>
          </a:p>
        </p:txBody>
      </p:sp>
      <p:sp>
        <p:nvSpPr>
          <p:cNvPr id="11" name="Segnaposto numero diapositiva 10"/>
          <p:cNvSpPr>
            <a:spLocks noGrp="1"/>
          </p:cNvSpPr>
          <p:nvPr>
            <p:ph type="sldNum" sz="quarter" idx="12"/>
          </p:nvPr>
        </p:nvSpPr>
        <p:spPr/>
        <p:txBody>
          <a:bodyPr/>
          <a:lstStyle/>
          <a:p>
            <a:pPr>
              <a:defRPr/>
            </a:pPr>
            <a:fld id="{7C86A945-CFD7-4E2A-A59A-3B1ECE5F7BF9}" type="slidenum">
              <a:rPr lang="it-IT" smtClean="0">
                <a:solidFill>
                  <a:prstClr val="black"/>
                </a:solidFill>
              </a:rPr>
              <a:pPr>
                <a:defRPr/>
              </a:pPr>
              <a:t>5</a:t>
            </a:fld>
            <a:endParaRPr lang="it-IT">
              <a:solidFill>
                <a:prstClr val="black"/>
              </a:solidFill>
            </a:endParaRPr>
          </a:p>
        </p:txBody>
      </p:sp>
      <p:sp>
        <p:nvSpPr>
          <p:cNvPr id="12" name="Rettangolo 11"/>
          <p:cNvSpPr/>
          <p:nvPr/>
        </p:nvSpPr>
        <p:spPr>
          <a:xfrm>
            <a:off x="4032448" y="6525344"/>
            <a:ext cx="4572000" cy="323165"/>
          </a:xfrm>
          <a:prstGeom prst="rect">
            <a:avLst/>
          </a:prstGeom>
        </p:spPr>
        <p:txBody>
          <a:bodyPr wrap="square">
            <a:spAutoFit/>
          </a:bodyPr>
          <a:lstStyle/>
          <a:p>
            <a:pPr fontAlgn="base">
              <a:spcBef>
                <a:spcPct val="0"/>
              </a:spcBef>
              <a:spcAft>
                <a:spcPct val="0"/>
              </a:spcAft>
            </a:pPr>
            <a:r>
              <a:rPr lang="en-US" sz="1500" dirty="0">
                <a:solidFill>
                  <a:prstClr val="black"/>
                </a:solidFill>
                <a:cs typeface="Arial" charset="0"/>
              </a:rPr>
              <a:t>HEFAT2014 14 – 16 July 2014 - Orlando, Florida</a:t>
            </a:r>
            <a:endParaRPr lang="en-US" sz="1500" dirty="0">
              <a:solidFill>
                <a:prstClr val="black"/>
              </a:solidFill>
              <a:latin typeface="Arial" charset="0"/>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olo 1"/>
          <p:cNvSpPr>
            <a:spLocks noGrp="1"/>
          </p:cNvSpPr>
          <p:nvPr>
            <p:ph type="title"/>
          </p:nvPr>
        </p:nvSpPr>
        <p:spPr>
          <a:xfrm>
            <a:off x="683568" y="-27384"/>
            <a:ext cx="8460432" cy="791691"/>
          </a:xfrm>
        </p:spPr>
        <p:txBody>
          <a:bodyPr>
            <a:noAutofit/>
          </a:bodyPr>
          <a:lstStyle/>
          <a:p>
            <a:r>
              <a:rPr lang="it-IT" dirty="0" err="1" smtClean="0">
                <a:sym typeface="Wingdings" pitchFamily="2" charset="2"/>
              </a:rPr>
              <a:t>Experimental</a:t>
            </a:r>
            <a:r>
              <a:rPr lang="it-IT" dirty="0" smtClean="0">
                <a:sym typeface="Wingdings" pitchFamily="2" charset="2"/>
              </a:rPr>
              <a:t> Matrix</a:t>
            </a:r>
            <a:endParaRPr lang="it-IT" dirty="0">
              <a:sym typeface="Wingdings" pitchFamily="2" charset="2"/>
            </a:endParaRPr>
          </a:p>
        </p:txBody>
      </p:sp>
      <p:grpSp>
        <p:nvGrpSpPr>
          <p:cNvPr id="2" name="Gruppo 22"/>
          <p:cNvGrpSpPr/>
          <p:nvPr/>
        </p:nvGrpSpPr>
        <p:grpSpPr>
          <a:xfrm>
            <a:off x="3635896" y="1124744"/>
            <a:ext cx="5112569" cy="4320480"/>
            <a:chOff x="0" y="3717032"/>
            <a:chExt cx="3603849" cy="2736304"/>
          </a:xfrm>
        </p:grpSpPr>
        <p:pic>
          <p:nvPicPr>
            <p:cNvPr id="29" name="Picture 3"/>
            <p:cNvPicPr>
              <a:picLocks noChangeAspect="1" noChangeArrowheads="1"/>
            </p:cNvPicPr>
            <p:nvPr/>
          </p:nvPicPr>
          <p:blipFill>
            <a:blip r:embed="rId3" cstate="print"/>
            <a:srcRect r="32965"/>
            <a:stretch>
              <a:fillRect/>
            </a:stretch>
          </p:blipFill>
          <p:spPr bwMode="auto">
            <a:xfrm>
              <a:off x="0" y="3717032"/>
              <a:ext cx="3096344" cy="2736304"/>
            </a:xfrm>
            <a:prstGeom prst="rect">
              <a:avLst/>
            </a:prstGeom>
            <a:noFill/>
            <a:ln w="9525">
              <a:noFill/>
              <a:miter lim="800000"/>
              <a:headEnd/>
              <a:tailEnd/>
            </a:ln>
            <a:effectLst/>
          </p:spPr>
        </p:pic>
        <p:pic>
          <p:nvPicPr>
            <p:cNvPr id="30" name="Picture 3"/>
            <p:cNvPicPr>
              <a:picLocks noChangeAspect="1" noChangeArrowheads="1"/>
            </p:cNvPicPr>
            <p:nvPr/>
          </p:nvPicPr>
          <p:blipFill>
            <a:blip r:embed="rId3" cstate="print"/>
            <a:srcRect l="70331" t="15790" b="34210"/>
            <a:stretch>
              <a:fillRect/>
            </a:stretch>
          </p:blipFill>
          <p:spPr bwMode="auto">
            <a:xfrm>
              <a:off x="2307705" y="4458114"/>
              <a:ext cx="1296144" cy="1368152"/>
            </a:xfrm>
            <a:prstGeom prst="rect">
              <a:avLst/>
            </a:prstGeom>
            <a:noFill/>
            <a:ln w="9525">
              <a:noFill/>
              <a:miter lim="800000"/>
              <a:headEnd/>
              <a:tailEnd/>
            </a:ln>
            <a:effectLst/>
          </p:spPr>
        </p:pic>
      </p:grpSp>
      <p:sp>
        <p:nvSpPr>
          <p:cNvPr id="16" name="AutoShape 3144"/>
          <p:cNvSpPr>
            <a:spLocks noGrp="1" noChangeArrowheads="1"/>
          </p:cNvSpPr>
          <p:nvPr>
            <p:ph idx="1"/>
          </p:nvPr>
        </p:nvSpPr>
        <p:spPr>
          <a:xfrm>
            <a:off x="683568" y="1484784"/>
            <a:ext cx="2808288" cy="3097220"/>
          </a:xfrm>
          <a:ln>
            <a:noFill/>
          </a:ln>
        </p:spPr>
        <p:style>
          <a:lnRef idx="2">
            <a:schemeClr val="accent4"/>
          </a:lnRef>
          <a:fillRef idx="1">
            <a:schemeClr val="lt1"/>
          </a:fillRef>
          <a:effectRef idx="0">
            <a:schemeClr val="accent4"/>
          </a:effectRef>
          <a:fontRef idx="minor">
            <a:schemeClr val="dk1"/>
          </a:fontRef>
        </p:style>
        <p:txBody>
          <a:bodyPr lIns="91403" tIns="45701" rIns="91403" bIns="45701" anchor="ctr">
            <a:spAutoFit/>
          </a:bodyPr>
          <a:lstStyle/>
          <a:p>
            <a:pPr marL="0" indent="-256032" defTabSz="817563" eaLnBrk="1" fontAlgn="auto" hangingPunct="1">
              <a:spcBef>
                <a:spcPts val="700"/>
              </a:spcBef>
              <a:spcAft>
                <a:spcPts val="0"/>
              </a:spcAft>
              <a:buFont typeface="Wingdings 3"/>
              <a:buChar char=""/>
              <a:defRPr/>
            </a:pPr>
            <a:r>
              <a:rPr lang="en-US" sz="1800" dirty="0" smtClean="0">
                <a:solidFill>
                  <a:schemeClr val="tx1"/>
                </a:solidFill>
              </a:rPr>
              <a:t>Fluids: </a:t>
            </a:r>
          </a:p>
          <a:p>
            <a:pPr marL="361950" lvl="1" indent="-188913" defTabSz="817563" eaLnBrk="1" fontAlgn="auto" hangingPunct="1">
              <a:spcBef>
                <a:spcPts val="700"/>
              </a:spcBef>
              <a:spcAft>
                <a:spcPts val="0"/>
              </a:spcAft>
              <a:buFont typeface="Verdana"/>
              <a:buChar char="◦"/>
              <a:defRPr/>
            </a:pPr>
            <a:r>
              <a:rPr lang="en-US" sz="1800" dirty="0" err="1" smtClean="0">
                <a:solidFill>
                  <a:schemeClr val="tx1"/>
                </a:solidFill>
              </a:rPr>
              <a:t>Demineralized</a:t>
            </a:r>
            <a:r>
              <a:rPr lang="en-US" sz="1800" dirty="0" smtClean="0">
                <a:solidFill>
                  <a:schemeClr val="tx1"/>
                </a:solidFill>
              </a:rPr>
              <a:t> </a:t>
            </a:r>
            <a:r>
              <a:rPr lang="en-GB" sz="1800" dirty="0" smtClean="0">
                <a:solidFill>
                  <a:schemeClr val="tx1"/>
                </a:solidFill>
              </a:rPr>
              <a:t>water</a:t>
            </a:r>
          </a:p>
          <a:p>
            <a:pPr marL="361950" lvl="1" indent="-188913" defTabSz="817563" eaLnBrk="1" fontAlgn="auto" hangingPunct="1">
              <a:spcBef>
                <a:spcPts val="700"/>
              </a:spcBef>
              <a:spcAft>
                <a:spcPts val="0"/>
              </a:spcAft>
              <a:buFont typeface="Verdana"/>
              <a:buChar char="◦"/>
              <a:defRPr/>
            </a:pPr>
            <a:r>
              <a:rPr lang="en-GB" sz="1800" dirty="0" smtClean="0">
                <a:solidFill>
                  <a:schemeClr val="tx1"/>
                </a:solidFill>
              </a:rPr>
              <a:t>Air</a:t>
            </a:r>
            <a:endParaRPr lang="it-IT" sz="1800" dirty="0" smtClean="0">
              <a:solidFill>
                <a:schemeClr val="tx1"/>
              </a:solidFill>
            </a:endParaRPr>
          </a:p>
          <a:p>
            <a:pPr marL="173038" indent="-173038" defTabSz="819150">
              <a:spcBef>
                <a:spcPct val="20000"/>
              </a:spcBef>
              <a:buSzPct val="80000"/>
              <a:defRPr/>
            </a:pPr>
            <a:r>
              <a:rPr lang="it-IT" sz="1800" dirty="0" err="1" smtClean="0">
                <a:solidFill>
                  <a:schemeClr val="tx1"/>
                </a:solidFill>
              </a:rPr>
              <a:t>J</a:t>
            </a:r>
            <a:r>
              <a:rPr lang="it-IT" sz="1800" baseline="-25000" dirty="0" err="1" smtClean="0">
                <a:solidFill>
                  <a:schemeClr val="tx1"/>
                </a:solidFill>
              </a:rPr>
              <a:t>g</a:t>
            </a:r>
            <a:r>
              <a:rPr lang="it-IT" sz="1800" dirty="0" smtClean="0">
                <a:solidFill>
                  <a:schemeClr val="tx1"/>
                </a:solidFill>
              </a:rPr>
              <a:t> : </a:t>
            </a:r>
            <a:r>
              <a:rPr lang="en-US" sz="1800" dirty="0" smtClean="0">
                <a:solidFill>
                  <a:schemeClr val="tx1"/>
                </a:solidFill>
              </a:rPr>
              <a:t>14 - 18 m/s   </a:t>
            </a:r>
          </a:p>
          <a:p>
            <a:pPr marL="173038" indent="-173038" defTabSz="819150">
              <a:spcBef>
                <a:spcPct val="20000"/>
              </a:spcBef>
              <a:buSzPct val="80000"/>
              <a:defRPr/>
            </a:pPr>
            <a:r>
              <a:rPr lang="en-US" sz="1800" dirty="0" smtClean="0">
                <a:solidFill>
                  <a:schemeClr val="tx1"/>
                </a:solidFill>
              </a:rPr>
              <a:t> J</a:t>
            </a:r>
            <a:r>
              <a:rPr lang="it-IT" sz="1800" baseline="-25000" dirty="0" smtClean="0">
                <a:solidFill>
                  <a:schemeClr val="tx1"/>
                </a:solidFill>
              </a:rPr>
              <a:t>l</a:t>
            </a:r>
            <a:r>
              <a:rPr lang="it-IT" sz="1800" dirty="0" smtClean="0">
                <a:solidFill>
                  <a:schemeClr val="tx1"/>
                </a:solidFill>
              </a:rPr>
              <a:t> : </a:t>
            </a:r>
            <a:r>
              <a:rPr lang="en-US" sz="1800" dirty="0" smtClean="0">
                <a:solidFill>
                  <a:schemeClr val="tx1"/>
                </a:solidFill>
              </a:rPr>
              <a:t>0.0008 – 0.005 m/s</a:t>
            </a:r>
          </a:p>
          <a:p>
            <a:pPr marL="173038" indent="-173038" defTabSz="819150">
              <a:spcBef>
                <a:spcPct val="20000"/>
              </a:spcBef>
              <a:buSzPct val="80000"/>
              <a:defRPr/>
            </a:pPr>
            <a:r>
              <a:rPr lang="en-GB" sz="1800" dirty="0" smtClean="0">
                <a:solidFill>
                  <a:schemeClr val="tx1"/>
                </a:solidFill>
                <a:sym typeface="Symbol" pitchFamily="18" charset="2"/>
              </a:rPr>
              <a:t>x </a:t>
            </a:r>
            <a:r>
              <a:rPr lang="it-IT" sz="1800" dirty="0" smtClean="0">
                <a:solidFill>
                  <a:schemeClr val="tx1"/>
                </a:solidFill>
              </a:rPr>
              <a:t>:</a:t>
            </a:r>
            <a:r>
              <a:rPr lang="en-GB" sz="1800" dirty="0" smtClean="0">
                <a:solidFill>
                  <a:schemeClr val="tx1"/>
                </a:solidFill>
                <a:sym typeface="Symbol" pitchFamily="18" charset="2"/>
              </a:rPr>
              <a:t> </a:t>
            </a:r>
            <a:r>
              <a:rPr lang="en-US" sz="1800" dirty="0" smtClean="0">
                <a:solidFill>
                  <a:schemeClr val="tx1"/>
                </a:solidFill>
              </a:rPr>
              <a:t>0.78 – 0.96 </a:t>
            </a:r>
            <a:r>
              <a:rPr lang="en-GB" sz="1800" dirty="0" smtClean="0">
                <a:solidFill>
                  <a:schemeClr val="tx1"/>
                </a:solidFill>
                <a:sym typeface="Symbol" pitchFamily="18" charset="2"/>
              </a:rPr>
              <a:t> </a:t>
            </a:r>
            <a:r>
              <a:rPr lang="en-US" sz="1800" dirty="0" smtClean="0">
                <a:solidFill>
                  <a:schemeClr val="tx1"/>
                </a:solidFill>
              </a:rPr>
              <a:t>	</a:t>
            </a:r>
          </a:p>
          <a:p>
            <a:pPr marL="173038" indent="-173038" defTabSz="819150">
              <a:spcBef>
                <a:spcPct val="20000"/>
              </a:spcBef>
              <a:buSzPct val="80000"/>
              <a:defRPr/>
            </a:pPr>
            <a:r>
              <a:rPr lang="el-GR" sz="1800" dirty="0" smtClean="0">
                <a:solidFill>
                  <a:schemeClr val="tx1"/>
                </a:solidFill>
              </a:rPr>
              <a:t>α</a:t>
            </a:r>
            <a:r>
              <a:rPr lang="it-IT" sz="1800" dirty="0" smtClean="0">
                <a:solidFill>
                  <a:schemeClr val="tx1"/>
                </a:solidFill>
              </a:rPr>
              <a:t> : 0.97 - 1</a:t>
            </a:r>
            <a:endParaRPr lang="en-US" sz="1800" dirty="0" smtClean="0">
              <a:solidFill>
                <a:schemeClr val="tx1"/>
              </a:solidFill>
            </a:endParaRPr>
          </a:p>
          <a:p>
            <a:pPr marL="173038" indent="-173038" defTabSz="819150">
              <a:spcBef>
                <a:spcPct val="20000"/>
              </a:spcBef>
              <a:buSzPct val="80000"/>
              <a:defRPr/>
            </a:pPr>
            <a:r>
              <a:rPr lang="en-GB" sz="1800" dirty="0" smtClean="0">
                <a:solidFill>
                  <a:schemeClr val="tx1"/>
                </a:solidFill>
                <a:sym typeface="Symbol" pitchFamily="18" charset="2"/>
              </a:rPr>
              <a:t>p </a:t>
            </a:r>
            <a:r>
              <a:rPr lang="it-IT" sz="1800" dirty="0" smtClean="0">
                <a:solidFill>
                  <a:schemeClr val="tx1"/>
                </a:solidFill>
              </a:rPr>
              <a:t>: </a:t>
            </a:r>
            <a:r>
              <a:rPr lang="en-GB" sz="1800" dirty="0" smtClean="0">
                <a:solidFill>
                  <a:schemeClr val="tx1"/>
                </a:solidFill>
                <a:sym typeface="Symbol" pitchFamily="18" charset="2"/>
              </a:rPr>
              <a:t>≈ 1 bar </a:t>
            </a:r>
          </a:p>
          <a:p>
            <a:pPr marL="173038" indent="-173038" defTabSz="819150">
              <a:spcBef>
                <a:spcPct val="20000"/>
              </a:spcBef>
              <a:buSzPct val="80000"/>
              <a:defRPr/>
            </a:pPr>
            <a:r>
              <a:rPr lang="en-GB" sz="1800" dirty="0" smtClean="0">
                <a:solidFill>
                  <a:schemeClr val="tx1"/>
                </a:solidFill>
                <a:sym typeface="Symbol" pitchFamily="18" charset="2"/>
              </a:rPr>
              <a:t>T </a:t>
            </a:r>
            <a:r>
              <a:rPr lang="it-IT" sz="1800" dirty="0" smtClean="0">
                <a:solidFill>
                  <a:schemeClr val="tx1"/>
                </a:solidFill>
              </a:rPr>
              <a:t>:</a:t>
            </a:r>
            <a:r>
              <a:rPr lang="en-GB" sz="1800" dirty="0" smtClean="0">
                <a:solidFill>
                  <a:schemeClr val="tx1"/>
                </a:solidFill>
                <a:sym typeface="Symbol" pitchFamily="18" charset="2"/>
              </a:rPr>
              <a:t> 20 – 25 °C</a:t>
            </a:r>
            <a:endParaRPr lang="it-IT" sz="1800" dirty="0" smtClean="0">
              <a:solidFill>
                <a:schemeClr val="tx1"/>
              </a:solidFill>
            </a:endParaRPr>
          </a:p>
        </p:txBody>
      </p:sp>
      <p:sp>
        <p:nvSpPr>
          <p:cNvPr id="20" name="Rettangolo arrotondato 19"/>
          <p:cNvSpPr/>
          <p:nvPr/>
        </p:nvSpPr>
        <p:spPr>
          <a:xfrm>
            <a:off x="467544" y="1412776"/>
            <a:ext cx="2880320" cy="316835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12" name="CasellaDiTesto 11"/>
          <p:cNvSpPr txBox="1"/>
          <p:nvPr/>
        </p:nvSpPr>
        <p:spPr>
          <a:xfrm>
            <a:off x="1331640" y="5517232"/>
            <a:ext cx="7344816" cy="769441"/>
          </a:xfrm>
          <a:prstGeom prst="rect">
            <a:avLst/>
          </a:prstGeom>
          <a:noFill/>
        </p:spPr>
        <p:txBody>
          <a:bodyPr wrap="square" rtlCol="0">
            <a:spAutoFit/>
          </a:bodyPr>
          <a:lstStyle/>
          <a:p>
            <a:pPr algn="ctr" fontAlgn="base">
              <a:spcBef>
                <a:spcPct val="0"/>
              </a:spcBef>
              <a:spcAft>
                <a:spcPct val="0"/>
              </a:spcAft>
            </a:pPr>
            <a:r>
              <a:rPr lang="it-IT" sz="2200" b="1" dirty="0" err="1">
                <a:solidFill>
                  <a:prstClr val="black"/>
                </a:solidFill>
                <a:cs typeface="Arial" charset="0"/>
              </a:rPr>
              <a:t>Very</a:t>
            </a:r>
            <a:r>
              <a:rPr lang="it-IT" sz="2200" b="1" dirty="0">
                <a:solidFill>
                  <a:prstClr val="black"/>
                </a:solidFill>
                <a:cs typeface="Arial" charset="0"/>
              </a:rPr>
              <a:t> </a:t>
            </a:r>
            <a:r>
              <a:rPr lang="it-IT" sz="2200" b="1" dirty="0" smtClean="0">
                <a:solidFill>
                  <a:prstClr val="black"/>
                </a:solidFill>
                <a:cs typeface="Arial" charset="0"/>
              </a:rPr>
              <a:t>high </a:t>
            </a:r>
            <a:r>
              <a:rPr lang="it-IT" sz="2200" b="1" dirty="0" err="1">
                <a:solidFill>
                  <a:prstClr val="black"/>
                </a:solidFill>
                <a:cs typeface="Arial" charset="0"/>
              </a:rPr>
              <a:t>void</a:t>
            </a:r>
            <a:r>
              <a:rPr lang="it-IT" sz="2200" b="1" dirty="0">
                <a:solidFill>
                  <a:prstClr val="black"/>
                </a:solidFill>
                <a:cs typeface="Arial" charset="0"/>
              </a:rPr>
              <a:t> </a:t>
            </a:r>
            <a:r>
              <a:rPr lang="it-IT" sz="2200" b="1" dirty="0" err="1">
                <a:solidFill>
                  <a:prstClr val="black"/>
                </a:solidFill>
                <a:cs typeface="Arial" charset="0"/>
              </a:rPr>
              <a:t>fraction</a:t>
            </a:r>
            <a:r>
              <a:rPr lang="it-IT" sz="2200" b="1" dirty="0">
                <a:solidFill>
                  <a:prstClr val="black"/>
                </a:solidFill>
                <a:cs typeface="Arial" charset="0"/>
              </a:rPr>
              <a:t> </a:t>
            </a:r>
            <a:r>
              <a:rPr lang="it-IT" sz="2200" b="1" dirty="0" err="1" smtClean="0">
                <a:solidFill>
                  <a:prstClr val="black"/>
                </a:solidFill>
                <a:cs typeface="Arial" charset="0"/>
              </a:rPr>
              <a:t>corresponding</a:t>
            </a:r>
            <a:r>
              <a:rPr lang="it-IT" sz="2200" b="1" dirty="0" smtClean="0">
                <a:solidFill>
                  <a:prstClr val="black"/>
                </a:solidFill>
                <a:cs typeface="Arial" charset="0"/>
              </a:rPr>
              <a:t> </a:t>
            </a:r>
            <a:r>
              <a:rPr lang="it-IT" sz="2200" b="1" dirty="0" err="1">
                <a:solidFill>
                  <a:prstClr val="black"/>
                </a:solidFill>
                <a:cs typeface="Arial" charset="0"/>
              </a:rPr>
              <a:t>to</a:t>
            </a:r>
            <a:r>
              <a:rPr lang="it-IT" sz="2200" b="1" dirty="0">
                <a:solidFill>
                  <a:prstClr val="black"/>
                </a:solidFill>
                <a:cs typeface="Arial" charset="0"/>
              </a:rPr>
              <a:t> </a:t>
            </a:r>
            <a:r>
              <a:rPr lang="it-IT" sz="2200" b="1" dirty="0" err="1">
                <a:solidFill>
                  <a:prstClr val="black"/>
                </a:solidFill>
                <a:cs typeface="Arial" charset="0"/>
              </a:rPr>
              <a:t>annular</a:t>
            </a:r>
            <a:r>
              <a:rPr lang="it-IT" sz="2200" b="1" dirty="0">
                <a:solidFill>
                  <a:prstClr val="black"/>
                </a:solidFill>
                <a:cs typeface="Arial" charset="0"/>
              </a:rPr>
              <a:t> and </a:t>
            </a:r>
            <a:r>
              <a:rPr lang="it-IT" sz="2200" b="1" dirty="0" err="1">
                <a:solidFill>
                  <a:prstClr val="black"/>
                </a:solidFill>
                <a:cs typeface="Arial" charset="0"/>
              </a:rPr>
              <a:t>mist-annular</a:t>
            </a:r>
            <a:r>
              <a:rPr lang="it-IT" sz="2200" b="1" dirty="0">
                <a:solidFill>
                  <a:prstClr val="black"/>
                </a:solidFill>
                <a:cs typeface="Arial" charset="0"/>
              </a:rPr>
              <a:t> flow</a:t>
            </a:r>
            <a:endParaRPr lang="en-US" sz="2200" b="1" dirty="0">
              <a:solidFill>
                <a:prstClr val="black"/>
              </a:solidFill>
              <a:cs typeface="Arial" charset="0"/>
            </a:endParaRPr>
          </a:p>
        </p:txBody>
      </p:sp>
      <p:grpSp>
        <p:nvGrpSpPr>
          <p:cNvPr id="3" name="Gruppo 23"/>
          <p:cNvGrpSpPr/>
          <p:nvPr/>
        </p:nvGrpSpPr>
        <p:grpSpPr>
          <a:xfrm>
            <a:off x="0" y="116632"/>
            <a:ext cx="9144000" cy="692696"/>
            <a:chOff x="0" y="72008"/>
            <a:chExt cx="9144000" cy="692696"/>
          </a:xfrm>
        </p:grpSpPr>
        <p:cxnSp>
          <p:nvCxnSpPr>
            <p:cNvPr id="10" name="Connettore 1 9"/>
            <p:cNvCxnSpPr/>
            <p:nvPr/>
          </p:nvCxnSpPr>
          <p:spPr>
            <a:xfrm>
              <a:off x="0" y="764704"/>
              <a:ext cx="9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2" descr="http://upload.wikimedia.org/wikipedia/it/0/0c/Politecnico_di_Torino_-_Logo.png"/>
            <p:cNvPicPr>
              <a:picLocks noChangeAspect="1" noChangeArrowheads="1"/>
            </p:cNvPicPr>
            <p:nvPr/>
          </p:nvPicPr>
          <p:blipFill>
            <a:blip r:embed="rId4" cstate="print"/>
            <a:srcRect/>
            <a:stretch>
              <a:fillRect/>
            </a:stretch>
          </p:blipFill>
          <p:spPr bwMode="auto">
            <a:xfrm>
              <a:off x="130824" y="72008"/>
              <a:ext cx="552744" cy="548680"/>
            </a:xfrm>
            <a:prstGeom prst="rect">
              <a:avLst/>
            </a:prstGeom>
            <a:noFill/>
          </p:spPr>
        </p:pic>
      </p:grpSp>
      <p:sp>
        <p:nvSpPr>
          <p:cNvPr id="13" name="Segnaposto numero diapositiva 12"/>
          <p:cNvSpPr>
            <a:spLocks noGrp="1"/>
          </p:cNvSpPr>
          <p:nvPr>
            <p:ph type="sldNum" sz="quarter" idx="12"/>
          </p:nvPr>
        </p:nvSpPr>
        <p:spPr/>
        <p:txBody>
          <a:bodyPr/>
          <a:lstStyle/>
          <a:p>
            <a:pPr>
              <a:defRPr/>
            </a:pPr>
            <a:fld id="{7C86A945-CFD7-4E2A-A59A-3B1ECE5F7BF9}" type="slidenum">
              <a:rPr lang="it-IT" smtClean="0">
                <a:solidFill>
                  <a:prstClr val="black"/>
                </a:solidFill>
              </a:rPr>
              <a:pPr>
                <a:defRPr/>
              </a:pPr>
              <a:t>6</a:t>
            </a:fld>
            <a:endParaRPr lang="it-IT">
              <a:solidFill>
                <a:prstClr val="black"/>
              </a:solidFill>
            </a:endParaRPr>
          </a:p>
        </p:txBody>
      </p:sp>
      <p:sp>
        <p:nvSpPr>
          <p:cNvPr id="14" name="Rettangolo 13"/>
          <p:cNvSpPr/>
          <p:nvPr/>
        </p:nvSpPr>
        <p:spPr>
          <a:xfrm>
            <a:off x="4032448" y="6525344"/>
            <a:ext cx="4572000" cy="323165"/>
          </a:xfrm>
          <a:prstGeom prst="rect">
            <a:avLst/>
          </a:prstGeom>
        </p:spPr>
        <p:txBody>
          <a:bodyPr wrap="square">
            <a:spAutoFit/>
          </a:bodyPr>
          <a:lstStyle/>
          <a:p>
            <a:pPr fontAlgn="base">
              <a:spcBef>
                <a:spcPct val="0"/>
              </a:spcBef>
              <a:spcAft>
                <a:spcPct val="0"/>
              </a:spcAft>
            </a:pPr>
            <a:r>
              <a:rPr lang="en-US" sz="1500" dirty="0">
                <a:solidFill>
                  <a:prstClr val="black"/>
                </a:solidFill>
                <a:cs typeface="Arial" charset="0"/>
              </a:rPr>
              <a:t>HEFAT2014 14 – 16 July 2014 - Orlando, Florida</a:t>
            </a:r>
            <a:endParaRPr lang="en-US" sz="1500" dirty="0">
              <a:solidFill>
                <a:prstClr val="black"/>
              </a:solidFill>
              <a:latin typeface="Arial" charset="0"/>
              <a:cs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14400" y="0"/>
            <a:ext cx="8229600" cy="737320"/>
          </a:xfrm>
        </p:spPr>
        <p:txBody>
          <a:bodyPr>
            <a:normAutofit/>
          </a:bodyPr>
          <a:lstStyle/>
          <a:p>
            <a:pPr eaLnBrk="1" fontAlgn="auto" hangingPunct="1">
              <a:spcAft>
                <a:spcPts val="0"/>
              </a:spcAft>
              <a:defRPr/>
            </a:pPr>
            <a:r>
              <a:rPr lang="it-IT" dirty="0" smtClean="0"/>
              <a:t>Venturi Flow </a:t>
            </a:r>
            <a:r>
              <a:rPr lang="it-IT" dirty="0" err="1" smtClean="0"/>
              <a:t>Meter</a:t>
            </a:r>
            <a:r>
              <a:rPr lang="it-IT" dirty="0" smtClean="0"/>
              <a:t> (VFM)</a:t>
            </a:r>
            <a:endParaRPr lang="it-IT" dirty="0"/>
          </a:p>
        </p:txBody>
      </p:sp>
      <p:graphicFrame>
        <p:nvGraphicFramePr>
          <p:cNvPr id="4" name="Tabella 3"/>
          <p:cNvGraphicFramePr>
            <a:graphicFrameLocks noGrp="1"/>
          </p:cNvGraphicFramePr>
          <p:nvPr/>
        </p:nvGraphicFramePr>
        <p:xfrm>
          <a:off x="755576" y="4437112"/>
          <a:ext cx="7992886" cy="1512169"/>
        </p:xfrm>
        <a:graphic>
          <a:graphicData uri="http://schemas.openxmlformats.org/drawingml/2006/table">
            <a:tbl>
              <a:tblPr/>
              <a:tblGrid>
                <a:gridCol w="1021660"/>
                <a:gridCol w="1519989"/>
                <a:gridCol w="1266359"/>
                <a:gridCol w="1710105"/>
                <a:gridCol w="1332934"/>
                <a:gridCol w="1141839"/>
              </a:tblGrid>
              <a:tr h="402253">
                <a:tc>
                  <a:txBody>
                    <a:bodyPr/>
                    <a:lstStyle/>
                    <a:p>
                      <a:pPr indent="48260" algn="l">
                        <a:lnSpc>
                          <a:spcPct val="115000"/>
                        </a:lnSpc>
                        <a:spcAft>
                          <a:spcPts val="0"/>
                        </a:spcAft>
                      </a:pPr>
                      <a:r>
                        <a:rPr lang="it-IT" sz="2000" b="1" dirty="0" err="1">
                          <a:latin typeface="Times New Roman"/>
                          <a:ea typeface="Calibri"/>
                          <a:cs typeface="Times New Roman"/>
                        </a:rPr>
                        <a:t>Type</a:t>
                      </a:r>
                      <a:endParaRPr lang="it-IT" sz="2000" b="1" dirty="0">
                        <a:latin typeface="Times New Roman"/>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ctr">
                        <a:lnSpc>
                          <a:spcPct val="115000"/>
                        </a:lnSpc>
                        <a:spcAft>
                          <a:spcPts val="0"/>
                        </a:spcAft>
                      </a:pPr>
                      <a:r>
                        <a:rPr lang="it-IT" sz="2000" dirty="0" err="1" smtClean="0">
                          <a:latin typeface="Times New Roman"/>
                          <a:ea typeface="Calibri"/>
                          <a:cs typeface="Times New Roman"/>
                        </a:rPr>
                        <a:t>Bi-Directional</a:t>
                      </a:r>
                      <a:endParaRPr lang="it-IT" sz="2000" dirty="0">
                        <a:latin typeface="Times New Roman"/>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indent="234315" algn="just">
                        <a:lnSpc>
                          <a:spcPct val="115000"/>
                        </a:lnSpc>
                        <a:spcAft>
                          <a:spcPts val="0"/>
                        </a:spcAft>
                      </a:pPr>
                      <a:endParaRPr lang="it-IT" sz="2000">
                        <a:latin typeface="Times New Roman"/>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indent="48260" algn="l">
                        <a:lnSpc>
                          <a:spcPct val="115000"/>
                        </a:lnSpc>
                        <a:spcAft>
                          <a:spcPts val="0"/>
                        </a:spcAft>
                      </a:pPr>
                      <a:r>
                        <a:rPr lang="it-IT" sz="2000" b="1" dirty="0" err="1">
                          <a:latin typeface="Times New Roman"/>
                          <a:ea typeface="Calibri"/>
                          <a:cs typeface="Times New Roman"/>
                        </a:rPr>
                        <a:t>Fluid</a:t>
                      </a:r>
                      <a:endParaRPr lang="it-IT" sz="2000" b="1" dirty="0">
                        <a:latin typeface="Times New Roman"/>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ctr">
                        <a:lnSpc>
                          <a:spcPct val="115000"/>
                        </a:lnSpc>
                        <a:spcAft>
                          <a:spcPts val="0"/>
                        </a:spcAft>
                      </a:pPr>
                      <a:r>
                        <a:rPr lang="it-IT" sz="2000" dirty="0">
                          <a:latin typeface="Times New Roman"/>
                          <a:ea typeface="Calibri"/>
                          <a:cs typeface="Times New Roman"/>
                        </a:rPr>
                        <a:t>water</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indent="234315" algn="just">
                        <a:lnSpc>
                          <a:spcPct val="115000"/>
                        </a:lnSpc>
                        <a:spcAft>
                          <a:spcPts val="0"/>
                        </a:spcAft>
                      </a:pPr>
                      <a:endParaRPr lang="it-IT" sz="2000" dirty="0">
                        <a:latin typeface="Times New Roman"/>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r>
              <a:tr h="369972">
                <a:tc>
                  <a:txBody>
                    <a:bodyPr/>
                    <a:lstStyle/>
                    <a:p>
                      <a:pPr indent="48260" algn="l">
                        <a:lnSpc>
                          <a:spcPct val="115000"/>
                        </a:lnSpc>
                        <a:spcAft>
                          <a:spcPts val="0"/>
                        </a:spcAft>
                      </a:pPr>
                      <a:r>
                        <a:rPr lang="it-IT" sz="2000" b="1" dirty="0">
                          <a:latin typeface="Times New Roman"/>
                          <a:ea typeface="Calibri"/>
                          <a:cs typeface="Times New Roman"/>
                        </a:rPr>
                        <a:t>D</a:t>
                      </a:r>
                      <a:r>
                        <a:rPr lang="it-IT" sz="2000" b="1" baseline="-25000" dirty="0">
                          <a:latin typeface="Times New Roman"/>
                          <a:ea typeface="Calibri"/>
                          <a:cs typeface="Times New Roman"/>
                        </a:rPr>
                        <a:t>1</a:t>
                      </a:r>
                      <a:endParaRPr lang="it-IT" sz="2000" b="1" dirty="0">
                        <a:latin typeface="Times New Roman"/>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it-IT" sz="2000" dirty="0" smtClean="0">
                          <a:latin typeface="Times New Roman"/>
                          <a:ea typeface="Calibri"/>
                          <a:cs typeface="Times New Roman"/>
                        </a:rPr>
                        <a:t>80</a:t>
                      </a:r>
                      <a:endParaRPr lang="it-IT" sz="2000" dirty="0">
                        <a:latin typeface="Times New Roman"/>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90170" algn="just">
                        <a:lnSpc>
                          <a:spcPct val="115000"/>
                        </a:lnSpc>
                        <a:spcAft>
                          <a:spcPts val="0"/>
                        </a:spcAft>
                      </a:pPr>
                      <a:r>
                        <a:rPr lang="it-IT" sz="2000" dirty="0">
                          <a:latin typeface="Times New Roman"/>
                          <a:ea typeface="Calibri"/>
                          <a:cs typeface="Times New Roman"/>
                        </a:rPr>
                        <a:t>mm</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0" i="1" dirty="0" err="1" smtClean="0">
                          <a:solidFill>
                            <a:srgbClr val="000000"/>
                          </a:solidFill>
                          <a:ea typeface="Times New Roman"/>
                          <a:cs typeface="Times New Roman"/>
                        </a:rPr>
                        <a:t>θ</a:t>
                      </a:r>
                      <a:r>
                        <a:rPr lang="it-IT" b="0" i="1" baseline="-25000" dirty="0" err="1" smtClean="0">
                          <a:solidFill>
                            <a:srgbClr val="000000"/>
                          </a:solidFill>
                          <a:ea typeface="Times New Roman"/>
                          <a:cs typeface="Times New Roman"/>
                        </a:rPr>
                        <a:t>conv</a:t>
                      </a:r>
                      <a:r>
                        <a:rPr lang="it-IT" b="0" i="1" baseline="-25000" dirty="0" smtClean="0">
                          <a:solidFill>
                            <a:srgbClr val="000000"/>
                          </a:solidFill>
                          <a:ea typeface="Times New Roman"/>
                          <a:cs typeface="Times New Roman"/>
                        </a:rPr>
                        <a:t>.</a:t>
                      </a:r>
                      <a:r>
                        <a:rPr lang="it-IT" b="0" i="1" dirty="0" smtClean="0">
                          <a:solidFill>
                            <a:srgbClr val="000000"/>
                          </a:solidFill>
                          <a:ea typeface="Times New Roman"/>
                          <a:cs typeface="Times New Roman"/>
                        </a:rPr>
                        <a:t>= </a:t>
                      </a:r>
                      <a:r>
                        <a:rPr lang="it-IT" b="0" i="1" dirty="0" err="1" smtClean="0">
                          <a:solidFill>
                            <a:srgbClr val="000000"/>
                          </a:solidFill>
                          <a:ea typeface="Times New Roman"/>
                          <a:cs typeface="Times New Roman"/>
                        </a:rPr>
                        <a:t>θ</a:t>
                      </a:r>
                      <a:r>
                        <a:rPr lang="it-IT" b="0" i="1" baseline="-25000" dirty="0" err="1" smtClean="0">
                          <a:solidFill>
                            <a:srgbClr val="000000"/>
                          </a:solidFill>
                          <a:ea typeface="Times New Roman"/>
                          <a:cs typeface="Times New Roman"/>
                        </a:rPr>
                        <a:t>div</a:t>
                      </a:r>
                      <a:r>
                        <a:rPr lang="it-IT" b="0" i="1" baseline="-25000" dirty="0" smtClean="0">
                          <a:solidFill>
                            <a:srgbClr val="000000"/>
                          </a:solidFill>
                          <a:ea typeface="Times New Roman"/>
                          <a:cs typeface="Times New Roman"/>
                        </a:rPr>
                        <a:t>.</a:t>
                      </a:r>
                      <a:endParaRPr lang="it-IT" b="0"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r>
                        <a:rPr lang="it-IT" dirty="0" smtClean="0">
                          <a:solidFill>
                            <a:srgbClr val="000000"/>
                          </a:solidFill>
                          <a:ea typeface="Times New Roman"/>
                          <a:cs typeface="Times New Roman"/>
                        </a:rPr>
                        <a:t>21°</a:t>
                      </a:r>
                      <a:endParaRPr lang="it-IT"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endParaRPr lang="it-IT"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369972">
                <a:tc>
                  <a:txBody>
                    <a:bodyPr/>
                    <a:lstStyle/>
                    <a:p>
                      <a:pPr indent="48260" algn="l">
                        <a:lnSpc>
                          <a:spcPct val="115000"/>
                        </a:lnSpc>
                        <a:spcAft>
                          <a:spcPts val="0"/>
                        </a:spcAft>
                      </a:pPr>
                      <a:r>
                        <a:rPr lang="it-IT" sz="2000" b="1" dirty="0">
                          <a:latin typeface="Times New Roman"/>
                          <a:ea typeface="Calibri"/>
                          <a:cs typeface="Times New Roman"/>
                        </a:rPr>
                        <a:t>D</a:t>
                      </a:r>
                      <a:r>
                        <a:rPr lang="it-IT" sz="2000" b="1" baseline="-25000" dirty="0">
                          <a:latin typeface="Times New Roman"/>
                          <a:ea typeface="Calibri"/>
                          <a:cs typeface="Times New Roman"/>
                        </a:rPr>
                        <a:t>2</a:t>
                      </a:r>
                      <a:endParaRPr lang="it-IT" sz="2000" b="1" dirty="0">
                        <a:latin typeface="Times New Roman"/>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it-IT" sz="2000" dirty="0" smtClean="0">
                          <a:latin typeface="Times New Roman"/>
                          <a:ea typeface="Calibri"/>
                          <a:cs typeface="Times New Roman"/>
                        </a:rPr>
                        <a:t>40</a:t>
                      </a:r>
                      <a:endParaRPr lang="it-IT" sz="2000" dirty="0">
                        <a:latin typeface="Times New Roman"/>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90170" algn="just">
                        <a:lnSpc>
                          <a:spcPct val="115000"/>
                        </a:lnSpc>
                        <a:spcAft>
                          <a:spcPts val="0"/>
                        </a:spcAft>
                      </a:pPr>
                      <a:r>
                        <a:rPr lang="it-IT" sz="2000" dirty="0">
                          <a:latin typeface="Times New Roman"/>
                          <a:ea typeface="Calibri"/>
                          <a:cs typeface="Times New Roman"/>
                        </a:rPr>
                        <a:t>mm</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48260" algn="l">
                        <a:lnSpc>
                          <a:spcPct val="115000"/>
                        </a:lnSpc>
                        <a:spcAft>
                          <a:spcPts val="0"/>
                        </a:spcAft>
                      </a:pPr>
                      <a:r>
                        <a:rPr lang="it-IT" sz="2000" b="0" dirty="0" err="1" smtClean="0">
                          <a:solidFill>
                            <a:srgbClr val="000000"/>
                          </a:solidFill>
                          <a:ea typeface="Times New Roman"/>
                          <a:cs typeface="Times New Roman"/>
                        </a:rPr>
                        <a:t>L</a:t>
                      </a:r>
                      <a:r>
                        <a:rPr lang="it-IT" sz="2000" b="0" baseline="-25000" dirty="0" err="1" smtClean="0">
                          <a:solidFill>
                            <a:srgbClr val="000000"/>
                          </a:solidFill>
                          <a:ea typeface="Times New Roman"/>
                          <a:cs typeface="Times New Roman"/>
                        </a:rPr>
                        <a:t>up-downstream</a:t>
                      </a:r>
                      <a:r>
                        <a:rPr lang="it-IT" sz="2000" b="0" baseline="-25000" dirty="0" smtClean="0">
                          <a:solidFill>
                            <a:srgbClr val="000000"/>
                          </a:solidFill>
                          <a:ea typeface="Times New Roman"/>
                          <a:cs typeface="Times New Roman"/>
                        </a:rPr>
                        <a:t> </a:t>
                      </a:r>
                      <a:endParaRPr lang="it-IT" sz="2000" b="0" dirty="0">
                        <a:latin typeface="Times New Roman"/>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it-IT" sz="2000" dirty="0" smtClean="0">
                          <a:latin typeface="Times New Roman"/>
                          <a:ea typeface="Calibri"/>
                          <a:cs typeface="Times New Roman"/>
                        </a:rPr>
                        <a:t>628</a:t>
                      </a:r>
                      <a:endParaRPr lang="it-IT" sz="2000" dirty="0">
                        <a:latin typeface="Times New Roman"/>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90170" algn="just">
                        <a:lnSpc>
                          <a:spcPct val="115000"/>
                        </a:lnSpc>
                        <a:spcAft>
                          <a:spcPts val="0"/>
                        </a:spcAft>
                      </a:pPr>
                      <a:r>
                        <a:rPr lang="it-IT" sz="2000" dirty="0">
                          <a:latin typeface="Times New Roman"/>
                          <a:ea typeface="Calibri"/>
                          <a:cs typeface="Times New Roman"/>
                        </a:rPr>
                        <a:t>mm</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369972">
                <a:tc>
                  <a:txBody>
                    <a:bodyPr/>
                    <a:lstStyle/>
                    <a:p>
                      <a:pPr indent="48260" algn="l">
                        <a:lnSpc>
                          <a:spcPct val="115000"/>
                        </a:lnSpc>
                        <a:spcAft>
                          <a:spcPts val="0"/>
                        </a:spcAft>
                      </a:pPr>
                      <a:r>
                        <a:rPr lang="it-IT" sz="2000" b="1" dirty="0">
                          <a:latin typeface="Times New Roman"/>
                          <a:ea typeface="Calibri"/>
                          <a:cs typeface="Times New Roman"/>
                        </a:rPr>
                        <a:t>β</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it-IT" sz="2000" dirty="0" smtClean="0">
                          <a:latin typeface="Times New Roman"/>
                          <a:ea typeface="Calibri"/>
                          <a:cs typeface="Times New Roman"/>
                        </a:rPr>
                        <a:t>0.5</a:t>
                      </a:r>
                      <a:endParaRPr lang="it-IT" sz="2000" dirty="0">
                        <a:latin typeface="Times New Roman"/>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90170" algn="just">
                        <a:lnSpc>
                          <a:spcPct val="115000"/>
                        </a:lnSpc>
                        <a:spcAft>
                          <a:spcPts val="0"/>
                        </a:spcAft>
                      </a:pPr>
                      <a:r>
                        <a:rPr lang="it-IT" sz="2000" dirty="0">
                          <a:latin typeface="Times New Roman"/>
                          <a:ea typeface="Calibri"/>
                          <a:cs typeface="Times New Roman"/>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48260" algn="l">
                        <a:lnSpc>
                          <a:spcPct val="115000"/>
                        </a:lnSpc>
                        <a:spcAft>
                          <a:spcPts val="0"/>
                        </a:spcAft>
                      </a:pPr>
                      <a:r>
                        <a:rPr lang="it-IT" sz="2000" b="0" dirty="0" err="1" smtClean="0">
                          <a:solidFill>
                            <a:srgbClr val="000000"/>
                          </a:solidFill>
                          <a:latin typeface="Times New Roman"/>
                          <a:ea typeface="Calibri"/>
                          <a:cs typeface="Times New Roman"/>
                        </a:rPr>
                        <a:t>L</a:t>
                      </a:r>
                      <a:r>
                        <a:rPr lang="it-IT" sz="2000" b="0" baseline="-25000" dirty="0" err="1" smtClean="0">
                          <a:solidFill>
                            <a:srgbClr val="000000"/>
                          </a:solidFill>
                          <a:latin typeface="Times New Roman"/>
                          <a:ea typeface="Calibri"/>
                          <a:cs typeface="Times New Roman"/>
                        </a:rPr>
                        <a:t>tot</a:t>
                      </a:r>
                      <a:endParaRPr lang="it-IT" sz="2000" b="0" dirty="0">
                        <a:latin typeface="Times New Roman"/>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it-IT" sz="2000" dirty="0" smtClean="0">
                          <a:latin typeface="Times New Roman"/>
                          <a:ea typeface="Calibri"/>
                          <a:cs typeface="Times New Roman"/>
                        </a:rPr>
                        <a:t>340</a:t>
                      </a:r>
                      <a:endParaRPr lang="it-IT" sz="2000" dirty="0">
                        <a:latin typeface="Times New Roman"/>
                        <a:ea typeface="Calibri"/>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90170" algn="just">
                        <a:lnSpc>
                          <a:spcPct val="115000"/>
                        </a:lnSpc>
                        <a:spcAft>
                          <a:spcPts val="0"/>
                        </a:spcAft>
                      </a:pPr>
                      <a:r>
                        <a:rPr lang="it-IT" sz="2000" dirty="0">
                          <a:latin typeface="Times New Roman"/>
                          <a:ea typeface="Calibri"/>
                          <a:cs typeface="Times New Roman"/>
                        </a:rPr>
                        <a:t>mm</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bl>
          </a:graphicData>
        </a:graphic>
      </p:graphicFrame>
      <p:sp>
        <p:nvSpPr>
          <p:cNvPr id="11" name="Rettangolo 10"/>
          <p:cNvSpPr/>
          <p:nvPr/>
        </p:nvSpPr>
        <p:spPr>
          <a:xfrm>
            <a:off x="323850" y="1196752"/>
            <a:ext cx="6912446" cy="3170099"/>
          </a:xfrm>
          <a:prstGeom prst="rect">
            <a:avLst/>
          </a:prstGeom>
        </p:spPr>
        <p:txBody>
          <a:bodyPr wrap="square">
            <a:spAutoFit/>
          </a:bodyPr>
          <a:lstStyle/>
          <a:p>
            <a:pPr marL="360363" indent="-360363">
              <a:buClr>
                <a:srgbClr val="F0A22E"/>
              </a:buClr>
              <a:buSzPct val="78000"/>
              <a:buFont typeface="Wingdings 3" pitchFamily="18" charset="2"/>
              <a:buChar char="}"/>
              <a:defRPr/>
            </a:pPr>
            <a:r>
              <a:rPr lang="en-US" sz="2500" dirty="0">
                <a:solidFill>
                  <a:prstClr val="black"/>
                </a:solidFill>
                <a:cs typeface="Arial" charset="0"/>
              </a:rPr>
              <a:t>Estimation of the fluid flow rate from the pressure drop across a pipe restriction</a:t>
            </a:r>
          </a:p>
          <a:p>
            <a:pPr marL="360363" indent="-360363">
              <a:buClr>
                <a:srgbClr val="F0A22E"/>
              </a:buClr>
              <a:buSzPct val="78000"/>
              <a:buFont typeface="Wingdings 3" pitchFamily="18" charset="2"/>
              <a:buChar char="}"/>
              <a:defRPr/>
            </a:pPr>
            <a:r>
              <a:rPr lang="en-US" sz="2500" dirty="0" smtClean="0">
                <a:solidFill>
                  <a:prstClr val="black"/>
                </a:solidFill>
                <a:cs typeface="Arial" charset="0"/>
              </a:rPr>
              <a:t>This is </a:t>
            </a:r>
            <a:r>
              <a:rPr lang="en-US" sz="2500" dirty="0">
                <a:solidFill>
                  <a:prstClr val="black"/>
                </a:solidFill>
                <a:cs typeface="Arial" charset="0"/>
              </a:rPr>
              <a:t>perhaps the most commonly used flow measurement technique in industrial applications (low </a:t>
            </a:r>
            <a:r>
              <a:rPr lang="en-US" sz="2500" dirty="0" err="1">
                <a:solidFill>
                  <a:prstClr val="black"/>
                </a:solidFill>
                <a:cs typeface="Arial" charset="0"/>
              </a:rPr>
              <a:t>Δp</a:t>
            </a:r>
            <a:r>
              <a:rPr lang="en-US" sz="2500" dirty="0">
                <a:solidFill>
                  <a:prstClr val="black"/>
                </a:solidFill>
                <a:cs typeface="Arial" charset="0"/>
              </a:rPr>
              <a:t>, economic, no moving part, etc…)</a:t>
            </a:r>
          </a:p>
          <a:p>
            <a:pPr marL="360363" indent="-360363">
              <a:buClr>
                <a:srgbClr val="F0A22E"/>
              </a:buClr>
              <a:buSzPct val="78000"/>
              <a:buFont typeface="Wingdings 3" pitchFamily="18" charset="2"/>
              <a:buChar char="}"/>
              <a:defRPr/>
            </a:pPr>
            <a:r>
              <a:rPr lang="en-US" sz="2500" dirty="0">
                <a:solidFill>
                  <a:prstClr val="black"/>
                </a:solidFill>
                <a:cs typeface="Arial" charset="0"/>
              </a:rPr>
              <a:t>Characteristic parameters of the present </a:t>
            </a:r>
            <a:r>
              <a:rPr lang="en-US" sz="2500" dirty="0" smtClean="0">
                <a:solidFill>
                  <a:prstClr val="black"/>
                </a:solidFill>
                <a:cs typeface="Arial" charset="0"/>
              </a:rPr>
              <a:t>tests </a:t>
            </a:r>
            <a:r>
              <a:rPr lang="en-US" sz="2500" dirty="0">
                <a:solidFill>
                  <a:prstClr val="black"/>
                </a:solidFill>
                <a:cs typeface="Arial" charset="0"/>
              </a:rPr>
              <a:t>VFM (designed by Polito) </a:t>
            </a:r>
          </a:p>
        </p:txBody>
      </p:sp>
      <p:grpSp>
        <p:nvGrpSpPr>
          <p:cNvPr id="3" name="Gruppo 23"/>
          <p:cNvGrpSpPr/>
          <p:nvPr/>
        </p:nvGrpSpPr>
        <p:grpSpPr>
          <a:xfrm>
            <a:off x="0" y="116632"/>
            <a:ext cx="9144000" cy="692696"/>
            <a:chOff x="0" y="72008"/>
            <a:chExt cx="9144000" cy="692696"/>
          </a:xfrm>
        </p:grpSpPr>
        <p:cxnSp>
          <p:nvCxnSpPr>
            <p:cNvPr id="7" name="Connettore 1 6"/>
            <p:cNvCxnSpPr/>
            <p:nvPr/>
          </p:nvCxnSpPr>
          <p:spPr>
            <a:xfrm>
              <a:off x="0" y="764704"/>
              <a:ext cx="9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2" descr="http://upload.wikimedia.org/wikipedia/it/0/0c/Politecnico_di_Torino_-_Logo.png"/>
            <p:cNvPicPr>
              <a:picLocks noChangeAspect="1" noChangeArrowheads="1"/>
            </p:cNvPicPr>
            <p:nvPr/>
          </p:nvPicPr>
          <p:blipFill>
            <a:blip r:embed="rId3" cstate="print"/>
            <a:srcRect/>
            <a:stretch>
              <a:fillRect/>
            </a:stretch>
          </p:blipFill>
          <p:spPr bwMode="auto">
            <a:xfrm>
              <a:off x="130824" y="72008"/>
              <a:ext cx="552744" cy="548680"/>
            </a:xfrm>
            <a:prstGeom prst="rect">
              <a:avLst/>
            </a:prstGeom>
            <a:noFill/>
          </p:spPr>
        </p:pic>
      </p:grpSp>
      <p:sp>
        <p:nvSpPr>
          <p:cNvPr id="9" name="Segnaposto numero diapositiva 8"/>
          <p:cNvSpPr>
            <a:spLocks noGrp="1"/>
          </p:cNvSpPr>
          <p:nvPr>
            <p:ph type="sldNum" sz="quarter" idx="12"/>
          </p:nvPr>
        </p:nvSpPr>
        <p:spPr/>
        <p:txBody>
          <a:bodyPr/>
          <a:lstStyle/>
          <a:p>
            <a:pPr>
              <a:defRPr/>
            </a:pPr>
            <a:fld id="{7C86A945-CFD7-4E2A-A59A-3B1ECE5F7BF9}" type="slidenum">
              <a:rPr lang="it-IT" smtClean="0">
                <a:solidFill>
                  <a:prstClr val="black"/>
                </a:solidFill>
              </a:rPr>
              <a:pPr>
                <a:defRPr/>
              </a:pPr>
              <a:t>7</a:t>
            </a:fld>
            <a:endParaRPr lang="it-IT">
              <a:solidFill>
                <a:prstClr val="black"/>
              </a:solidFill>
            </a:endParaRPr>
          </a:p>
        </p:txBody>
      </p:sp>
      <p:sp>
        <p:nvSpPr>
          <p:cNvPr id="10" name="Rettangolo 9"/>
          <p:cNvSpPr/>
          <p:nvPr/>
        </p:nvSpPr>
        <p:spPr>
          <a:xfrm>
            <a:off x="4032448" y="6525344"/>
            <a:ext cx="4572000" cy="323165"/>
          </a:xfrm>
          <a:prstGeom prst="rect">
            <a:avLst/>
          </a:prstGeom>
        </p:spPr>
        <p:txBody>
          <a:bodyPr wrap="square">
            <a:spAutoFit/>
          </a:bodyPr>
          <a:lstStyle/>
          <a:p>
            <a:pPr fontAlgn="base">
              <a:spcBef>
                <a:spcPct val="0"/>
              </a:spcBef>
              <a:spcAft>
                <a:spcPct val="0"/>
              </a:spcAft>
            </a:pPr>
            <a:r>
              <a:rPr lang="en-US" sz="1500" dirty="0">
                <a:solidFill>
                  <a:prstClr val="black"/>
                </a:solidFill>
                <a:cs typeface="Arial" charset="0"/>
              </a:rPr>
              <a:t>HEFAT2014 14 – 16 July 2014 - Orlando, Florida</a:t>
            </a:r>
            <a:endParaRPr lang="en-US" sz="1500" dirty="0">
              <a:solidFill>
                <a:prstClr val="black"/>
              </a:solidFill>
              <a:latin typeface="Arial" charset="0"/>
              <a:cs typeface="Arial" charset="0"/>
            </a:endParaRPr>
          </a:p>
        </p:txBody>
      </p:sp>
      <p:pic>
        <p:nvPicPr>
          <p:cNvPr id="32769" name="Immagine 5" descr="C:\Users\monni\Dropbox\CIRCUITI 2013\CIRCUITO ORIZZONTALE D80\FIGURE E ARTICOLI\29052013 foto SP Venturi_sonda\foto venturi\DSCN0415.JPG"/>
          <p:cNvPicPr>
            <a:picLocks noChangeAspect="1" noChangeArrowheads="1"/>
          </p:cNvPicPr>
          <p:nvPr/>
        </p:nvPicPr>
        <p:blipFill>
          <a:blip r:embed="rId4" cstate="print"/>
          <a:srcRect l="12201" t="20599" r="7475" b="31100"/>
          <a:stretch>
            <a:fillRect/>
          </a:stretch>
        </p:blipFill>
        <p:spPr bwMode="auto">
          <a:xfrm rot="16200000">
            <a:off x="5948549" y="1548397"/>
            <a:ext cx="3861048" cy="17175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Immagine 1411"/>
          <p:cNvPicPr>
            <a:picLocks noChangeAspect="1" noChangeArrowheads="1"/>
          </p:cNvPicPr>
          <p:nvPr/>
        </p:nvPicPr>
        <p:blipFill>
          <a:blip r:embed="rId4" cstate="print"/>
          <a:srcRect t="6741" b="4692"/>
          <a:stretch>
            <a:fillRect/>
          </a:stretch>
        </p:blipFill>
        <p:spPr bwMode="auto">
          <a:xfrm>
            <a:off x="3995937" y="2276872"/>
            <a:ext cx="5112568" cy="4221088"/>
          </a:xfrm>
          <a:prstGeom prst="rect">
            <a:avLst/>
          </a:prstGeom>
          <a:noFill/>
          <a:ln w="9525">
            <a:noFill/>
            <a:miter lim="800000"/>
            <a:headEnd/>
            <a:tailEnd/>
          </a:ln>
        </p:spPr>
      </p:pic>
      <p:sp>
        <p:nvSpPr>
          <p:cNvPr id="26" name="AutoShape 4358"/>
          <p:cNvSpPr>
            <a:spLocks noChangeArrowheads="1"/>
          </p:cNvSpPr>
          <p:nvPr/>
        </p:nvSpPr>
        <p:spPr bwMode="auto">
          <a:xfrm>
            <a:off x="467544" y="4725304"/>
            <a:ext cx="3600000" cy="1440000"/>
          </a:xfrm>
          <a:prstGeom prst="roundRect">
            <a:avLst>
              <a:gd name="adj" fmla="val 16667"/>
            </a:avLst>
          </a:prstGeom>
          <a:ln>
            <a:headEnd/>
            <a:tailEnd/>
          </a:ln>
        </p:spPr>
        <p:style>
          <a:lnRef idx="2">
            <a:schemeClr val="accent4"/>
          </a:lnRef>
          <a:fillRef idx="1">
            <a:schemeClr val="lt1"/>
          </a:fillRef>
          <a:effectRef idx="0">
            <a:schemeClr val="accent4"/>
          </a:effectRef>
          <a:fontRef idx="minor">
            <a:schemeClr val="dk1"/>
          </a:fontRef>
        </p:style>
        <p:txBody>
          <a:bodyPr wrap="square" lIns="81962" tIns="40979" rIns="81962" bIns="40979" anchor="ctr">
            <a:spAutoFit/>
          </a:bodyPr>
          <a:lstStyle/>
          <a:p>
            <a:pPr algn="ctr" defTabSz="817563">
              <a:defRPr/>
            </a:pPr>
            <a:endParaRPr lang="en-US" sz="500" dirty="0">
              <a:solidFill>
                <a:srgbClr val="C00000"/>
              </a:solidFill>
            </a:endParaRPr>
          </a:p>
          <a:p>
            <a:pPr defTabSz="817563">
              <a:defRPr/>
            </a:pPr>
            <a:endParaRPr lang="en-GB" sz="1200" dirty="0">
              <a:solidFill>
                <a:prstClr val="black"/>
              </a:solidFill>
            </a:endParaRPr>
          </a:p>
          <a:p>
            <a:pPr defTabSz="817563">
              <a:defRPr/>
            </a:pPr>
            <a:r>
              <a:rPr lang="en-US" sz="1200" dirty="0">
                <a:solidFill>
                  <a:prstClr val="black"/>
                </a:solidFill>
              </a:rPr>
              <a:t> </a:t>
            </a:r>
          </a:p>
          <a:p>
            <a:pPr defTabSz="817563">
              <a:defRPr/>
            </a:pPr>
            <a:endParaRPr lang="it-IT" sz="1200" dirty="0">
              <a:solidFill>
                <a:prstClr val="black"/>
              </a:solidFill>
            </a:endParaRPr>
          </a:p>
        </p:txBody>
      </p:sp>
      <p:sp>
        <p:nvSpPr>
          <p:cNvPr id="22" name="AutoShape 4358"/>
          <p:cNvSpPr>
            <a:spLocks noChangeArrowheads="1"/>
          </p:cNvSpPr>
          <p:nvPr/>
        </p:nvSpPr>
        <p:spPr bwMode="auto">
          <a:xfrm>
            <a:off x="4860432" y="1196752"/>
            <a:ext cx="3600000" cy="936000"/>
          </a:xfrm>
          <a:prstGeom prst="roundRect">
            <a:avLst>
              <a:gd name="adj" fmla="val 16667"/>
            </a:avLst>
          </a:prstGeom>
          <a:ln>
            <a:headEnd/>
            <a:tailEnd/>
          </a:ln>
        </p:spPr>
        <p:style>
          <a:lnRef idx="2">
            <a:schemeClr val="accent4"/>
          </a:lnRef>
          <a:fillRef idx="1">
            <a:schemeClr val="lt1"/>
          </a:fillRef>
          <a:effectRef idx="0">
            <a:schemeClr val="accent4"/>
          </a:effectRef>
          <a:fontRef idx="minor">
            <a:schemeClr val="dk1"/>
          </a:fontRef>
        </p:style>
        <p:txBody>
          <a:bodyPr wrap="square" lIns="81962" tIns="40979" rIns="81962" bIns="40979" anchor="ctr">
            <a:spAutoFit/>
          </a:bodyPr>
          <a:lstStyle/>
          <a:p>
            <a:pPr algn="ctr" defTabSz="817563">
              <a:defRPr/>
            </a:pPr>
            <a:endParaRPr lang="en-US" sz="500" dirty="0">
              <a:solidFill>
                <a:srgbClr val="C00000"/>
              </a:solidFill>
            </a:endParaRPr>
          </a:p>
          <a:p>
            <a:pPr defTabSz="817563">
              <a:defRPr/>
            </a:pPr>
            <a:endParaRPr lang="en-GB" sz="1200" dirty="0">
              <a:solidFill>
                <a:prstClr val="black"/>
              </a:solidFill>
            </a:endParaRPr>
          </a:p>
          <a:p>
            <a:pPr defTabSz="817563">
              <a:defRPr/>
            </a:pPr>
            <a:r>
              <a:rPr lang="en-US" sz="1200" dirty="0">
                <a:solidFill>
                  <a:prstClr val="black"/>
                </a:solidFill>
              </a:rPr>
              <a:t> </a:t>
            </a:r>
          </a:p>
          <a:p>
            <a:pPr defTabSz="817563">
              <a:defRPr/>
            </a:pPr>
            <a:endParaRPr lang="it-IT" sz="1200" dirty="0">
              <a:solidFill>
                <a:prstClr val="black"/>
              </a:solidFill>
            </a:endParaRPr>
          </a:p>
        </p:txBody>
      </p:sp>
      <p:sp>
        <p:nvSpPr>
          <p:cNvPr id="20" name="AutoShape 4358"/>
          <p:cNvSpPr>
            <a:spLocks noChangeArrowheads="1"/>
          </p:cNvSpPr>
          <p:nvPr/>
        </p:nvSpPr>
        <p:spPr bwMode="auto">
          <a:xfrm>
            <a:off x="395536" y="1196752"/>
            <a:ext cx="3600000" cy="936000"/>
          </a:xfrm>
          <a:prstGeom prst="roundRect">
            <a:avLst>
              <a:gd name="adj" fmla="val 16667"/>
            </a:avLst>
          </a:prstGeom>
          <a:ln>
            <a:headEnd/>
            <a:tailEnd/>
          </a:ln>
        </p:spPr>
        <p:style>
          <a:lnRef idx="2">
            <a:schemeClr val="accent4"/>
          </a:lnRef>
          <a:fillRef idx="1">
            <a:schemeClr val="lt1"/>
          </a:fillRef>
          <a:effectRef idx="0">
            <a:schemeClr val="accent4"/>
          </a:effectRef>
          <a:fontRef idx="minor">
            <a:schemeClr val="dk1"/>
          </a:fontRef>
        </p:style>
        <p:txBody>
          <a:bodyPr wrap="square" lIns="81962" tIns="40979" rIns="81962" bIns="40979" anchor="ctr">
            <a:spAutoFit/>
          </a:bodyPr>
          <a:lstStyle/>
          <a:p>
            <a:pPr algn="ctr" defTabSz="817563">
              <a:defRPr/>
            </a:pPr>
            <a:endParaRPr lang="en-US" sz="500" dirty="0">
              <a:solidFill>
                <a:srgbClr val="C00000"/>
              </a:solidFill>
            </a:endParaRPr>
          </a:p>
          <a:p>
            <a:pPr defTabSz="817563">
              <a:defRPr/>
            </a:pPr>
            <a:endParaRPr lang="en-GB" sz="1200" dirty="0">
              <a:solidFill>
                <a:prstClr val="black"/>
              </a:solidFill>
            </a:endParaRPr>
          </a:p>
          <a:p>
            <a:pPr defTabSz="817563">
              <a:defRPr/>
            </a:pPr>
            <a:r>
              <a:rPr lang="en-US" sz="1200" dirty="0">
                <a:solidFill>
                  <a:prstClr val="black"/>
                </a:solidFill>
              </a:rPr>
              <a:t> </a:t>
            </a:r>
          </a:p>
          <a:p>
            <a:pPr defTabSz="817563">
              <a:defRPr/>
            </a:pPr>
            <a:endParaRPr lang="it-IT" sz="1200" dirty="0">
              <a:solidFill>
                <a:prstClr val="black"/>
              </a:solidFill>
            </a:endParaRPr>
          </a:p>
        </p:txBody>
      </p:sp>
      <p:graphicFrame>
        <p:nvGraphicFramePr>
          <p:cNvPr id="2" name="Object 5"/>
          <p:cNvGraphicFramePr>
            <a:graphicFrameLocks noChangeAspect="1"/>
          </p:cNvGraphicFramePr>
          <p:nvPr/>
        </p:nvGraphicFramePr>
        <p:xfrm>
          <a:off x="683568" y="1268759"/>
          <a:ext cx="3168352" cy="864925"/>
        </p:xfrm>
        <a:graphic>
          <a:graphicData uri="http://schemas.openxmlformats.org/presentationml/2006/ole">
            <p:oleObj spid="_x0000_s5123" name="Equazione" r:id="rId5" imgW="2108200" imgH="609600" progId="Equation.3">
              <p:embed/>
            </p:oleObj>
          </a:graphicData>
        </a:graphic>
      </p:graphicFrame>
      <p:sp>
        <p:nvSpPr>
          <p:cNvPr id="25" name="AutoShape 4358"/>
          <p:cNvSpPr>
            <a:spLocks noChangeArrowheads="1"/>
          </p:cNvSpPr>
          <p:nvPr/>
        </p:nvSpPr>
        <p:spPr bwMode="auto">
          <a:xfrm>
            <a:off x="251520" y="2420888"/>
            <a:ext cx="3816424" cy="1964416"/>
          </a:xfrm>
          <a:prstGeom prst="roundRect">
            <a:avLst>
              <a:gd name="adj" fmla="val 16667"/>
            </a:avLst>
          </a:prstGeom>
          <a:ln>
            <a:headEnd/>
            <a:tailEnd/>
          </a:ln>
        </p:spPr>
        <p:style>
          <a:lnRef idx="2">
            <a:schemeClr val="accent4"/>
          </a:lnRef>
          <a:fillRef idx="1">
            <a:schemeClr val="lt1"/>
          </a:fillRef>
          <a:effectRef idx="0">
            <a:schemeClr val="accent4"/>
          </a:effectRef>
          <a:fontRef idx="minor">
            <a:schemeClr val="dk1"/>
          </a:fontRef>
        </p:style>
        <p:txBody>
          <a:bodyPr wrap="square" lIns="81962" tIns="40979" rIns="81962" bIns="40979" anchor="ctr">
            <a:spAutoFit/>
          </a:bodyPr>
          <a:lstStyle/>
          <a:p>
            <a:pPr marL="361950" indent="-361950" algn="ctr">
              <a:buClr>
                <a:srgbClr val="F0A22E">
                  <a:lumMod val="75000"/>
                </a:srgbClr>
              </a:buClr>
              <a:defRPr/>
            </a:pPr>
            <a:r>
              <a:rPr lang="en-US" sz="2200" dirty="0">
                <a:solidFill>
                  <a:prstClr val="black"/>
                </a:solidFill>
              </a:rPr>
              <a:t>The air single-phase flow discharge coefficient is evaluated, based on the experimental data </a:t>
            </a:r>
          </a:p>
          <a:p>
            <a:pPr marL="361950" indent="-361950" algn="ctr">
              <a:buClr>
                <a:srgbClr val="F0A22E">
                  <a:lumMod val="75000"/>
                </a:srgbClr>
              </a:buClr>
              <a:defRPr/>
            </a:pPr>
            <a:r>
              <a:rPr lang="en-US" sz="2200" dirty="0">
                <a:solidFill>
                  <a:prstClr val="black"/>
                </a:solidFill>
              </a:rPr>
              <a:t>(Y and </a:t>
            </a:r>
            <a:r>
              <a:rPr lang="en-US" sz="2200" dirty="0" err="1">
                <a:solidFill>
                  <a:prstClr val="black"/>
                </a:solidFill>
              </a:rPr>
              <a:t>F</a:t>
            </a:r>
            <a:r>
              <a:rPr lang="en-US" sz="2200" baseline="-25000" dirty="0" err="1">
                <a:solidFill>
                  <a:prstClr val="black"/>
                </a:solidFill>
              </a:rPr>
              <a:t>a</a:t>
            </a:r>
            <a:r>
              <a:rPr lang="en-US" sz="2200" dirty="0">
                <a:solidFill>
                  <a:prstClr val="black"/>
                </a:solidFill>
              </a:rPr>
              <a:t> ≈ 1) </a:t>
            </a:r>
            <a:endParaRPr lang="it-IT" sz="1200" dirty="0">
              <a:solidFill>
                <a:prstClr val="black"/>
              </a:solidFill>
            </a:endParaRPr>
          </a:p>
        </p:txBody>
      </p:sp>
      <p:sp>
        <p:nvSpPr>
          <p:cNvPr id="3080"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fontAlgn="base">
              <a:spcBef>
                <a:spcPct val="0"/>
              </a:spcBef>
              <a:spcAft>
                <a:spcPct val="0"/>
              </a:spcAft>
            </a:pPr>
            <a:endParaRPr lang="it-IT">
              <a:solidFill>
                <a:prstClr val="black"/>
              </a:solidFill>
              <a:cs typeface="Arial" charset="0"/>
            </a:endParaRPr>
          </a:p>
        </p:txBody>
      </p:sp>
      <p:sp>
        <p:nvSpPr>
          <p:cNvPr id="3081"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fontAlgn="base">
              <a:spcBef>
                <a:spcPct val="0"/>
              </a:spcBef>
              <a:spcAft>
                <a:spcPct val="0"/>
              </a:spcAft>
            </a:pPr>
            <a:endParaRPr lang="it-IT">
              <a:solidFill>
                <a:prstClr val="black"/>
              </a:solidFill>
              <a:cs typeface="Arial" charset="0"/>
            </a:endParaRPr>
          </a:p>
        </p:txBody>
      </p:sp>
      <p:sp>
        <p:nvSpPr>
          <p:cNvPr id="3082"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fontAlgn="base">
              <a:spcBef>
                <a:spcPct val="0"/>
              </a:spcBef>
              <a:spcAft>
                <a:spcPct val="0"/>
              </a:spcAft>
            </a:pPr>
            <a:endParaRPr lang="it-IT">
              <a:solidFill>
                <a:prstClr val="black"/>
              </a:solidFill>
              <a:cs typeface="Arial" charset="0"/>
            </a:endParaRPr>
          </a:p>
        </p:txBody>
      </p:sp>
      <p:sp>
        <p:nvSpPr>
          <p:cNvPr id="17" name="Titolo 1"/>
          <p:cNvSpPr>
            <a:spLocks noGrp="1"/>
          </p:cNvSpPr>
          <p:nvPr>
            <p:ph type="title"/>
          </p:nvPr>
        </p:nvSpPr>
        <p:spPr>
          <a:xfrm>
            <a:off x="683568" y="44624"/>
            <a:ext cx="8229600" cy="720080"/>
          </a:xfrm>
        </p:spPr>
        <p:txBody>
          <a:bodyPr>
            <a:normAutofit fontScale="90000"/>
          </a:bodyPr>
          <a:lstStyle/>
          <a:p>
            <a:pPr eaLnBrk="1" fontAlgn="auto" hangingPunct="1">
              <a:spcAft>
                <a:spcPts val="0"/>
              </a:spcAft>
              <a:defRPr/>
            </a:pPr>
            <a:r>
              <a:rPr lang="it-IT" dirty="0" smtClean="0"/>
              <a:t>VFM </a:t>
            </a:r>
            <a:r>
              <a:rPr lang="it-IT" dirty="0" err="1" smtClean="0"/>
              <a:t>Experimental</a:t>
            </a:r>
            <a:r>
              <a:rPr lang="it-IT" dirty="0" smtClean="0"/>
              <a:t> </a:t>
            </a:r>
            <a:r>
              <a:rPr lang="it-IT" dirty="0" err="1" smtClean="0"/>
              <a:t>Results</a:t>
            </a:r>
            <a:r>
              <a:rPr lang="it-IT" dirty="0" smtClean="0"/>
              <a:t>: </a:t>
            </a:r>
            <a:r>
              <a:rPr lang="it-IT" dirty="0" err="1" smtClean="0"/>
              <a:t>Single-Phase</a:t>
            </a:r>
            <a:endParaRPr lang="it-IT" dirty="0"/>
          </a:p>
        </p:txBody>
      </p:sp>
      <p:graphicFrame>
        <p:nvGraphicFramePr>
          <p:cNvPr id="3075" name="Object 7"/>
          <p:cNvGraphicFramePr>
            <a:graphicFrameLocks noChangeAspect="1"/>
          </p:cNvGraphicFramePr>
          <p:nvPr/>
        </p:nvGraphicFramePr>
        <p:xfrm>
          <a:off x="5795963" y="1271588"/>
          <a:ext cx="1755775" cy="792162"/>
        </p:xfrm>
        <a:graphic>
          <a:graphicData uri="http://schemas.openxmlformats.org/presentationml/2006/ole">
            <p:oleObj spid="_x0000_s5122" name="Equazione" r:id="rId6" imgW="1079032" imgH="482391" progId="Equation.3">
              <p:embed/>
            </p:oleObj>
          </a:graphicData>
        </a:graphic>
      </p:graphicFrame>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a:solidFill>
                <a:prstClr val="black"/>
              </a:solidFill>
              <a:latin typeface="Arial" charset="0"/>
              <a:cs typeface="Arial" charset="0"/>
            </a:endParaRPr>
          </a:p>
        </p:txBody>
      </p:sp>
      <p:sp>
        <p:nvSpPr>
          <p:cNvPr id="24" name="Rettangolo 23"/>
          <p:cNvSpPr/>
          <p:nvPr/>
        </p:nvSpPr>
        <p:spPr>
          <a:xfrm>
            <a:off x="611560" y="5157192"/>
            <a:ext cx="3384376" cy="1061829"/>
          </a:xfrm>
          <a:prstGeom prst="rect">
            <a:avLst/>
          </a:prstGeom>
        </p:spPr>
        <p:txBody>
          <a:bodyPr wrap="square">
            <a:spAutoFit/>
          </a:bodyPr>
          <a:lstStyle/>
          <a:p>
            <a:pPr fontAlgn="base">
              <a:spcBef>
                <a:spcPct val="0"/>
              </a:spcBef>
              <a:spcAft>
                <a:spcPct val="0"/>
              </a:spcAft>
            </a:pPr>
            <a:r>
              <a:rPr lang="en-US" sz="2100" dirty="0">
                <a:solidFill>
                  <a:prstClr val="black"/>
                </a:solidFill>
                <a:cs typeface="Arial" charset="0"/>
              </a:rPr>
              <a:t>Calibration parameters: </a:t>
            </a:r>
          </a:p>
          <a:p>
            <a:pPr fontAlgn="base">
              <a:spcBef>
                <a:spcPct val="0"/>
              </a:spcBef>
              <a:spcAft>
                <a:spcPct val="0"/>
              </a:spcAft>
            </a:pPr>
            <a:r>
              <a:rPr lang="en-US" sz="2100" dirty="0">
                <a:solidFill>
                  <a:prstClr val="black"/>
                </a:solidFill>
                <a:cs typeface="Arial" charset="0"/>
              </a:rPr>
              <a:t>a=1.5054 </a:t>
            </a:r>
          </a:p>
          <a:p>
            <a:pPr fontAlgn="base">
              <a:spcBef>
                <a:spcPct val="0"/>
              </a:spcBef>
              <a:spcAft>
                <a:spcPct val="0"/>
              </a:spcAft>
            </a:pPr>
            <a:r>
              <a:rPr lang="en-US" sz="2100" dirty="0">
                <a:solidFill>
                  <a:prstClr val="black"/>
                </a:solidFill>
                <a:cs typeface="Arial" charset="0"/>
              </a:rPr>
              <a:t>b=-0.0510</a:t>
            </a:r>
          </a:p>
        </p:txBody>
      </p:sp>
      <p:graphicFrame>
        <p:nvGraphicFramePr>
          <p:cNvPr id="3" name="Object 6"/>
          <p:cNvGraphicFramePr>
            <a:graphicFrameLocks noChangeAspect="1"/>
          </p:cNvGraphicFramePr>
          <p:nvPr/>
        </p:nvGraphicFramePr>
        <p:xfrm>
          <a:off x="1619672" y="4718790"/>
          <a:ext cx="1296144" cy="438402"/>
        </p:xfrm>
        <a:graphic>
          <a:graphicData uri="http://schemas.openxmlformats.org/presentationml/2006/ole">
            <p:oleObj spid="_x0000_s5124" name="Equazione" r:id="rId7" imgW="736600" imgH="241300" progId="Equation.3">
              <p:embed/>
            </p:oleObj>
          </a:graphicData>
        </a:graphic>
      </p:graphicFrame>
      <p:grpSp>
        <p:nvGrpSpPr>
          <p:cNvPr id="4" name="Gruppo 23"/>
          <p:cNvGrpSpPr/>
          <p:nvPr/>
        </p:nvGrpSpPr>
        <p:grpSpPr>
          <a:xfrm>
            <a:off x="0" y="116632"/>
            <a:ext cx="9144000" cy="692696"/>
            <a:chOff x="0" y="72008"/>
            <a:chExt cx="9144000" cy="692696"/>
          </a:xfrm>
        </p:grpSpPr>
        <p:cxnSp>
          <p:nvCxnSpPr>
            <p:cNvPr id="28" name="Connettore 1 27"/>
            <p:cNvCxnSpPr/>
            <p:nvPr/>
          </p:nvCxnSpPr>
          <p:spPr>
            <a:xfrm>
              <a:off x="0" y="764704"/>
              <a:ext cx="9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29" name="Picture 2" descr="http://upload.wikimedia.org/wikipedia/it/0/0c/Politecnico_di_Torino_-_Logo.png"/>
            <p:cNvPicPr>
              <a:picLocks noChangeAspect="1" noChangeArrowheads="1"/>
            </p:cNvPicPr>
            <p:nvPr/>
          </p:nvPicPr>
          <p:blipFill>
            <a:blip r:embed="rId8" cstate="print"/>
            <a:srcRect/>
            <a:stretch>
              <a:fillRect/>
            </a:stretch>
          </p:blipFill>
          <p:spPr bwMode="auto">
            <a:xfrm>
              <a:off x="130824" y="72008"/>
              <a:ext cx="552744" cy="548680"/>
            </a:xfrm>
            <a:prstGeom prst="rect">
              <a:avLst/>
            </a:prstGeom>
            <a:noFill/>
          </p:spPr>
        </p:pic>
      </p:grpSp>
      <p:sp>
        <p:nvSpPr>
          <p:cNvPr id="30" name="Segnaposto numero diapositiva 29"/>
          <p:cNvSpPr>
            <a:spLocks noGrp="1"/>
          </p:cNvSpPr>
          <p:nvPr>
            <p:ph type="sldNum" sz="quarter" idx="12"/>
          </p:nvPr>
        </p:nvSpPr>
        <p:spPr/>
        <p:txBody>
          <a:bodyPr/>
          <a:lstStyle/>
          <a:p>
            <a:pPr>
              <a:defRPr/>
            </a:pPr>
            <a:fld id="{7C86A945-CFD7-4E2A-A59A-3B1ECE5F7BF9}" type="slidenum">
              <a:rPr lang="it-IT" smtClean="0">
                <a:solidFill>
                  <a:prstClr val="black"/>
                </a:solidFill>
              </a:rPr>
              <a:pPr>
                <a:defRPr/>
              </a:pPr>
              <a:t>8</a:t>
            </a:fld>
            <a:endParaRPr lang="it-IT">
              <a:solidFill>
                <a:prstClr val="black"/>
              </a:solidFill>
            </a:endParaRPr>
          </a:p>
        </p:txBody>
      </p:sp>
      <p:sp>
        <p:nvSpPr>
          <p:cNvPr id="31" name="Rettangolo 30"/>
          <p:cNvSpPr/>
          <p:nvPr/>
        </p:nvSpPr>
        <p:spPr>
          <a:xfrm>
            <a:off x="4032448" y="6525344"/>
            <a:ext cx="4572000" cy="323165"/>
          </a:xfrm>
          <a:prstGeom prst="rect">
            <a:avLst/>
          </a:prstGeom>
        </p:spPr>
        <p:txBody>
          <a:bodyPr wrap="square">
            <a:spAutoFit/>
          </a:bodyPr>
          <a:lstStyle/>
          <a:p>
            <a:pPr fontAlgn="base">
              <a:spcBef>
                <a:spcPct val="0"/>
              </a:spcBef>
              <a:spcAft>
                <a:spcPct val="0"/>
              </a:spcAft>
            </a:pPr>
            <a:r>
              <a:rPr lang="en-US" sz="1500" dirty="0">
                <a:solidFill>
                  <a:prstClr val="black"/>
                </a:solidFill>
                <a:cs typeface="Arial" charset="0"/>
              </a:rPr>
              <a:t>HEFAT2014 14 – 16 July 2014 - Orlando, Florida</a:t>
            </a:r>
            <a:endParaRPr lang="en-US" sz="1500" dirty="0">
              <a:solidFill>
                <a:prstClr val="black"/>
              </a:solidFill>
              <a:latin typeface="Arial" charset="0"/>
              <a:cs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it-IT">
              <a:solidFill>
                <a:prstClr val="black"/>
              </a:solidFill>
              <a:latin typeface="Arial" charset="0"/>
              <a:cs typeface="Arial" charset="0"/>
            </a:endParaRPr>
          </a:p>
        </p:txBody>
      </p:sp>
      <p:sp>
        <p:nvSpPr>
          <p:cNvPr id="9830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it-IT">
              <a:solidFill>
                <a:prstClr val="black"/>
              </a:solidFill>
              <a:latin typeface="Arial" charset="0"/>
              <a:cs typeface="Arial" charset="0"/>
            </a:endParaRPr>
          </a:p>
        </p:txBody>
      </p:sp>
      <p:sp>
        <p:nvSpPr>
          <p:cNvPr id="98309" name="Rectangle 5"/>
          <p:cNvSpPr>
            <a:spLocks noChangeArrowheads="1"/>
          </p:cNvSpPr>
          <p:nvPr/>
        </p:nvSpPr>
        <p:spPr bwMode="auto">
          <a:xfrm>
            <a:off x="0" y="1124744"/>
            <a:ext cx="5040560" cy="14465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en-US" sz="2200" b="1" dirty="0">
                <a:solidFill>
                  <a:prstClr val="black"/>
                </a:solidFill>
                <a:ea typeface="Calibri" pitchFamily="34" charset="0"/>
                <a:cs typeface="Arial" pitchFamily="34" charset="0"/>
              </a:rPr>
              <a:t>The two-phase flow pressure drop and losses</a:t>
            </a:r>
            <a:r>
              <a:rPr lang="en-US" sz="2200" dirty="0">
                <a:solidFill>
                  <a:prstClr val="black"/>
                </a:solidFill>
                <a:ea typeface="Calibri" pitchFamily="34" charset="0"/>
                <a:cs typeface="Arial" pitchFamily="34" charset="0"/>
              </a:rPr>
              <a:t> analyzed at different superficial velocities of the two phases  </a:t>
            </a:r>
          </a:p>
          <a:p>
            <a:pPr algn="ctr" fontAlgn="base">
              <a:spcBef>
                <a:spcPct val="0"/>
              </a:spcBef>
              <a:spcAft>
                <a:spcPct val="0"/>
              </a:spcAft>
            </a:pPr>
            <a:r>
              <a:rPr lang="en-US" sz="2200" dirty="0">
                <a:solidFill>
                  <a:prstClr val="black"/>
                </a:solidFill>
                <a:ea typeface="Calibri" pitchFamily="34" charset="0"/>
                <a:cs typeface="Arial" pitchFamily="34" charset="0"/>
                <a:sym typeface="Wingdings" pitchFamily="2" charset="2"/>
              </a:rPr>
              <a:t> theoretical/experimental modeling</a:t>
            </a:r>
          </a:p>
        </p:txBody>
      </p:sp>
      <p:sp>
        <p:nvSpPr>
          <p:cNvPr id="9831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it-IT">
              <a:solidFill>
                <a:prstClr val="black"/>
              </a:solidFill>
              <a:latin typeface="Arial" charset="0"/>
              <a:cs typeface="Arial" charset="0"/>
            </a:endParaRPr>
          </a:p>
        </p:txBody>
      </p:sp>
      <p:sp>
        <p:nvSpPr>
          <p:cNvPr id="9831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it-IT">
              <a:solidFill>
                <a:prstClr val="black"/>
              </a:solidFill>
              <a:latin typeface="Arial" charset="0"/>
              <a:cs typeface="Arial" charset="0"/>
            </a:endParaRPr>
          </a:p>
        </p:txBody>
      </p:sp>
      <p:sp>
        <p:nvSpPr>
          <p:cNvPr id="9831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it-IT">
              <a:solidFill>
                <a:prstClr val="black"/>
              </a:solidFill>
              <a:latin typeface="Arial" charset="0"/>
              <a:cs typeface="Arial" charset="0"/>
            </a:endParaRPr>
          </a:p>
        </p:txBody>
      </p:sp>
      <p:sp>
        <p:nvSpPr>
          <p:cNvPr id="98318"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it-IT">
              <a:solidFill>
                <a:prstClr val="black"/>
              </a:solidFill>
              <a:latin typeface="Arial" charset="0"/>
              <a:cs typeface="Arial" charset="0"/>
            </a:endParaRPr>
          </a:p>
        </p:txBody>
      </p:sp>
      <p:grpSp>
        <p:nvGrpSpPr>
          <p:cNvPr id="2" name="Gruppo 23"/>
          <p:cNvGrpSpPr/>
          <p:nvPr/>
        </p:nvGrpSpPr>
        <p:grpSpPr>
          <a:xfrm>
            <a:off x="0" y="116632"/>
            <a:ext cx="9144000" cy="692696"/>
            <a:chOff x="0" y="72008"/>
            <a:chExt cx="9144000" cy="692696"/>
          </a:xfrm>
        </p:grpSpPr>
        <p:cxnSp>
          <p:nvCxnSpPr>
            <p:cNvPr id="32" name="Connettore 1 31"/>
            <p:cNvCxnSpPr/>
            <p:nvPr/>
          </p:nvCxnSpPr>
          <p:spPr>
            <a:xfrm>
              <a:off x="0" y="764704"/>
              <a:ext cx="914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30" name="Picture 2" descr="http://upload.wikimedia.org/wikipedia/it/0/0c/Politecnico_di_Torino_-_Logo.png"/>
            <p:cNvPicPr>
              <a:picLocks noChangeAspect="1" noChangeArrowheads="1"/>
            </p:cNvPicPr>
            <p:nvPr/>
          </p:nvPicPr>
          <p:blipFill>
            <a:blip r:embed="rId3" cstate="print"/>
            <a:srcRect/>
            <a:stretch>
              <a:fillRect/>
            </a:stretch>
          </p:blipFill>
          <p:spPr bwMode="auto">
            <a:xfrm>
              <a:off x="130824" y="72008"/>
              <a:ext cx="552744" cy="548680"/>
            </a:xfrm>
            <a:prstGeom prst="rect">
              <a:avLst/>
            </a:prstGeom>
            <a:noFill/>
          </p:spPr>
        </p:pic>
      </p:grpSp>
      <p:grpSp>
        <p:nvGrpSpPr>
          <p:cNvPr id="3" name="Gruppo 46"/>
          <p:cNvGrpSpPr/>
          <p:nvPr/>
        </p:nvGrpSpPr>
        <p:grpSpPr>
          <a:xfrm>
            <a:off x="5508104" y="692696"/>
            <a:ext cx="3419872" cy="1944216"/>
            <a:chOff x="5724128" y="836712"/>
            <a:chExt cx="3419872" cy="1944216"/>
          </a:xfrm>
        </p:grpSpPr>
        <p:pic>
          <p:nvPicPr>
            <p:cNvPr id="24" name="Picture 1" descr="C:\Users\monni\Dropbox\CIRCUITI 2013\CIRCUITO ORIZZONTALE D80\FIGURE E ARTICOLI\29052013 foto SP Venturi_sonda\foto venturi\DSCN0415.JPG"/>
            <p:cNvPicPr>
              <a:picLocks noChangeAspect="1" noChangeArrowheads="1"/>
            </p:cNvPicPr>
            <p:nvPr/>
          </p:nvPicPr>
          <p:blipFill>
            <a:blip r:embed="rId4" cstate="print"/>
            <a:srcRect l="12201" t="20600" r="7476" b="31100"/>
            <a:stretch>
              <a:fillRect/>
            </a:stretch>
          </p:blipFill>
          <p:spPr bwMode="auto">
            <a:xfrm rot="10800000">
              <a:off x="5724128" y="1628799"/>
              <a:ext cx="2592288" cy="1152129"/>
            </a:xfrm>
            <a:prstGeom prst="rect">
              <a:avLst/>
            </a:prstGeom>
            <a:noFill/>
            <a:ln w="63500">
              <a:solidFill>
                <a:srgbClr val="307FC6"/>
              </a:solidFill>
            </a:ln>
          </p:spPr>
        </p:pic>
        <p:cxnSp>
          <p:nvCxnSpPr>
            <p:cNvPr id="38" name="Connettore 2 37"/>
            <p:cNvCxnSpPr>
              <a:stCxn id="41" idx="2"/>
            </p:cNvCxnSpPr>
            <p:nvPr/>
          </p:nvCxnSpPr>
          <p:spPr>
            <a:xfrm>
              <a:off x="6192180" y="1313766"/>
              <a:ext cx="756084" cy="38704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 name="CasellaDiTesto 40"/>
            <p:cNvSpPr txBox="1"/>
            <p:nvPr/>
          </p:nvSpPr>
          <p:spPr>
            <a:xfrm>
              <a:off x="5724128" y="836712"/>
              <a:ext cx="936104" cy="477054"/>
            </a:xfrm>
            <a:prstGeom prst="rect">
              <a:avLst/>
            </a:prstGeom>
            <a:noFill/>
          </p:spPr>
          <p:txBody>
            <a:bodyPr wrap="square" rtlCol="0">
              <a:spAutoFit/>
            </a:bodyPr>
            <a:lstStyle/>
            <a:p>
              <a:pPr algn="ctr" fontAlgn="base">
                <a:spcBef>
                  <a:spcPct val="0"/>
                </a:spcBef>
                <a:spcAft>
                  <a:spcPct val="0"/>
                </a:spcAft>
              </a:pPr>
              <a:r>
                <a:rPr lang="el-GR" sz="2500" b="1" dirty="0">
                  <a:solidFill>
                    <a:prstClr val="black"/>
                  </a:solidFill>
                  <a:cs typeface="Arial" charset="0"/>
                </a:rPr>
                <a:t>Δ</a:t>
              </a:r>
              <a:r>
                <a:rPr lang="it-IT" sz="2500" b="1" dirty="0" err="1">
                  <a:solidFill>
                    <a:prstClr val="black"/>
                  </a:solidFill>
                  <a:cs typeface="Arial" charset="0"/>
                </a:rPr>
                <a:t>p</a:t>
              </a:r>
              <a:r>
                <a:rPr lang="it-IT" sz="2500" b="1" baseline="-25000" dirty="0" err="1">
                  <a:solidFill>
                    <a:prstClr val="black"/>
                  </a:solidFill>
                  <a:cs typeface="Arial" charset="0"/>
                </a:rPr>
                <a:t>V</a:t>
              </a:r>
              <a:endParaRPr lang="en-US" sz="2500" b="1" baseline="-25000" dirty="0">
                <a:solidFill>
                  <a:prstClr val="black"/>
                </a:solidFill>
                <a:cs typeface="Arial" charset="0"/>
              </a:endParaRPr>
            </a:p>
          </p:txBody>
        </p:sp>
        <p:cxnSp>
          <p:nvCxnSpPr>
            <p:cNvPr id="42" name="Connettore 2 41"/>
            <p:cNvCxnSpPr/>
            <p:nvPr/>
          </p:nvCxnSpPr>
          <p:spPr>
            <a:xfrm flipH="1">
              <a:off x="6228184" y="1340768"/>
              <a:ext cx="2016224" cy="36004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Connettore 2 42"/>
            <p:cNvCxnSpPr/>
            <p:nvPr/>
          </p:nvCxnSpPr>
          <p:spPr>
            <a:xfrm flipH="1">
              <a:off x="7956376" y="1340768"/>
              <a:ext cx="288032" cy="36004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CasellaDiTesto 43"/>
            <p:cNvSpPr txBox="1"/>
            <p:nvPr/>
          </p:nvSpPr>
          <p:spPr>
            <a:xfrm>
              <a:off x="8063880" y="908720"/>
              <a:ext cx="1080120" cy="477054"/>
            </a:xfrm>
            <a:prstGeom prst="rect">
              <a:avLst/>
            </a:prstGeom>
            <a:noFill/>
          </p:spPr>
          <p:txBody>
            <a:bodyPr wrap="square" rtlCol="0">
              <a:spAutoFit/>
            </a:bodyPr>
            <a:lstStyle/>
            <a:p>
              <a:pPr algn="ctr" fontAlgn="base">
                <a:spcBef>
                  <a:spcPct val="0"/>
                </a:spcBef>
                <a:spcAft>
                  <a:spcPct val="0"/>
                </a:spcAft>
              </a:pPr>
              <a:r>
                <a:rPr lang="el-GR" sz="2500" b="1" dirty="0">
                  <a:solidFill>
                    <a:prstClr val="black"/>
                  </a:solidFill>
                  <a:cs typeface="Arial" charset="0"/>
                </a:rPr>
                <a:t>Δ</a:t>
              </a:r>
              <a:r>
                <a:rPr lang="it-IT" sz="2500" b="1" dirty="0" err="1">
                  <a:solidFill>
                    <a:prstClr val="black"/>
                  </a:solidFill>
                  <a:cs typeface="Arial" charset="0"/>
                </a:rPr>
                <a:t>p</a:t>
              </a:r>
              <a:r>
                <a:rPr lang="it-IT" sz="2500" b="1" baseline="-25000" dirty="0" err="1">
                  <a:solidFill>
                    <a:prstClr val="black"/>
                  </a:solidFill>
                  <a:cs typeface="Arial" charset="0"/>
                </a:rPr>
                <a:t>irr</a:t>
              </a:r>
              <a:endParaRPr lang="en-US" sz="2500" b="1" baseline="-25000" dirty="0">
                <a:solidFill>
                  <a:prstClr val="black"/>
                </a:solidFill>
                <a:cs typeface="Arial" charset="0"/>
              </a:endParaRPr>
            </a:p>
          </p:txBody>
        </p:sp>
      </p:grpSp>
      <p:pic>
        <p:nvPicPr>
          <p:cNvPr id="48" name="Picture 15"/>
          <p:cNvPicPr>
            <a:picLocks noChangeAspect="1" noChangeArrowheads="1"/>
          </p:cNvPicPr>
          <p:nvPr/>
        </p:nvPicPr>
        <p:blipFill>
          <a:blip r:embed="rId5" cstate="print"/>
          <a:srcRect r="32373"/>
          <a:stretch>
            <a:fillRect/>
          </a:stretch>
        </p:blipFill>
        <p:spPr bwMode="auto">
          <a:xfrm>
            <a:off x="4499992" y="2636912"/>
            <a:ext cx="3916664" cy="3748321"/>
          </a:xfrm>
          <a:prstGeom prst="rect">
            <a:avLst/>
          </a:prstGeom>
          <a:noFill/>
          <a:ln w="9525">
            <a:noFill/>
            <a:miter lim="800000"/>
            <a:headEnd/>
            <a:tailEnd/>
          </a:ln>
          <a:effectLst/>
        </p:spPr>
      </p:pic>
      <p:pic>
        <p:nvPicPr>
          <p:cNvPr id="49" name="Picture 9"/>
          <p:cNvPicPr>
            <a:picLocks noChangeAspect="1" noChangeArrowheads="1"/>
          </p:cNvPicPr>
          <p:nvPr/>
        </p:nvPicPr>
        <p:blipFill>
          <a:blip r:embed="rId6" cstate="print"/>
          <a:srcRect l="67411" t="20285" r="2755" b="28080"/>
          <a:stretch>
            <a:fillRect/>
          </a:stretch>
        </p:blipFill>
        <p:spPr bwMode="auto">
          <a:xfrm>
            <a:off x="7256905" y="4069430"/>
            <a:ext cx="1887095" cy="1807842"/>
          </a:xfrm>
          <a:prstGeom prst="rect">
            <a:avLst/>
          </a:prstGeom>
          <a:noFill/>
          <a:ln w="9525">
            <a:noFill/>
            <a:miter lim="800000"/>
            <a:headEnd/>
            <a:tailEnd/>
          </a:ln>
          <a:effectLst/>
        </p:spPr>
      </p:pic>
      <p:pic>
        <p:nvPicPr>
          <p:cNvPr id="695304" name="Picture 8"/>
          <p:cNvPicPr>
            <a:picLocks noChangeAspect="1" noChangeArrowheads="1"/>
          </p:cNvPicPr>
          <p:nvPr/>
        </p:nvPicPr>
        <p:blipFill>
          <a:blip r:embed="rId7" cstate="print"/>
          <a:srcRect/>
          <a:stretch>
            <a:fillRect/>
          </a:stretch>
        </p:blipFill>
        <p:spPr bwMode="auto">
          <a:xfrm>
            <a:off x="251520" y="2708920"/>
            <a:ext cx="4348878" cy="3672408"/>
          </a:xfrm>
          <a:prstGeom prst="rect">
            <a:avLst/>
          </a:prstGeom>
          <a:noFill/>
          <a:ln w="9525">
            <a:noFill/>
            <a:miter lim="800000"/>
            <a:headEnd/>
            <a:tailEnd/>
          </a:ln>
          <a:effectLst/>
        </p:spPr>
      </p:pic>
      <p:cxnSp>
        <p:nvCxnSpPr>
          <p:cNvPr id="36" name="Connettore 2 35"/>
          <p:cNvCxnSpPr>
            <a:stCxn id="41" idx="2"/>
          </p:cNvCxnSpPr>
          <p:nvPr/>
        </p:nvCxnSpPr>
        <p:spPr>
          <a:xfrm flipH="1">
            <a:off x="5940152" y="1169750"/>
            <a:ext cx="36004" cy="38704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Titolo 1"/>
          <p:cNvSpPr>
            <a:spLocks noGrp="1"/>
          </p:cNvSpPr>
          <p:nvPr>
            <p:ph type="title"/>
          </p:nvPr>
        </p:nvSpPr>
        <p:spPr>
          <a:xfrm>
            <a:off x="611560" y="0"/>
            <a:ext cx="8532440" cy="791691"/>
          </a:xfrm>
        </p:spPr>
        <p:txBody>
          <a:bodyPr>
            <a:noAutofit/>
          </a:bodyPr>
          <a:lstStyle/>
          <a:p>
            <a:r>
              <a:rPr lang="it-IT" sz="3600" b="1" dirty="0" smtClean="0">
                <a:latin typeface="+mn-lt"/>
                <a:ea typeface="+mn-ea"/>
                <a:cs typeface="+mn-cs"/>
                <a:sym typeface="Wingdings" pitchFamily="2" charset="2"/>
              </a:rPr>
              <a:t> </a:t>
            </a:r>
            <a:r>
              <a:rPr lang="it-IT" sz="3700" dirty="0" smtClean="0">
                <a:effectLst>
                  <a:outerShdw blurRad="38100" dist="38100" dir="2700000" algn="tl">
                    <a:srgbClr val="000000">
                      <a:alpha val="43137"/>
                    </a:srgbClr>
                  </a:outerShdw>
                </a:effectLst>
              </a:rPr>
              <a:t>VFM </a:t>
            </a:r>
            <a:r>
              <a:rPr lang="it-IT" sz="3700" dirty="0" err="1" smtClean="0">
                <a:effectLst>
                  <a:outerShdw blurRad="38100" dist="38100" dir="2700000" algn="tl">
                    <a:srgbClr val="000000">
                      <a:alpha val="43137"/>
                    </a:srgbClr>
                  </a:outerShdw>
                </a:effectLst>
              </a:rPr>
              <a:t>Experimental</a:t>
            </a:r>
            <a:r>
              <a:rPr lang="it-IT" sz="3700" dirty="0" smtClean="0">
                <a:effectLst>
                  <a:outerShdw blurRad="38100" dist="38100" dir="2700000" algn="tl">
                    <a:srgbClr val="000000">
                      <a:alpha val="43137"/>
                    </a:srgbClr>
                  </a:outerShdw>
                </a:effectLst>
              </a:rPr>
              <a:t> </a:t>
            </a:r>
            <a:r>
              <a:rPr lang="it-IT" sz="3700" dirty="0" err="1" smtClean="0">
                <a:effectLst>
                  <a:outerShdw blurRad="38100" dist="38100" dir="2700000" algn="tl">
                    <a:srgbClr val="000000">
                      <a:alpha val="43137"/>
                    </a:srgbClr>
                  </a:outerShdw>
                </a:effectLst>
              </a:rPr>
              <a:t>Results</a:t>
            </a:r>
            <a:r>
              <a:rPr lang="it-IT" sz="3700" dirty="0" smtClean="0">
                <a:effectLst>
                  <a:outerShdw blurRad="38100" dist="38100" dir="2700000" algn="tl">
                    <a:srgbClr val="000000">
                      <a:alpha val="43137"/>
                    </a:srgbClr>
                  </a:outerShdw>
                </a:effectLst>
              </a:rPr>
              <a:t>: </a:t>
            </a:r>
            <a:r>
              <a:rPr lang="it-IT" sz="3700" dirty="0" err="1" smtClean="0">
                <a:effectLst>
                  <a:outerShdw blurRad="38100" dist="38100" dir="2700000" algn="tl">
                    <a:srgbClr val="000000">
                      <a:alpha val="43137"/>
                    </a:srgbClr>
                  </a:outerShdw>
                </a:effectLst>
              </a:rPr>
              <a:t>Two-Phase</a:t>
            </a:r>
            <a:r>
              <a:rPr lang="it-IT" sz="3700" dirty="0" smtClean="0">
                <a:effectLst>
                  <a:outerShdw blurRad="38100" dist="38100" dir="2700000" algn="tl">
                    <a:srgbClr val="000000">
                      <a:alpha val="43137"/>
                    </a:srgbClr>
                  </a:outerShdw>
                </a:effectLst>
              </a:rPr>
              <a:t> (I)</a:t>
            </a:r>
            <a:endParaRPr lang="it-IT" sz="3700" dirty="0">
              <a:effectLst>
                <a:outerShdw blurRad="38100" dist="38100" dir="2700000" algn="tl">
                  <a:srgbClr val="000000">
                    <a:alpha val="43137"/>
                  </a:srgbClr>
                </a:outerShdw>
              </a:effectLst>
              <a:sym typeface="Wingdings" pitchFamily="2" charset="2"/>
            </a:endParaRPr>
          </a:p>
        </p:txBody>
      </p:sp>
      <p:sp>
        <p:nvSpPr>
          <p:cNvPr id="25" name="Segnaposto numero diapositiva 24"/>
          <p:cNvSpPr>
            <a:spLocks noGrp="1"/>
          </p:cNvSpPr>
          <p:nvPr>
            <p:ph type="sldNum" sz="quarter" idx="12"/>
          </p:nvPr>
        </p:nvSpPr>
        <p:spPr/>
        <p:txBody>
          <a:bodyPr/>
          <a:lstStyle/>
          <a:p>
            <a:pPr>
              <a:defRPr/>
            </a:pPr>
            <a:fld id="{7C86A945-CFD7-4E2A-A59A-3B1ECE5F7BF9}" type="slidenum">
              <a:rPr lang="it-IT" smtClean="0">
                <a:solidFill>
                  <a:prstClr val="black"/>
                </a:solidFill>
              </a:rPr>
              <a:pPr>
                <a:defRPr/>
              </a:pPr>
              <a:t>9</a:t>
            </a:fld>
            <a:endParaRPr lang="it-IT">
              <a:solidFill>
                <a:prstClr val="black"/>
              </a:solidFill>
            </a:endParaRPr>
          </a:p>
        </p:txBody>
      </p:sp>
      <p:sp>
        <p:nvSpPr>
          <p:cNvPr id="26" name="Rettangolo 25"/>
          <p:cNvSpPr/>
          <p:nvPr/>
        </p:nvSpPr>
        <p:spPr>
          <a:xfrm>
            <a:off x="4032448" y="6525344"/>
            <a:ext cx="4572000" cy="323165"/>
          </a:xfrm>
          <a:prstGeom prst="rect">
            <a:avLst/>
          </a:prstGeom>
        </p:spPr>
        <p:txBody>
          <a:bodyPr wrap="square">
            <a:spAutoFit/>
          </a:bodyPr>
          <a:lstStyle/>
          <a:p>
            <a:pPr fontAlgn="base">
              <a:spcBef>
                <a:spcPct val="0"/>
              </a:spcBef>
              <a:spcAft>
                <a:spcPct val="0"/>
              </a:spcAft>
            </a:pPr>
            <a:r>
              <a:rPr lang="en-US" sz="1500" dirty="0">
                <a:solidFill>
                  <a:prstClr val="black"/>
                </a:solidFill>
                <a:cs typeface="Arial" charset="0"/>
              </a:rPr>
              <a:t>HEFAT2014 14 – 16 July 2014 - Orlando, Florida</a:t>
            </a:r>
            <a:endParaRPr lang="en-US" sz="1500" dirty="0">
              <a:solidFill>
                <a:prstClr val="black"/>
              </a:solidFill>
              <a:latin typeface="Arial" charset="0"/>
              <a:cs typeface="Arial"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iale">
  <a:themeElements>
    <a:clrScheme name="Terra">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ial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txDef>
      <a:spPr>
        <a:noFill/>
      </a:spPr>
      <a:bodyPr wrap="square" rtlCol="0">
        <a:spAutoFit/>
      </a:bodyPr>
      <a:lstStyle>
        <a:defPPr>
          <a:defRPr sz="1500" dirty="0" smtClean="0"/>
        </a:defPPr>
      </a:lstStyle>
    </a:tx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erra">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ppt/theme/themeOverride2.xml><?xml version="1.0" encoding="utf-8"?>
<a:themeOverride xmlns:a="http://schemas.openxmlformats.org/drawingml/2006/main">
  <a:clrScheme name="Terra">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ppt/theme/themeOverride3.xml><?xml version="1.0" encoding="utf-8"?>
<a:themeOverride xmlns:a="http://schemas.openxmlformats.org/drawingml/2006/main">
  <a:clrScheme name="Terra">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ppt/theme/themeOverride4.xml><?xml version="1.0" encoding="utf-8"?>
<a:themeOverride xmlns:a="http://schemas.openxmlformats.org/drawingml/2006/main">
  <a:clrScheme name="Terra">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otalTime>787</TotalTime>
  <Words>2505</Words>
  <Application>Microsoft Office PowerPoint</Application>
  <PresentationFormat>Presentazione su schermo (4:3)</PresentationFormat>
  <Paragraphs>258</Paragraphs>
  <Slides>19</Slides>
  <Notes>19</Notes>
  <HiddenSlides>0</HiddenSlides>
  <MMClips>0</MMClips>
  <ScaleCrop>false</ScaleCrop>
  <HeadingPairs>
    <vt:vector size="6" baseType="variant">
      <vt:variant>
        <vt:lpstr>Tema</vt:lpstr>
      </vt:variant>
      <vt:variant>
        <vt:i4>1</vt:i4>
      </vt:variant>
      <vt:variant>
        <vt:lpstr>Server OLE incorporati</vt:lpstr>
      </vt:variant>
      <vt:variant>
        <vt:i4>1</vt:i4>
      </vt:variant>
      <vt:variant>
        <vt:lpstr>Titoli diapositive</vt:lpstr>
      </vt:variant>
      <vt:variant>
        <vt:i4>19</vt:i4>
      </vt:variant>
    </vt:vector>
  </HeadingPairs>
  <TitlesOfParts>
    <vt:vector size="21" baseType="lpstr">
      <vt:lpstr>Viale</vt:lpstr>
      <vt:lpstr>Equazione</vt:lpstr>
      <vt:lpstr>TWO-PHASE ANNULAR FLOW IN A VERTICALLY MOUNTED VENTURI FLOW METER</vt:lpstr>
      <vt:lpstr>Outline</vt:lpstr>
      <vt:lpstr>Context </vt:lpstr>
      <vt:lpstr>Objectives</vt:lpstr>
      <vt:lpstr> Test Section</vt:lpstr>
      <vt:lpstr>Experimental Matrix</vt:lpstr>
      <vt:lpstr>Venturi Flow Meter (VFM)</vt:lpstr>
      <vt:lpstr>VFM Experimental Results: Single-Phase</vt:lpstr>
      <vt:lpstr> VFM Experimental Results: Two-Phase (I)</vt:lpstr>
      <vt:lpstr>Diapositiva 10</vt:lpstr>
      <vt:lpstr>Diapositiva 11</vt:lpstr>
      <vt:lpstr>Diapositiva 12</vt:lpstr>
      <vt:lpstr> VFM Modeling: ΔpV</vt:lpstr>
      <vt:lpstr> VFM Modeling: ΔpVirr</vt:lpstr>
      <vt:lpstr>Diapositiva 15</vt:lpstr>
      <vt:lpstr>Diapositiva 16</vt:lpstr>
      <vt:lpstr>Conclusions</vt:lpstr>
      <vt:lpstr>Conclusions</vt:lpstr>
      <vt:lpstr>Thank you  for your kind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TWO-PHASE ANNULAR FLOW IN A VERTICALLY MOUNTED VENTURI FLOW METER</dc:title>
  <dc:creator>Grazia Monni</dc:creator>
  <cp:lastModifiedBy>panella</cp:lastModifiedBy>
  <cp:revision>15</cp:revision>
  <dcterms:created xsi:type="dcterms:W3CDTF">2014-07-03T18:47:11Z</dcterms:created>
  <dcterms:modified xsi:type="dcterms:W3CDTF">2014-07-08T18:53:54Z</dcterms:modified>
</cp:coreProperties>
</file>