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80" r:id="rId1"/>
  </p:sldMasterIdLst>
  <p:notesMasterIdLst>
    <p:notesMasterId r:id="rId23"/>
  </p:notesMasterIdLst>
  <p:handoutMasterIdLst>
    <p:handoutMasterId r:id="rId24"/>
  </p:handoutMasterIdLst>
  <p:sldIdLst>
    <p:sldId id="264" r:id="rId2"/>
    <p:sldId id="328" r:id="rId3"/>
    <p:sldId id="341" r:id="rId4"/>
    <p:sldId id="331" r:id="rId5"/>
    <p:sldId id="333" r:id="rId6"/>
    <p:sldId id="342" r:id="rId7"/>
    <p:sldId id="352" r:id="rId8"/>
    <p:sldId id="353" r:id="rId9"/>
    <p:sldId id="350" r:id="rId10"/>
    <p:sldId id="332" r:id="rId11"/>
    <p:sldId id="337" r:id="rId12"/>
    <p:sldId id="290" r:id="rId13"/>
    <p:sldId id="343" r:id="rId14"/>
    <p:sldId id="354" r:id="rId15"/>
    <p:sldId id="329" r:id="rId16"/>
    <p:sldId id="299" r:id="rId17"/>
    <p:sldId id="330" r:id="rId18"/>
    <p:sldId id="306" r:id="rId19"/>
    <p:sldId id="347" r:id="rId20"/>
    <p:sldId id="348" r:id="rId21"/>
    <p:sldId id="351" r:id="rId22"/>
  </p:sldIdLst>
  <p:sldSz cx="9906000" cy="6858000" type="A4"/>
  <p:notesSz cx="9144000" cy="6858000"/>
  <p:defaultTextStyle>
    <a:defPPr>
      <a:defRPr lang="en-US"/>
    </a:defPPr>
    <a:lvl1pPr algn="l" defTabSz="1217613" rtl="0" fontAlgn="base">
      <a:spcBef>
        <a:spcPct val="0"/>
      </a:spcBef>
      <a:spcAft>
        <a:spcPct val="0"/>
      </a:spcAft>
      <a:defRPr sz="3200" kern="1200">
        <a:solidFill>
          <a:schemeClr val="hlink"/>
        </a:solidFill>
        <a:latin typeface="Calibri" pitchFamily="34" charset="0"/>
        <a:ea typeface="+mn-ea"/>
        <a:cs typeface="+mn-cs"/>
      </a:defRPr>
    </a:lvl1pPr>
    <a:lvl2pPr marL="608013" indent="-150813" algn="l" defTabSz="1217613" rtl="0" fontAlgn="base">
      <a:spcBef>
        <a:spcPct val="0"/>
      </a:spcBef>
      <a:spcAft>
        <a:spcPct val="0"/>
      </a:spcAft>
      <a:defRPr sz="3200" kern="1200">
        <a:solidFill>
          <a:schemeClr val="hlink"/>
        </a:solidFill>
        <a:latin typeface="Calibri" pitchFamily="34" charset="0"/>
        <a:ea typeface="+mn-ea"/>
        <a:cs typeface="+mn-cs"/>
      </a:defRPr>
    </a:lvl2pPr>
    <a:lvl3pPr marL="1217613" indent="-303213" algn="l" defTabSz="1217613" rtl="0" fontAlgn="base">
      <a:spcBef>
        <a:spcPct val="0"/>
      </a:spcBef>
      <a:spcAft>
        <a:spcPct val="0"/>
      </a:spcAft>
      <a:defRPr sz="3200" kern="1200">
        <a:solidFill>
          <a:schemeClr val="hlink"/>
        </a:solidFill>
        <a:latin typeface="Calibri" pitchFamily="34" charset="0"/>
        <a:ea typeface="+mn-ea"/>
        <a:cs typeface="+mn-cs"/>
      </a:defRPr>
    </a:lvl3pPr>
    <a:lvl4pPr marL="1827213" indent="-455613" algn="l" defTabSz="1217613" rtl="0" fontAlgn="base">
      <a:spcBef>
        <a:spcPct val="0"/>
      </a:spcBef>
      <a:spcAft>
        <a:spcPct val="0"/>
      </a:spcAft>
      <a:defRPr sz="3200" kern="1200">
        <a:solidFill>
          <a:schemeClr val="hlink"/>
        </a:solidFill>
        <a:latin typeface="Calibri" pitchFamily="34" charset="0"/>
        <a:ea typeface="+mn-ea"/>
        <a:cs typeface="+mn-cs"/>
      </a:defRPr>
    </a:lvl4pPr>
    <a:lvl5pPr marL="2436813" indent="-608013" algn="l" defTabSz="1217613" rtl="0" fontAlgn="base">
      <a:spcBef>
        <a:spcPct val="0"/>
      </a:spcBef>
      <a:spcAft>
        <a:spcPct val="0"/>
      </a:spcAft>
      <a:defRPr sz="3200" kern="1200">
        <a:solidFill>
          <a:schemeClr val="hlink"/>
        </a:solidFill>
        <a:latin typeface="Calibri" pitchFamily="34" charset="0"/>
        <a:ea typeface="+mn-ea"/>
        <a:cs typeface="+mn-cs"/>
      </a:defRPr>
    </a:lvl5pPr>
    <a:lvl6pPr marL="2286000" algn="l" defTabSz="914400" rtl="0" eaLnBrk="1" latinLnBrk="0" hangingPunct="1">
      <a:defRPr sz="3200" kern="1200">
        <a:solidFill>
          <a:schemeClr val="hlink"/>
        </a:solidFill>
        <a:latin typeface="Calibri" pitchFamily="34" charset="0"/>
        <a:ea typeface="+mn-ea"/>
        <a:cs typeface="+mn-cs"/>
      </a:defRPr>
    </a:lvl6pPr>
    <a:lvl7pPr marL="2743200" algn="l" defTabSz="914400" rtl="0" eaLnBrk="1" latinLnBrk="0" hangingPunct="1">
      <a:defRPr sz="3200" kern="1200">
        <a:solidFill>
          <a:schemeClr val="hlink"/>
        </a:solidFill>
        <a:latin typeface="Calibri" pitchFamily="34" charset="0"/>
        <a:ea typeface="+mn-ea"/>
        <a:cs typeface="+mn-cs"/>
      </a:defRPr>
    </a:lvl7pPr>
    <a:lvl8pPr marL="3200400" algn="l" defTabSz="914400" rtl="0" eaLnBrk="1" latinLnBrk="0" hangingPunct="1">
      <a:defRPr sz="3200" kern="1200">
        <a:solidFill>
          <a:schemeClr val="hlink"/>
        </a:solidFill>
        <a:latin typeface="Calibri" pitchFamily="34" charset="0"/>
        <a:ea typeface="+mn-ea"/>
        <a:cs typeface="+mn-cs"/>
      </a:defRPr>
    </a:lvl8pPr>
    <a:lvl9pPr marL="3657600" algn="l" defTabSz="914400" rtl="0" eaLnBrk="1" latinLnBrk="0" hangingPunct="1">
      <a:defRPr sz="3200" kern="1200">
        <a:solidFill>
          <a:schemeClr val="hlink"/>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66FF"/>
    <a:srgbClr val="FF9900"/>
  </p:clrMru>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25E5076-3810-47DD-B79F-674D7AD40C01}" styleName="Stile scuro 1 - Color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83126" autoAdjust="0"/>
  </p:normalViewPr>
  <p:slideViewPr>
    <p:cSldViewPr>
      <p:cViewPr>
        <p:scale>
          <a:sx n="70" d="100"/>
          <a:sy n="70" d="100"/>
        </p:scale>
        <p:origin x="-156" y="72"/>
      </p:cViewPr>
      <p:guideLst>
        <p:guide orient="horz" pos="2160"/>
        <p:guide pos="3120"/>
      </p:guideLst>
    </p:cSldViewPr>
  </p:slideViewPr>
  <p:outlineViewPr>
    <p:cViewPr>
      <p:scale>
        <a:sx n="33" d="100"/>
        <a:sy n="33" d="100"/>
      </p:scale>
      <p:origin x="0" y="3090"/>
    </p:cViewPr>
  </p:outlineViewPr>
  <p:notesTextViewPr>
    <p:cViewPr>
      <p:scale>
        <a:sx n="1" d="1"/>
        <a:sy n="1" d="1"/>
      </p:scale>
      <p:origin x="0" y="0"/>
    </p:cViewPr>
  </p:notesTextViewPr>
  <p:notesViewPr>
    <p:cSldViewPr>
      <p:cViewPr varScale="1">
        <p:scale>
          <a:sx n="63" d="100"/>
          <a:sy n="63" d="100"/>
        </p:scale>
        <p:origin x="1986" y="108"/>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defTabSz="1218987" fontAlgn="auto">
              <a:spcBef>
                <a:spcPts val="0"/>
              </a:spcBef>
              <a:spcAft>
                <a:spcPts val="0"/>
              </a:spcAft>
              <a:defRPr sz="1200">
                <a:solidFill>
                  <a:schemeClr val="tx2"/>
                </a:solidFill>
                <a:latin typeface="+mn-lt"/>
              </a:defRPr>
            </a:lvl1pPr>
          </a:lstStyle>
          <a:p>
            <a:pPr>
              <a:defRPr/>
            </a:pPr>
            <a:r>
              <a:rPr lang="en-US"/>
              <a:t>Msc. Petroleum Engineering</a:t>
            </a:r>
            <a:endParaRPr/>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defTabSz="1218987" fontAlgn="auto">
              <a:spcBef>
                <a:spcPts val="0"/>
              </a:spcBef>
              <a:spcAft>
                <a:spcPts val="0"/>
              </a:spcAft>
              <a:defRPr sz="1200">
                <a:solidFill>
                  <a:schemeClr val="tx2"/>
                </a:solidFill>
                <a:latin typeface="+mn-lt"/>
              </a:defRPr>
            </a:lvl1pPr>
          </a:lstStyle>
          <a:p>
            <a:pPr>
              <a:defRPr/>
            </a:pPr>
            <a:fld id="{AC75DA4D-C1A8-4548-8497-5B156F31C4E8}" type="datetimeFigureOut">
              <a:rPr lang="en-US"/>
              <a:pPr>
                <a:defRPr/>
              </a:pPr>
              <a:t>1/14/2013</a:t>
            </a:fld>
            <a:endParaRPr/>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defTabSz="1218987" fontAlgn="auto">
              <a:spcBef>
                <a:spcPts val="0"/>
              </a:spcBef>
              <a:spcAft>
                <a:spcPts val="0"/>
              </a:spcAft>
              <a:defRPr sz="1200">
                <a:solidFill>
                  <a:schemeClr val="tx2"/>
                </a:solidFill>
                <a:latin typeface="+mn-lt"/>
              </a:defRPr>
            </a:lvl1pPr>
          </a:lstStyle>
          <a:p>
            <a:pPr>
              <a:defRPr/>
            </a:pPr>
            <a:endParaRPr/>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defTabSz="1218987" fontAlgn="auto">
              <a:spcBef>
                <a:spcPts val="0"/>
              </a:spcBef>
              <a:spcAft>
                <a:spcPts val="0"/>
              </a:spcAft>
              <a:defRPr sz="1200">
                <a:solidFill>
                  <a:schemeClr val="tx2"/>
                </a:solidFill>
                <a:latin typeface="+mn-lt"/>
              </a:defRPr>
            </a:lvl1pPr>
          </a:lstStyle>
          <a:p>
            <a:pPr>
              <a:defRPr/>
            </a:pPr>
            <a:fld id="{3FEB9701-65EF-4D1A-9F8A-92F5778A9EB9}" type="slidenum">
              <a:rPr/>
              <a:pPr>
                <a:defRPr/>
              </a:pPr>
              <a:t>‹N›</a:t>
            </a:fld>
            <a:endParaRPr/>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defTabSz="1218987" fontAlgn="auto">
              <a:spcBef>
                <a:spcPts val="0"/>
              </a:spcBef>
              <a:spcAft>
                <a:spcPts val="0"/>
              </a:spcAft>
              <a:defRPr sz="1200">
                <a:solidFill>
                  <a:schemeClr val="tx2"/>
                </a:solidFill>
                <a:latin typeface="+mn-lt"/>
              </a:defRPr>
            </a:lvl1pPr>
          </a:lstStyle>
          <a:p>
            <a:pPr>
              <a:defRPr/>
            </a:pPr>
            <a:r>
              <a:rPr lang="en-US"/>
              <a:t>Msc. Petroleum Engineering</a:t>
            </a:r>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defTabSz="1218987" fontAlgn="auto">
              <a:spcBef>
                <a:spcPts val="0"/>
              </a:spcBef>
              <a:spcAft>
                <a:spcPts val="0"/>
              </a:spcAft>
              <a:defRPr sz="1200">
                <a:solidFill>
                  <a:schemeClr val="tx2"/>
                </a:solidFill>
                <a:latin typeface="+mn-lt"/>
              </a:defRPr>
            </a:lvl1pPr>
          </a:lstStyle>
          <a:p>
            <a:pPr>
              <a:defRPr/>
            </a:pPr>
            <a:fld id="{B2F1F7A6-16D9-46F9-A76C-97A8DD872F13}" type="datetimeFigureOut">
              <a:rPr lang="en-US"/>
              <a:pPr>
                <a:defRPr/>
              </a:pPr>
              <a:t>1/14/2013</a:t>
            </a:fld>
            <a:endParaRPr/>
          </a:p>
        </p:txBody>
      </p:sp>
      <p:sp>
        <p:nvSpPr>
          <p:cNvPr id="4" name="Slide Image Placeholder 3"/>
          <p:cNvSpPr>
            <a:spLocks noGrp="1" noRot="1" noChangeAspect="1"/>
          </p:cNvSpPr>
          <p:nvPr>
            <p:ph type="sldImg" idx="2"/>
          </p:nvPr>
        </p:nvSpPr>
        <p:spPr>
          <a:xfrm>
            <a:off x="2714625" y="514350"/>
            <a:ext cx="3714750" cy="257175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defTabSz="1218987" fontAlgn="auto">
              <a:spcBef>
                <a:spcPts val="0"/>
              </a:spcBef>
              <a:spcAft>
                <a:spcPts val="0"/>
              </a:spcAft>
              <a:defRPr sz="1200">
                <a:solidFill>
                  <a:schemeClr val="tx2"/>
                </a:solidFill>
                <a:latin typeface="+mn-lt"/>
              </a:defRPr>
            </a:lvl1pPr>
          </a:lstStyle>
          <a:p>
            <a:pPr>
              <a:defRPr/>
            </a:pPr>
            <a:endParaRPr/>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defTabSz="1218987" fontAlgn="auto">
              <a:spcBef>
                <a:spcPts val="0"/>
              </a:spcBef>
              <a:spcAft>
                <a:spcPts val="0"/>
              </a:spcAft>
              <a:defRPr sz="1200">
                <a:solidFill>
                  <a:schemeClr val="tx2"/>
                </a:solidFill>
                <a:latin typeface="+mn-lt"/>
              </a:defRPr>
            </a:lvl1pPr>
          </a:lstStyle>
          <a:p>
            <a:pPr>
              <a:defRPr/>
            </a:pPr>
            <a:fld id="{C9B2DDDE-31D9-4516-BA78-5E4CECC8DDF7}" type="slidenum">
              <a:rPr/>
              <a:pPr>
                <a:defRPr/>
              </a:pPr>
              <a:t>‹N›</a:t>
            </a:fld>
            <a:endParaRPr/>
          </a:p>
        </p:txBody>
      </p:sp>
    </p:spTree>
  </p:cSld>
  <p:clrMap bg1="lt1" tx1="dk1" bg2="lt2" tx2="dk2" accent1="accent1" accent2="accent2" accent3="accent3" accent4="accent4" accent5="accent5" accent6="accent6" hlink="hlink" folHlink="folHlink"/>
  <p:hf ftr="0" dt="0"/>
  <p:notesStyle>
    <a:lvl1pPr algn="l" defTabSz="1217613" rtl="0" eaLnBrk="0" fontAlgn="base" hangingPunct="0">
      <a:spcBef>
        <a:spcPct val="30000"/>
      </a:spcBef>
      <a:spcAft>
        <a:spcPct val="0"/>
      </a:spcAft>
      <a:defRPr sz="1600" kern="1200">
        <a:solidFill>
          <a:schemeClr val="tx2"/>
        </a:solidFill>
        <a:latin typeface="+mn-lt"/>
        <a:ea typeface="+mn-ea"/>
        <a:cs typeface="+mn-cs"/>
      </a:defRPr>
    </a:lvl1pPr>
    <a:lvl2pPr marL="608013" algn="l" defTabSz="1217613" rtl="0" eaLnBrk="0" fontAlgn="base" hangingPunct="0">
      <a:spcBef>
        <a:spcPct val="30000"/>
      </a:spcBef>
      <a:spcAft>
        <a:spcPct val="0"/>
      </a:spcAft>
      <a:defRPr sz="1600" kern="1200">
        <a:solidFill>
          <a:schemeClr val="tx2"/>
        </a:solidFill>
        <a:latin typeface="+mn-lt"/>
        <a:ea typeface="+mn-ea"/>
        <a:cs typeface="+mn-cs"/>
      </a:defRPr>
    </a:lvl2pPr>
    <a:lvl3pPr marL="1217613" algn="l" defTabSz="1217613" rtl="0" eaLnBrk="0" fontAlgn="base" hangingPunct="0">
      <a:spcBef>
        <a:spcPct val="30000"/>
      </a:spcBef>
      <a:spcAft>
        <a:spcPct val="0"/>
      </a:spcAft>
      <a:defRPr sz="1600" kern="1200">
        <a:solidFill>
          <a:schemeClr val="tx2"/>
        </a:solidFill>
        <a:latin typeface="+mn-lt"/>
        <a:ea typeface="+mn-ea"/>
        <a:cs typeface="+mn-cs"/>
      </a:defRPr>
    </a:lvl3pPr>
    <a:lvl4pPr marL="1827213" algn="l" defTabSz="1217613" rtl="0" eaLnBrk="0" fontAlgn="base" hangingPunct="0">
      <a:spcBef>
        <a:spcPct val="30000"/>
      </a:spcBef>
      <a:spcAft>
        <a:spcPct val="0"/>
      </a:spcAft>
      <a:defRPr sz="1600" kern="1200">
        <a:solidFill>
          <a:schemeClr val="tx2"/>
        </a:solidFill>
        <a:latin typeface="+mn-lt"/>
        <a:ea typeface="+mn-ea"/>
        <a:cs typeface="+mn-cs"/>
      </a:defRPr>
    </a:lvl4pPr>
    <a:lvl5pPr marL="2436813" algn="l" defTabSz="1217613" rtl="0" eaLnBrk="0" fontAlgn="base" hangingPunct="0">
      <a:spcBef>
        <a:spcPct val="30000"/>
      </a:spcBef>
      <a:spcAft>
        <a:spcPct val="0"/>
      </a:spcAft>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egnaposto immagine diapositiva 1"/>
          <p:cNvSpPr>
            <a:spLocks noGrp="1" noRot="1" noChangeAspect="1"/>
          </p:cNvSpPr>
          <p:nvPr>
            <p:ph type="sldImg"/>
          </p:nvPr>
        </p:nvSpPr>
        <p:spPr bwMode="auto">
          <a:noFill/>
          <a:ln>
            <a:solidFill>
              <a:srgbClr val="000000"/>
            </a:solidFill>
            <a:miter lim="800000"/>
            <a:headEnd/>
            <a:tailEnd/>
          </a:ln>
        </p:spPr>
      </p:sp>
      <p:sp>
        <p:nvSpPr>
          <p:cNvPr id="1638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9D4DE115-7337-4052-A86F-A3F76AD61877}" type="slidenum">
              <a:rPr lang="en-US" smtClean="0"/>
              <a:pPr defTabSz="1217613" fontAlgn="base">
                <a:spcBef>
                  <a:spcPct val="0"/>
                </a:spcBef>
                <a:spcAft>
                  <a:spcPct val="0"/>
                </a:spcAft>
                <a:defRPr/>
              </a:pPr>
              <a:t>1</a:t>
            </a:fld>
            <a:endParaRPr lang="en-US" smtClean="0"/>
          </a:p>
        </p:txBody>
      </p:sp>
      <p:sp>
        <p:nvSpPr>
          <p:cNvPr id="16388" name="Segnaposto intestazione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3795"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33796"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6648ED8A-94C1-4C83-859C-AB1E6279BAFB}" type="slidenum">
              <a:rPr lang="en-US" smtClean="0"/>
              <a:pPr defTabSz="1217613" fontAlgn="base">
                <a:spcBef>
                  <a:spcPct val="0"/>
                </a:spcBef>
                <a:spcAft>
                  <a:spcPct val="0"/>
                </a:spcAft>
                <a:defRPr/>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7891"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37892"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0D7968E2-A90D-4D57-A8F5-CE0E6EDE9469}" type="slidenum">
              <a:rPr lang="en-US" smtClean="0"/>
              <a:pPr defTabSz="1217613" fontAlgn="base">
                <a:spcBef>
                  <a:spcPct val="0"/>
                </a:spcBef>
                <a:spcAft>
                  <a:spcPct val="0"/>
                </a:spcAft>
                <a:defRPr/>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egnaposto immagine diapositiva 1"/>
          <p:cNvSpPr>
            <a:spLocks noGrp="1" noRot="1" noChangeAspect="1"/>
          </p:cNvSpPr>
          <p:nvPr>
            <p:ph type="sldImg"/>
          </p:nvPr>
        </p:nvSpPr>
        <p:spPr bwMode="auto">
          <a:noFill/>
          <a:ln>
            <a:solidFill>
              <a:srgbClr val="000000"/>
            </a:solidFill>
            <a:miter lim="800000"/>
            <a:headEnd/>
            <a:tailEnd/>
          </a:ln>
        </p:spPr>
      </p:sp>
      <p:sp>
        <p:nvSpPr>
          <p:cNvPr id="3993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1987" name="Segnaposto intestazione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41988" name="Segnaposto numero diapositiva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15EA2854-65D2-4574-BC01-C1B5D9F0CD23}" type="slidenum">
              <a:rPr lang="en-US" smtClean="0"/>
              <a:pPr defTabSz="1217613" fontAlgn="base">
                <a:spcBef>
                  <a:spcPct val="0"/>
                </a:spcBef>
                <a:spcAft>
                  <a:spcPct val="0"/>
                </a:spcAft>
                <a:defRPr/>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4035"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44036"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13C5B73D-2083-4B36-9603-A0561472AE5A}" type="slidenum">
              <a:rPr lang="en-US" smtClean="0"/>
              <a:pPr defTabSz="1217613" fontAlgn="base">
                <a:spcBef>
                  <a:spcPct val="0"/>
                </a:spcBef>
                <a:spcAft>
                  <a:spcPct val="0"/>
                </a:spcAft>
                <a:defRPr/>
              </a:pPr>
              <a:t>15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608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46084"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78F47F84-0BE3-4892-9A6C-2A80F7770976}" type="slidenum">
              <a:rPr lang="en-US" smtClean="0"/>
              <a:pPr defTabSz="1217613" fontAlgn="base">
                <a:spcBef>
                  <a:spcPct val="0"/>
                </a:spcBef>
                <a:spcAft>
                  <a:spcPct val="0"/>
                </a:spcAft>
                <a:defRPr/>
              </a:pPr>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egnaposto immagine diapositiva 1"/>
          <p:cNvSpPr>
            <a:spLocks noGrp="1" noRot="1" noChangeAspect="1"/>
          </p:cNvSpPr>
          <p:nvPr>
            <p:ph type="sldImg"/>
          </p:nvPr>
        </p:nvSpPr>
        <p:spPr bwMode="auto">
          <a:noFill/>
          <a:ln>
            <a:solidFill>
              <a:srgbClr val="000000"/>
            </a:solidFill>
            <a:miter lim="800000"/>
            <a:headEnd/>
            <a:tailEnd/>
          </a:ln>
        </p:spPr>
      </p:sp>
      <p:sp>
        <p:nvSpPr>
          <p:cNvPr id="4813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813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5D5034B9-447D-4B3F-AEB2-BDF82485B3E4}" type="slidenum">
              <a:rPr lang="en-US" smtClean="0"/>
              <a:pPr defTabSz="1217613" fontAlgn="base">
                <a:spcBef>
                  <a:spcPct val="0"/>
                </a:spcBef>
                <a:spcAft>
                  <a:spcPct val="0"/>
                </a:spcAft>
                <a:defRPr/>
              </a:pPr>
              <a:t>17</a:t>
            </a:fld>
            <a:endParaRPr lang="en-US" smtClean="0"/>
          </a:p>
        </p:txBody>
      </p:sp>
      <p:sp>
        <p:nvSpPr>
          <p:cNvPr id="48132" name="Segnaposto intestazione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0179"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50180"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61B4DCFE-91E8-4DC3-A5BB-1AC7872A9F30}" type="slidenum">
              <a:rPr lang="en-US" smtClean="0"/>
              <a:pPr defTabSz="1217613" fontAlgn="base">
                <a:spcBef>
                  <a:spcPct val="0"/>
                </a:spcBef>
                <a:spcAft>
                  <a:spcPct val="0"/>
                </a:spcAft>
                <a:defRPr/>
              </a:pPr>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TextEdit="1"/>
          </p:cNvSpPr>
          <p:nvPr>
            <p:ph type="sldImg"/>
          </p:nvPr>
        </p:nvSpPr>
        <p:spPr bwMode="auto">
          <a:noFill/>
          <a:ln>
            <a:solidFill>
              <a:srgbClr val="000000"/>
            </a:solidFill>
            <a:miter lim="800000"/>
            <a:headEnd/>
            <a:tailEnd/>
          </a:ln>
        </p:spPr>
      </p:sp>
      <p:sp>
        <p:nvSpPr>
          <p:cNvPr id="5632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48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20484"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14F6B6C4-7EA6-4141-86F0-8D4D92E9D514}" type="slidenum">
              <a:rPr lang="en-US" smtClean="0"/>
              <a:pPr defTabSz="1217613" fontAlgn="base">
                <a:spcBef>
                  <a:spcPct val="0"/>
                </a:spcBef>
                <a:spcAft>
                  <a:spcPct val="0"/>
                </a:spcAft>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3555"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23556"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3B87FC60-4769-4934-A66A-0828BC82595F}" type="slidenum">
              <a:rPr lang="en-US" smtClean="0"/>
              <a:pPr defTabSz="1217613"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9699"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29700"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2C8D9917-2773-4790-9B8A-4D016211ADC9}" type="slidenum">
              <a:rPr lang="en-US" smtClean="0"/>
              <a:pPr defTabSz="1217613" fontAlgn="base">
                <a:spcBef>
                  <a:spcPct val="0"/>
                </a:spcBef>
                <a:spcAft>
                  <a:spcPct val="0"/>
                </a:spcAft>
                <a:defRPr/>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solidFill>
                <a:srgbClr val="8D9FCE"/>
              </a:solidFill>
            </a:endParaRPr>
          </a:p>
        </p:txBody>
      </p:sp>
      <p:sp>
        <p:nvSpPr>
          <p:cNvPr id="31747"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1217613" fontAlgn="base">
              <a:spcBef>
                <a:spcPct val="0"/>
              </a:spcBef>
              <a:spcAft>
                <a:spcPct val="0"/>
              </a:spcAft>
              <a:defRPr/>
            </a:pPr>
            <a:r>
              <a:rPr lang="en-US"/>
              <a:t>Msc. Petroleum Engineering</a:t>
            </a:r>
          </a:p>
        </p:txBody>
      </p:sp>
      <p:sp>
        <p:nvSpPr>
          <p:cNvPr id="31748"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65678B36-E620-4033-A2FB-ABF82C3AA208}" type="slidenum">
              <a:rPr lang="en-US" smtClean="0"/>
              <a:pPr defTabSz="1217613" fontAlgn="base">
                <a:spcBef>
                  <a:spcPct val="0"/>
                </a:spcBef>
                <a:spcAft>
                  <a:spcPct val="0"/>
                </a:spcAft>
                <a:defRPr/>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970510-396B-495A-BE44-94DA24F5692A}" type="slidenum">
              <a:rPr lang="en-US"/>
              <a:pPr>
                <a:defRPr/>
              </a:pPr>
              <a:t>‹N›</a:t>
            </a:fld>
            <a:endParaRPr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E42B0F-E356-4D19-BC61-C26FBB696228}" type="slidenum">
              <a:rPr lang="en-US"/>
              <a:pPr>
                <a:defRPr/>
              </a:pPr>
              <a:t>‹N›</a:t>
            </a:fld>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CF3803-5C9F-4C4A-8C72-CEA89E9BED2C}" type="slidenum">
              <a:rPr lang="en-US"/>
              <a:pPr>
                <a:defRPr/>
              </a:pPr>
              <a:t>‹N›</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863CEF-6DB2-4E43-A80C-A8DBC3E65366}" type="slidenum">
              <a:rPr lang="en-US"/>
              <a:pPr>
                <a:defRPr/>
              </a:pPr>
              <a:t>‹N›</a:t>
            </a:fld>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AB041F-2832-44AD-8FFA-B1EC5B943351}" type="slidenum">
              <a:rPr lang="en-US"/>
              <a:pPr>
                <a:defRPr/>
              </a:pPr>
              <a:t>‹N›</a:t>
            </a:fld>
            <a:endParaRPr lang="en-US"/>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2EA3F03-8B5C-4B5D-B237-03C1E36A1704}" type="slidenum">
              <a:rPr lang="en-US"/>
              <a:pPr>
                <a:defRPr/>
              </a:pPr>
              <a:t>‹N›</a:t>
            </a:fld>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0C7171A-9C72-4880-B32E-3C57312F09AB}" type="slidenum">
              <a:rPr lang="en-US"/>
              <a:pPr>
                <a:defRPr/>
              </a:pPr>
              <a:t>‹N›</a:t>
            </a:fld>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7BE40D5-FCAE-4709-8C51-77BF1D94DF74}" type="slidenum">
              <a:rPr lang="en-US"/>
              <a:pPr>
                <a:defRPr/>
              </a:pPr>
              <a:t>‹N›</a:t>
            </a:fld>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B8DD63A-1EDF-43EC-9CD2-82DAAAFFABFB}" type="slidenum">
              <a:rPr lang="en-US"/>
              <a:pPr>
                <a:defRPr/>
              </a:pPr>
              <a:t>‹N›</a:t>
            </a:fld>
            <a:endParaRPr lang="en-U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ECEF0B-2F4D-43AB-B069-723E75780F16}" type="slidenum">
              <a:rPr lang="en-US"/>
              <a:pPr>
                <a:defRPr/>
              </a:pPr>
              <a:t>‹N›</a:t>
            </a:fld>
            <a:endParaRPr lang="en-US"/>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CA6E355-EBB4-4262-833C-041ECC612977}" type="slidenum">
              <a:rPr lang="en-US"/>
              <a:pPr>
                <a:defRPr/>
              </a:pPr>
              <a:t>‹N›</a:t>
            </a:fld>
            <a:endParaRPr lang="en-US"/>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defTabSz="1218987" fontAlgn="auto">
              <a:spcBef>
                <a:spcPts val="0"/>
              </a:spcBef>
              <a:spcAft>
                <a:spcPts val="0"/>
              </a:spcAft>
              <a:defRPr sz="1200">
                <a:solidFill>
                  <a:schemeClr val="tx1">
                    <a:tint val="75000"/>
                  </a:schemeClr>
                </a:solidFill>
                <a:latin typeface="+mn-lt"/>
              </a:defRPr>
            </a:lvl1pPr>
          </a:lstStyle>
          <a:p>
            <a:pPr>
              <a:defRPr/>
            </a:pPr>
            <a:endParaRPr lang="en-US"/>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defTabSz="1218987"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defTabSz="1218987" fontAlgn="auto">
              <a:spcBef>
                <a:spcPts val="0"/>
              </a:spcBef>
              <a:spcAft>
                <a:spcPts val="0"/>
              </a:spcAft>
              <a:defRPr sz="1200">
                <a:solidFill>
                  <a:schemeClr val="tx1">
                    <a:tint val="75000"/>
                  </a:schemeClr>
                </a:solidFill>
                <a:latin typeface="+mn-lt"/>
              </a:defRPr>
            </a:lvl1pPr>
          </a:lstStyle>
          <a:p>
            <a:pPr>
              <a:defRPr/>
            </a:pPr>
            <a:fld id="{FE9E9EE7-AB69-4018-B5AB-05162606AAF8}"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691" r:id="rId1"/>
    <p:sldLayoutId id="2147483690" r:id="rId2"/>
    <p:sldLayoutId id="2147483689" r:id="rId3"/>
    <p:sldLayoutId id="2147483688" r:id="rId4"/>
    <p:sldLayoutId id="2147483687" r:id="rId5"/>
    <p:sldLayoutId id="2147483686" r:id="rId6"/>
    <p:sldLayoutId id="2147483685" r:id="rId7"/>
    <p:sldLayoutId id="2147483684" r:id="rId8"/>
    <p:sldLayoutId id="2147483683" r:id="rId9"/>
    <p:sldLayoutId id="2147483682" r:id="rId10"/>
    <p:sldLayoutId id="2147483681" r:id="rId11"/>
  </p:sldLayoutIdLst>
  <p:transition spd="med">
    <p:fade/>
  </p:transition>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9.em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4.png"/><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Title 1"/>
          <p:cNvSpPr>
            <a:spLocks noGrp="1"/>
          </p:cNvSpPr>
          <p:nvPr>
            <p:ph type="ctrTitle" idx="4294967295"/>
          </p:nvPr>
        </p:nvSpPr>
        <p:spPr>
          <a:xfrm>
            <a:off x="106363" y="2644775"/>
            <a:ext cx="9693275" cy="1089025"/>
          </a:xfrm>
        </p:spPr>
        <p:txBody>
          <a:bodyPr/>
          <a:lstStyle/>
          <a:p>
            <a:pPr eaLnBrk="1" hangingPunct="1"/>
            <a:r>
              <a:rPr lang="en-US" sz="3200" b="1" smtClean="0">
                <a:solidFill>
                  <a:srgbClr val="595959"/>
                </a:solidFill>
                <a:latin typeface="Cambria" pitchFamily="18" charset="0"/>
              </a:rPr>
              <a:t/>
            </a:r>
            <a:br>
              <a:rPr lang="en-US" sz="3200" b="1" smtClean="0">
                <a:solidFill>
                  <a:srgbClr val="595959"/>
                </a:solidFill>
                <a:latin typeface="Cambria" pitchFamily="18" charset="0"/>
              </a:rPr>
            </a:br>
            <a:r>
              <a:rPr lang="en-US" sz="3200" b="1" smtClean="0">
                <a:solidFill>
                  <a:srgbClr val="595959"/>
                </a:solidFill>
                <a:latin typeface="Cambria" pitchFamily="18" charset="0"/>
              </a:rPr>
              <a:t>Perforazione  Petrolifera   e   Ambiente </a:t>
            </a:r>
            <a:br>
              <a:rPr lang="en-US" sz="3200" b="1" smtClean="0">
                <a:solidFill>
                  <a:srgbClr val="595959"/>
                </a:solidFill>
                <a:latin typeface="Cambria" pitchFamily="18" charset="0"/>
              </a:rPr>
            </a:br>
            <a:endParaRPr lang="en-US" sz="2800" b="1" smtClean="0">
              <a:solidFill>
                <a:srgbClr val="595959"/>
              </a:solidFill>
              <a:latin typeface="Cambria" pitchFamily="18" charset="0"/>
            </a:endParaRPr>
          </a:p>
        </p:txBody>
      </p:sp>
      <p:sp>
        <p:nvSpPr>
          <p:cNvPr id="15363" name="Subtitle 2"/>
          <p:cNvSpPr>
            <a:spLocks noGrp="1"/>
          </p:cNvSpPr>
          <p:nvPr>
            <p:ph type="subTitle" idx="4294967295"/>
          </p:nvPr>
        </p:nvSpPr>
        <p:spPr>
          <a:xfrm>
            <a:off x="3457575" y="6248400"/>
            <a:ext cx="3095625" cy="609600"/>
          </a:xfrm>
        </p:spPr>
        <p:txBody>
          <a:bodyPr/>
          <a:lstStyle/>
          <a:p>
            <a:pPr marL="0" indent="0" eaLnBrk="1" hangingPunct="1">
              <a:buFont typeface="Arial" charset="0"/>
              <a:buNone/>
            </a:pPr>
            <a:r>
              <a:rPr lang="pt-PT" sz="2800" smtClean="0">
                <a:solidFill>
                  <a:srgbClr val="595959"/>
                </a:solidFill>
              </a:rPr>
              <a:t>Viggiano, 19.1.2013</a:t>
            </a:r>
            <a:endParaRPr lang="en-US" sz="2800" smtClean="0">
              <a:solidFill>
                <a:srgbClr val="595959"/>
              </a:solidFill>
            </a:endParaRPr>
          </a:p>
        </p:txBody>
      </p:sp>
      <p:sp>
        <p:nvSpPr>
          <p:cNvPr id="15364" name="CasellaDiTesto 4"/>
          <p:cNvSpPr txBox="1">
            <a:spLocks noChangeArrowheads="1"/>
          </p:cNvSpPr>
          <p:nvPr/>
        </p:nvSpPr>
        <p:spPr bwMode="auto">
          <a:xfrm>
            <a:off x="3019425" y="4614863"/>
            <a:ext cx="3838575" cy="822325"/>
          </a:xfrm>
          <a:prstGeom prst="rect">
            <a:avLst/>
          </a:prstGeom>
          <a:noFill/>
          <a:ln w="9525">
            <a:noFill/>
            <a:miter lim="800000"/>
            <a:headEnd/>
            <a:tailEnd/>
          </a:ln>
        </p:spPr>
        <p:txBody>
          <a:bodyPr>
            <a:spAutoFit/>
          </a:bodyPr>
          <a:lstStyle/>
          <a:p>
            <a:pPr algn="ctr"/>
            <a:r>
              <a:rPr lang="pt-PT" sz="2400" b="1">
                <a:solidFill>
                  <a:srgbClr val="595959"/>
                </a:solidFill>
              </a:rPr>
              <a:t>Prof. Ing. Raffaele ROMAGNOLI</a:t>
            </a:r>
            <a:endParaRPr lang="en-US" sz="2400">
              <a:solidFill>
                <a:srgbClr val="595959"/>
              </a:solidFill>
            </a:endParaRPr>
          </a:p>
        </p:txBody>
      </p:sp>
      <p:pic>
        <p:nvPicPr>
          <p:cNvPr id="15365" name="Picture 2"/>
          <p:cNvPicPr>
            <a:picLocks noChangeAspect="1" noChangeArrowheads="1"/>
          </p:cNvPicPr>
          <p:nvPr/>
        </p:nvPicPr>
        <p:blipFill>
          <a:blip r:embed="rId3"/>
          <a:srcRect/>
          <a:stretch>
            <a:fillRect/>
          </a:stretch>
        </p:blipFill>
        <p:spPr bwMode="auto">
          <a:xfrm>
            <a:off x="4278313" y="298450"/>
            <a:ext cx="1349375" cy="1225550"/>
          </a:xfrm>
          <a:prstGeom prst="rect">
            <a:avLst/>
          </a:prstGeom>
          <a:noFill/>
          <a:ln w="9525">
            <a:noFill/>
            <a:miter lim="800000"/>
            <a:headEnd/>
            <a:tailEnd/>
          </a:ln>
        </p:spPr>
      </p:pic>
      <p:sp>
        <p:nvSpPr>
          <p:cNvPr id="15366" name="CasellaDiTesto 7"/>
          <p:cNvSpPr txBox="1">
            <a:spLocks noChangeArrowheads="1"/>
          </p:cNvSpPr>
          <p:nvPr/>
        </p:nvSpPr>
        <p:spPr bwMode="auto">
          <a:xfrm>
            <a:off x="617538" y="1501775"/>
            <a:ext cx="8670925" cy="641350"/>
          </a:xfrm>
          <a:prstGeom prst="rect">
            <a:avLst/>
          </a:prstGeom>
          <a:noFill/>
          <a:ln w="9525">
            <a:noFill/>
            <a:miter lim="800000"/>
            <a:headEnd/>
            <a:tailEnd/>
          </a:ln>
        </p:spPr>
        <p:txBody>
          <a:bodyPr>
            <a:spAutoFit/>
          </a:bodyPr>
          <a:lstStyle/>
          <a:p>
            <a:pPr algn="ctr"/>
            <a:r>
              <a:rPr lang="it-IT" sz="1800" b="1">
                <a:solidFill>
                  <a:srgbClr val="595959"/>
                </a:solidFill>
                <a:cs typeface="Arial" charset="0"/>
              </a:rPr>
              <a:t> POLITECNICO  DI  TORINO</a:t>
            </a:r>
          </a:p>
          <a:p>
            <a:pPr algn="ctr"/>
            <a:r>
              <a:rPr lang="it-IT" sz="1800">
                <a:solidFill>
                  <a:srgbClr val="595959"/>
                </a:solidFill>
                <a:cs typeface="Arial" charset="0"/>
              </a:rPr>
              <a:t>         </a:t>
            </a:r>
          </a:p>
        </p:txBody>
      </p:sp>
      <p:sp>
        <p:nvSpPr>
          <p:cNvPr id="6" name="Slide Number Placeholder 5"/>
          <p:cNvSpPr>
            <a:spLocks noGrp="1"/>
          </p:cNvSpPr>
          <p:nvPr>
            <p:ph type="sldNum" sz="quarter" idx="12"/>
          </p:nvPr>
        </p:nvSpPr>
        <p:spPr/>
        <p:txBody>
          <a:bodyPr/>
          <a:lstStyle/>
          <a:p>
            <a:pPr>
              <a:defRPr/>
            </a:pPr>
            <a:r>
              <a:rPr lang="en-US" dirty="0"/>
              <a:t>1</a:t>
            </a: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07475F60-34F3-4E5B-BE61-F40A9EC7C66E}" type="slidenum">
              <a:rPr lang="en-US">
                <a:solidFill>
                  <a:schemeClr val="bg1"/>
                </a:solidFill>
              </a:rPr>
              <a:pPr defTabSz="1217613" fontAlgn="base">
                <a:spcBef>
                  <a:spcPct val="0"/>
                </a:spcBef>
                <a:spcAft>
                  <a:spcPct val="0"/>
                </a:spcAft>
                <a:defRPr/>
              </a:pPr>
              <a:t>10</a:t>
            </a:fld>
            <a:endParaRPr lang="en-US">
              <a:solidFill>
                <a:schemeClr val="bg1"/>
              </a:solidFill>
            </a:endParaRPr>
          </a:p>
        </p:txBody>
      </p:sp>
      <p:sp>
        <p:nvSpPr>
          <p:cNvPr id="32770" name="Rectangle 1"/>
          <p:cNvSpPr>
            <a:spLocks noChangeArrowheads="1"/>
          </p:cNvSpPr>
          <p:nvPr/>
        </p:nvSpPr>
        <p:spPr bwMode="auto">
          <a:xfrm>
            <a:off x="76200" y="406400"/>
            <a:ext cx="9677400" cy="579438"/>
          </a:xfrm>
          <a:prstGeom prst="rect">
            <a:avLst/>
          </a:prstGeom>
          <a:noFill/>
          <a:ln w="9525">
            <a:noFill/>
            <a:miter lim="800000"/>
            <a:headEnd/>
            <a:tailEnd/>
          </a:ln>
        </p:spPr>
        <p:txBody>
          <a:bodyPr>
            <a:spAutoFit/>
          </a:bodyPr>
          <a:lstStyle/>
          <a:p>
            <a:r>
              <a:rPr lang="en-US">
                <a:solidFill>
                  <a:srgbClr val="7F7F7F"/>
                </a:solidFill>
              </a:rPr>
              <a:t>Raffronto  perforazione convenzionale / </a:t>
            </a:r>
            <a:r>
              <a:rPr lang="en-US" b="1">
                <a:solidFill>
                  <a:schemeClr val="accent2"/>
                </a:solidFill>
              </a:rPr>
              <a:t>tecnologia CWD</a:t>
            </a:r>
            <a:endParaRPr lang="pt-PT" b="1">
              <a:solidFill>
                <a:schemeClr val="accent2"/>
              </a:solidFill>
            </a:endParaRPr>
          </a:p>
        </p:txBody>
      </p:sp>
      <p:sp>
        <p:nvSpPr>
          <p:cNvPr id="32771" name="Content Placeholder 2"/>
          <p:cNvSpPr>
            <a:spLocks noGrp="1"/>
          </p:cNvSpPr>
          <p:nvPr>
            <p:ph sz="half" idx="1"/>
          </p:nvPr>
        </p:nvSpPr>
        <p:spPr>
          <a:xfrm>
            <a:off x="6477000" y="1160463"/>
            <a:ext cx="3124200" cy="5011737"/>
          </a:xfrm>
        </p:spPr>
        <p:txBody>
          <a:bodyPr/>
          <a:lstStyle/>
          <a:p>
            <a:pPr marL="0" indent="0" eaLnBrk="1" hangingPunct="1">
              <a:lnSpc>
                <a:spcPct val="80000"/>
              </a:lnSpc>
              <a:buFont typeface="Arial" charset="0"/>
              <a:buNone/>
            </a:pPr>
            <a:r>
              <a:rPr lang="en-US" sz="2100" b="1" i="1" u="sng" smtClean="0">
                <a:solidFill>
                  <a:schemeClr val="accent2"/>
                </a:solidFill>
              </a:rPr>
              <a:t>PRINCIPALI  VANTAGGI </a:t>
            </a:r>
          </a:p>
          <a:p>
            <a:pPr marL="0" indent="0" eaLnBrk="1" hangingPunct="1">
              <a:lnSpc>
                <a:spcPct val="80000"/>
              </a:lnSpc>
              <a:buFont typeface="Arial" charset="0"/>
              <a:buNone/>
            </a:pPr>
            <a:endParaRPr lang="en-US" sz="2100" b="1" i="1" u="sng" smtClean="0">
              <a:solidFill>
                <a:schemeClr val="accent2"/>
              </a:solidFill>
            </a:endParaRPr>
          </a:p>
          <a:p>
            <a:pPr marL="0" indent="0" eaLnBrk="1" hangingPunct="1">
              <a:lnSpc>
                <a:spcPct val="80000"/>
              </a:lnSpc>
              <a:buFont typeface="Arial" charset="0"/>
              <a:buNone/>
            </a:pPr>
            <a:endParaRPr lang="en-US" sz="1800" b="1" smtClean="0"/>
          </a:p>
          <a:p>
            <a:pPr marL="0" indent="0" eaLnBrk="1" hangingPunct="1">
              <a:lnSpc>
                <a:spcPct val="80000"/>
              </a:lnSpc>
              <a:buFont typeface="Wingdings" pitchFamily="2" charset="2"/>
              <a:buChar char="q"/>
            </a:pPr>
            <a:r>
              <a:rPr lang="en-US" sz="2000" smtClean="0"/>
              <a:t>Minori perdite di circolazione</a:t>
            </a:r>
          </a:p>
          <a:p>
            <a:pPr marL="0" indent="0" eaLnBrk="1" hangingPunct="1">
              <a:lnSpc>
                <a:spcPct val="80000"/>
              </a:lnSpc>
              <a:buFont typeface="Wingdings" pitchFamily="2" charset="2"/>
              <a:buChar char="q"/>
            </a:pPr>
            <a:r>
              <a:rPr lang="en-US" sz="2000" smtClean="0"/>
              <a:t>Batteria non classica</a:t>
            </a:r>
          </a:p>
          <a:p>
            <a:pPr marL="0" indent="0" eaLnBrk="1" hangingPunct="1">
              <a:lnSpc>
                <a:spcPct val="80000"/>
              </a:lnSpc>
              <a:buFont typeface="Wingdings" pitchFamily="2" charset="2"/>
              <a:buChar char="q"/>
            </a:pPr>
            <a:r>
              <a:rPr lang="en-US" sz="2000" smtClean="0"/>
              <a:t>Migliore controllo pozzo</a:t>
            </a:r>
          </a:p>
          <a:p>
            <a:pPr marL="0" indent="0" eaLnBrk="1" hangingPunct="1">
              <a:lnSpc>
                <a:spcPct val="80000"/>
              </a:lnSpc>
              <a:buFont typeface="Wingdings" pitchFamily="2" charset="2"/>
              <a:buChar char="q"/>
            </a:pPr>
            <a:r>
              <a:rPr lang="en-US" sz="2000" smtClean="0"/>
              <a:t>Stabilità foro migliore</a:t>
            </a:r>
          </a:p>
          <a:p>
            <a:pPr marL="0" indent="0" eaLnBrk="1" hangingPunct="1">
              <a:lnSpc>
                <a:spcPct val="80000"/>
              </a:lnSpc>
              <a:buFont typeface="Wingdings" pitchFamily="2" charset="2"/>
              <a:buChar char="q"/>
            </a:pPr>
            <a:r>
              <a:rPr lang="en-US" sz="2000" smtClean="0"/>
              <a:t>Migliore gestione tempi</a:t>
            </a:r>
          </a:p>
          <a:p>
            <a:pPr marL="0" indent="0" eaLnBrk="1" hangingPunct="1">
              <a:lnSpc>
                <a:spcPct val="80000"/>
              </a:lnSpc>
              <a:buFont typeface="Wingdings" pitchFamily="2" charset="2"/>
              <a:buChar char="q"/>
            </a:pPr>
            <a:r>
              <a:rPr lang="en-US" sz="2000" smtClean="0"/>
              <a:t>Produttività del pozzo superiore e più duratura</a:t>
            </a:r>
          </a:p>
          <a:p>
            <a:pPr marL="0" indent="0" eaLnBrk="1" hangingPunct="1">
              <a:lnSpc>
                <a:spcPct val="80000"/>
              </a:lnSpc>
              <a:buFont typeface="Wingdings" pitchFamily="2" charset="2"/>
              <a:buChar char="q"/>
            </a:pPr>
            <a:r>
              <a:rPr lang="en-US" sz="2000" smtClean="0"/>
              <a:t>Miglior grado di sicurezza del personale</a:t>
            </a:r>
          </a:p>
          <a:p>
            <a:pPr marL="0" indent="0" eaLnBrk="1" hangingPunct="1">
              <a:lnSpc>
                <a:spcPct val="80000"/>
              </a:lnSpc>
              <a:buFont typeface="Wingdings" pitchFamily="2" charset="2"/>
              <a:buChar char="q"/>
            </a:pPr>
            <a:r>
              <a:rPr lang="en-US" sz="2000" smtClean="0"/>
              <a:t>Vantaggi impiantistici non indifferenti</a:t>
            </a:r>
          </a:p>
        </p:txBody>
      </p:sp>
      <p:pic>
        <p:nvPicPr>
          <p:cNvPr id="32772" name="Picture 2"/>
          <p:cNvPicPr>
            <a:picLocks noChangeAspect="1" noChangeArrowheads="1"/>
          </p:cNvPicPr>
          <p:nvPr/>
        </p:nvPicPr>
        <p:blipFill>
          <a:blip r:embed="rId3"/>
          <a:srcRect/>
          <a:stretch>
            <a:fillRect/>
          </a:stretch>
        </p:blipFill>
        <p:spPr bwMode="auto">
          <a:xfrm>
            <a:off x="3267075" y="1725613"/>
            <a:ext cx="2895600" cy="4930775"/>
          </a:xfrm>
          <a:prstGeom prst="rect">
            <a:avLst/>
          </a:prstGeom>
          <a:noFill/>
          <a:ln w="9525">
            <a:noFill/>
            <a:miter lim="800000"/>
            <a:headEnd/>
            <a:tailEnd/>
          </a:ln>
        </p:spPr>
      </p:pic>
      <p:pic>
        <p:nvPicPr>
          <p:cNvPr id="32773" name="Picture 3"/>
          <p:cNvPicPr>
            <a:picLocks noChangeAspect="1" noChangeArrowheads="1"/>
          </p:cNvPicPr>
          <p:nvPr/>
        </p:nvPicPr>
        <p:blipFill>
          <a:blip r:embed="rId4"/>
          <a:srcRect/>
          <a:stretch>
            <a:fillRect/>
          </a:stretch>
        </p:blipFill>
        <p:spPr bwMode="auto">
          <a:xfrm>
            <a:off x="125413" y="1725613"/>
            <a:ext cx="3038475" cy="4930775"/>
          </a:xfrm>
          <a:prstGeom prst="rect">
            <a:avLst/>
          </a:prstGeom>
          <a:noFill/>
          <a:ln w="9525">
            <a:noFill/>
            <a:miter lim="800000"/>
            <a:headEnd/>
            <a:tailEnd/>
          </a:ln>
        </p:spPr>
      </p:pic>
      <p:sp>
        <p:nvSpPr>
          <p:cNvPr id="32774" name="TextBox 5"/>
          <p:cNvSpPr txBox="1">
            <a:spLocks noChangeArrowheads="1"/>
          </p:cNvSpPr>
          <p:nvPr/>
        </p:nvSpPr>
        <p:spPr bwMode="auto">
          <a:xfrm>
            <a:off x="90488" y="990600"/>
            <a:ext cx="3176587" cy="701675"/>
          </a:xfrm>
          <a:prstGeom prst="rect">
            <a:avLst/>
          </a:prstGeom>
          <a:noFill/>
          <a:ln w="9525">
            <a:noFill/>
            <a:miter lim="800000"/>
            <a:headEnd/>
            <a:tailEnd/>
          </a:ln>
        </p:spPr>
        <p:txBody>
          <a:bodyPr>
            <a:spAutoFit/>
          </a:bodyPr>
          <a:lstStyle/>
          <a:p>
            <a:pPr algn="ctr"/>
            <a:r>
              <a:rPr lang="en-US" sz="2000" b="1">
                <a:solidFill>
                  <a:schemeClr val="tx1"/>
                </a:solidFill>
              </a:rPr>
              <a:t>Perforazione convenzionale</a:t>
            </a:r>
          </a:p>
          <a:p>
            <a:pPr algn="ctr"/>
            <a:r>
              <a:rPr lang="en-US" sz="2000" b="1">
                <a:solidFill>
                  <a:schemeClr val="tx1"/>
                </a:solidFill>
              </a:rPr>
              <a:t>(con batteria di aste)</a:t>
            </a:r>
          </a:p>
        </p:txBody>
      </p:sp>
      <p:sp>
        <p:nvSpPr>
          <p:cNvPr id="32775" name="TextBox 7"/>
          <p:cNvSpPr txBox="1">
            <a:spLocks noChangeArrowheads="1"/>
          </p:cNvSpPr>
          <p:nvPr/>
        </p:nvSpPr>
        <p:spPr bwMode="auto">
          <a:xfrm>
            <a:off x="3163888" y="1114425"/>
            <a:ext cx="2895600" cy="396875"/>
          </a:xfrm>
          <a:prstGeom prst="rect">
            <a:avLst/>
          </a:prstGeom>
          <a:noFill/>
          <a:ln w="9525">
            <a:noFill/>
            <a:miter lim="800000"/>
            <a:headEnd/>
            <a:tailEnd/>
          </a:ln>
        </p:spPr>
        <p:txBody>
          <a:bodyPr>
            <a:spAutoFit/>
          </a:bodyPr>
          <a:lstStyle/>
          <a:p>
            <a:pPr algn="ctr"/>
            <a:r>
              <a:rPr lang="en-US" sz="2000" b="1">
                <a:solidFill>
                  <a:schemeClr val="accent2"/>
                </a:solidFill>
              </a:rPr>
              <a:t>Casing While Drilling</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srcRect l="6993" r="60966"/>
          <a:stretch/>
        </p:blipFill>
        <p:spPr bwMode="auto">
          <a:xfrm>
            <a:off x="8001000" y="1190625"/>
            <a:ext cx="1746250" cy="4589463"/>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9" name="Content Placeholder 8"/>
          <p:cNvPicPr>
            <a:picLocks noGrp="1"/>
          </p:cNvPicPr>
          <p:nvPr>
            <p:ph sz="half" idx="1"/>
          </p:nvPr>
        </p:nvPicPr>
        <p:blipFill rotWithShape="1">
          <a:blip r:embed="rId4"/>
          <a:srcRect l="7966" r="9327"/>
          <a:stretch/>
        </p:blipFill>
        <p:spPr>
          <a:xfrm>
            <a:off x="152400" y="1600200"/>
            <a:ext cx="3621088" cy="2274888"/>
          </a:xfrm>
          <a:effectLst>
            <a:outerShdw blurRad="292100" dist="139700" dir="2700000" algn="tl" rotWithShape="0">
              <a:srgbClr val="333333">
                <a:alpha val="65000"/>
              </a:srgbClr>
            </a:outerShdw>
          </a:effectLst>
        </p:spPr>
      </p:pic>
      <p:pic>
        <p:nvPicPr>
          <p:cNvPr id="11" name="Content Placeholder 10"/>
          <p:cNvPicPr>
            <a:picLocks noGrp="1"/>
          </p:cNvPicPr>
          <p:nvPr>
            <p:ph sz="half" idx="2"/>
          </p:nvPr>
        </p:nvPicPr>
        <p:blipFill>
          <a:blip r:embed="rId5"/>
          <a:srcRect/>
          <a:stretch>
            <a:fillRect/>
          </a:stretch>
        </p:blipFill>
        <p:spPr>
          <a:xfrm>
            <a:off x="3505200" y="3048000"/>
            <a:ext cx="4297363" cy="2141538"/>
          </a:xfrm>
          <a:effectLst>
            <a:outerShdw blurRad="292100" dist="139700" dir="2700000" algn="tl" rotWithShape="0">
              <a:srgbClr val="333333">
                <a:alpha val="65000"/>
              </a:srgbClr>
            </a:outerShdw>
          </a:effectLst>
        </p:spPr>
      </p:pic>
      <p:sp>
        <p:nvSpPr>
          <p:cNvPr id="32772" name="Slide Number Placeholder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EEF3ED3D-6BBE-40EE-96A1-F34C7BBA6167}" type="slidenum">
              <a:rPr lang="en-US">
                <a:solidFill>
                  <a:schemeClr val="bg1"/>
                </a:solidFill>
              </a:rPr>
              <a:pPr defTabSz="1217613" fontAlgn="base">
                <a:spcBef>
                  <a:spcPct val="0"/>
                </a:spcBef>
                <a:spcAft>
                  <a:spcPct val="0"/>
                </a:spcAft>
                <a:defRPr/>
              </a:pPr>
              <a:t>11</a:t>
            </a:fld>
            <a:endParaRPr lang="en-US">
              <a:solidFill>
                <a:schemeClr val="bg1"/>
              </a:solidFill>
            </a:endParaRPr>
          </a:p>
        </p:txBody>
      </p:sp>
      <p:sp>
        <p:nvSpPr>
          <p:cNvPr id="10" name="TextBox 9"/>
          <p:cNvSpPr txBox="1">
            <a:spLocks noChangeArrowheads="1"/>
          </p:cNvSpPr>
          <p:nvPr/>
        </p:nvSpPr>
        <p:spPr bwMode="auto">
          <a:xfrm>
            <a:off x="809625" y="4038600"/>
            <a:ext cx="1941513" cy="336550"/>
          </a:xfrm>
          <a:prstGeom prst="rect">
            <a:avLst/>
          </a:prstGeom>
          <a:noFill/>
          <a:ln w="9525">
            <a:noFill/>
            <a:miter lim="800000"/>
            <a:headEnd/>
            <a:tailEnd/>
          </a:ln>
        </p:spPr>
        <p:txBody>
          <a:bodyPr wrap="none">
            <a:spAutoFit/>
          </a:bodyPr>
          <a:lstStyle/>
          <a:p>
            <a:pPr algn="ctr"/>
            <a:r>
              <a:rPr lang="en-US" sz="1600">
                <a:solidFill>
                  <a:srgbClr val="7F7F7F"/>
                </a:solidFill>
              </a:rPr>
              <a:t>schema longitudinale</a:t>
            </a:r>
          </a:p>
        </p:txBody>
      </p:sp>
      <p:sp>
        <p:nvSpPr>
          <p:cNvPr id="12" name="TextBox 11"/>
          <p:cNvSpPr txBox="1">
            <a:spLocks noChangeArrowheads="1"/>
          </p:cNvSpPr>
          <p:nvPr/>
        </p:nvSpPr>
        <p:spPr bwMode="auto">
          <a:xfrm>
            <a:off x="4770438" y="5410200"/>
            <a:ext cx="1830387" cy="366713"/>
          </a:xfrm>
          <a:prstGeom prst="rect">
            <a:avLst/>
          </a:prstGeom>
          <a:noFill/>
          <a:ln w="9525">
            <a:noFill/>
            <a:miter lim="800000"/>
            <a:headEnd/>
            <a:tailEnd/>
          </a:ln>
        </p:spPr>
        <p:txBody>
          <a:bodyPr wrap="none">
            <a:spAutoFit/>
          </a:bodyPr>
          <a:lstStyle/>
          <a:p>
            <a:pPr algn="ctr"/>
            <a:r>
              <a:rPr lang="en-US" sz="1800">
                <a:solidFill>
                  <a:srgbClr val="7F7F7F"/>
                </a:solidFill>
              </a:rPr>
              <a:t>sezioni trasversali</a:t>
            </a:r>
          </a:p>
        </p:txBody>
      </p:sp>
      <p:sp>
        <p:nvSpPr>
          <p:cNvPr id="34823" name="Rectangle 1"/>
          <p:cNvSpPr>
            <a:spLocks noChangeArrowheads="1"/>
          </p:cNvSpPr>
          <p:nvPr/>
        </p:nvSpPr>
        <p:spPr bwMode="auto">
          <a:xfrm>
            <a:off x="384175" y="420688"/>
            <a:ext cx="7388225" cy="579437"/>
          </a:xfrm>
          <a:prstGeom prst="rect">
            <a:avLst/>
          </a:prstGeom>
          <a:noFill/>
          <a:ln w="9525">
            <a:noFill/>
            <a:miter lim="800000"/>
            <a:headEnd/>
            <a:tailEnd/>
          </a:ln>
        </p:spPr>
        <p:txBody>
          <a:bodyPr wrap="none">
            <a:spAutoFit/>
          </a:bodyPr>
          <a:lstStyle/>
          <a:p>
            <a:pPr algn="ctr"/>
            <a:r>
              <a:rPr lang="en-US">
                <a:solidFill>
                  <a:srgbClr val="7F7F7F"/>
                </a:solidFill>
              </a:rPr>
              <a:t>Paragone fra CWD e batteria convenzionale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ircle(in)">
                                      <p:cBhvr>
                                        <p:cTn id="19" dur="2000"/>
                                        <p:tgtEl>
                                          <p:spTgt spid="11"/>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ircle(in)">
                                      <p:cBhvr>
                                        <p:cTn id="22" dur="2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fade">
                                      <p:cBhvr>
                                        <p:cTn id="27" dur="1000"/>
                                        <p:tgtEl>
                                          <p:spTgt spid="2050"/>
                                        </p:tgtEl>
                                      </p:cBhvr>
                                    </p:animEffect>
                                    <p:anim calcmode="lin" valueType="num">
                                      <p:cBhvr>
                                        <p:cTn id="28" dur="1000" fill="hold"/>
                                        <p:tgtEl>
                                          <p:spTgt spid="2050"/>
                                        </p:tgtEl>
                                        <p:attrNameLst>
                                          <p:attrName>ppt_x</p:attrName>
                                        </p:attrNameLst>
                                      </p:cBhvr>
                                      <p:tavLst>
                                        <p:tav tm="0">
                                          <p:val>
                                            <p:strVal val="#ppt_x"/>
                                          </p:val>
                                        </p:tav>
                                        <p:tav tm="100000">
                                          <p:val>
                                            <p:strVal val="#ppt_x"/>
                                          </p:val>
                                        </p:tav>
                                      </p:tavLst>
                                    </p:anim>
                                    <p:anim calcmode="lin" valueType="num">
                                      <p:cBhvr>
                                        <p:cTn id="2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extLst>
              <a:ext uri="{28A0092B-C50C-407E-A947-70E740481C1C}"/>
            </a:extLst>
          </a:blip>
          <a:stretch>
            <a:fillRect/>
          </a:stretch>
        </p:blipFill>
        <p:spPr>
          <a:xfrm>
            <a:off x="613930" y="1207827"/>
            <a:ext cx="2601002" cy="3200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6866" name="Segnaposto numero diapositiva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9F0C43ED-440E-4D2A-9AB0-721EBCC65860}" type="slidenum">
              <a:rPr lang="en-US">
                <a:solidFill>
                  <a:schemeClr val="bg1"/>
                </a:solidFill>
              </a:rPr>
              <a:pPr defTabSz="1217613" fontAlgn="base">
                <a:spcBef>
                  <a:spcPct val="0"/>
                </a:spcBef>
                <a:spcAft>
                  <a:spcPct val="0"/>
                </a:spcAft>
                <a:defRPr/>
              </a:pPr>
              <a:t>12</a:t>
            </a:fld>
            <a:endParaRPr lang="en-US">
              <a:solidFill>
                <a:schemeClr val="bg1"/>
              </a:solidFill>
            </a:endParaRPr>
          </a:p>
        </p:txBody>
      </p:sp>
      <p:pic>
        <p:nvPicPr>
          <p:cNvPr id="13" name="Picture 12"/>
          <p:cNvPicPr>
            <a:picLocks noChangeAspect="1"/>
          </p:cNvPicPr>
          <p:nvPr/>
        </p:nvPicPr>
        <p:blipFill>
          <a:blip r:embed="rId4"/>
          <a:stretch>
            <a:fillRect/>
          </a:stretch>
        </p:blipFill>
        <p:spPr>
          <a:xfrm>
            <a:off x="3657600" y="1981200"/>
            <a:ext cx="5573713" cy="3962400"/>
          </a:xfrm>
          <a:prstGeom prst="rect">
            <a:avLst/>
          </a:prstGeom>
          <a:ln>
            <a:noFill/>
          </a:ln>
          <a:effectLst>
            <a:outerShdw blurRad="292100" dist="139700" dir="2700000" algn="tl" rotWithShape="0">
              <a:srgbClr val="333333">
                <a:alpha val="65000"/>
              </a:srgbClr>
            </a:outerShdw>
          </a:effectLst>
        </p:spPr>
      </p:pic>
      <p:sp>
        <p:nvSpPr>
          <p:cNvPr id="10" name="Bent Arrow 9"/>
          <p:cNvSpPr/>
          <p:nvPr/>
        </p:nvSpPr>
        <p:spPr>
          <a:xfrm rot="10800000" flipH="1">
            <a:off x="2390483" y="3733800"/>
            <a:ext cx="1447802" cy="1524000"/>
          </a:xfrm>
          <a:prstGeom prst="bentArrow">
            <a:avLst>
              <a:gd name="adj1" fmla="val 22948"/>
              <a:gd name="adj2" fmla="val 20224"/>
              <a:gd name="adj3" fmla="val 25000"/>
              <a:gd name="adj4" fmla="val 43750"/>
            </a:avLst>
          </a:prstGeom>
        </p:spPr>
        <p:style>
          <a:lnRef idx="0">
            <a:schemeClr val="accent2"/>
          </a:lnRef>
          <a:fillRef idx="3">
            <a:schemeClr val="accent2"/>
          </a:fillRef>
          <a:effectRef idx="3">
            <a:schemeClr val="accent2"/>
          </a:effectRef>
          <a:fontRef idx="minor">
            <a:schemeClr val="lt1"/>
          </a:fontRef>
        </p:style>
        <p:txBody>
          <a:bodyPr anchor="ctr"/>
          <a:lstStyle/>
          <a:p>
            <a:pPr algn="ctr" defTabSz="1218987" fontAlgn="auto">
              <a:spcBef>
                <a:spcPts val="0"/>
              </a:spcBef>
              <a:spcAft>
                <a:spcPts val="0"/>
              </a:spcAft>
              <a:defRPr/>
            </a:pPr>
            <a:endParaRPr lang="en-US" sz="2400">
              <a:solidFill>
                <a:schemeClr val="tx1"/>
              </a:solidFill>
            </a:endParaRPr>
          </a:p>
        </p:txBody>
      </p:sp>
      <p:sp>
        <p:nvSpPr>
          <p:cNvPr id="2" name="Rectangle 1"/>
          <p:cNvSpPr/>
          <p:nvPr/>
        </p:nvSpPr>
        <p:spPr>
          <a:xfrm>
            <a:off x="3581400" y="1219200"/>
            <a:ext cx="6067425"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a:solidFill>
                  <a:srgbClr val="7F7F7F"/>
                </a:solidFill>
              </a:rPr>
              <a:t>Superiormente:  Halfayah , Amara, Rafidain , Diwan, Gleassan</a:t>
            </a:r>
          </a:p>
          <a:p>
            <a:pPr>
              <a:defRPr/>
            </a:pPr>
            <a:r>
              <a:rPr lang="en-US" sz="1600">
                <a:solidFill>
                  <a:srgbClr val="7F7F7F"/>
                </a:solidFill>
              </a:rPr>
              <a:t>Inferiormente:  Majnoon, West-Qurna ,North-Rumailia  e  Abukhema</a:t>
            </a:r>
          </a:p>
        </p:txBody>
      </p:sp>
      <p:sp>
        <p:nvSpPr>
          <p:cNvPr id="36872" name="Rectangle 4"/>
          <p:cNvSpPr>
            <a:spLocks noChangeArrowheads="1"/>
          </p:cNvSpPr>
          <p:nvPr/>
        </p:nvSpPr>
        <p:spPr bwMode="auto">
          <a:xfrm>
            <a:off x="304800" y="406400"/>
            <a:ext cx="7269163" cy="579438"/>
          </a:xfrm>
          <a:prstGeom prst="rect">
            <a:avLst/>
          </a:prstGeom>
          <a:noFill/>
          <a:ln w="9525">
            <a:noFill/>
            <a:miter lim="800000"/>
            <a:headEnd/>
            <a:tailEnd/>
          </a:ln>
        </p:spPr>
        <p:txBody>
          <a:bodyPr wrap="none">
            <a:spAutoFit/>
          </a:bodyPr>
          <a:lstStyle/>
          <a:p>
            <a:r>
              <a:rPr lang="en-US">
                <a:solidFill>
                  <a:srgbClr val="002060"/>
                </a:solidFill>
              </a:rPr>
              <a:t>Casi reali in campi a terra in Medio Oriente</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609600" y="1092200"/>
            <a:ext cx="8382000" cy="338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buFont typeface="Arial" charset="0"/>
              <a:buNone/>
            </a:pPr>
            <a:r>
              <a:rPr lang="en-US" sz="2200">
                <a:solidFill>
                  <a:srgbClr val="7F7F7F"/>
                </a:solidFill>
              </a:rPr>
              <a:t>Correlaz.fra 4 pozzi attraversanti acquiferi in calcari, e faglie trascorrenti</a:t>
            </a:r>
          </a:p>
        </p:txBody>
      </p:sp>
      <p:sp>
        <p:nvSpPr>
          <p:cNvPr id="5" name="Rectangle 4"/>
          <p:cNvSpPr/>
          <p:nvPr/>
        </p:nvSpPr>
        <p:spPr>
          <a:xfrm>
            <a:off x="581025" y="5410200"/>
            <a:ext cx="6415088" cy="609600"/>
          </a:xfrm>
          <a:prstGeom prst="rect">
            <a:avLst/>
          </a:prstGeom>
          <a:ln w="12700"/>
        </p:spPr>
        <p:style>
          <a:lnRef idx="2">
            <a:schemeClr val="accent1"/>
          </a:lnRef>
          <a:fillRef idx="1">
            <a:schemeClr val="lt1"/>
          </a:fillRef>
          <a:effectRef idx="0">
            <a:schemeClr val="accent1"/>
          </a:effectRef>
          <a:fontRef idx="minor">
            <a:schemeClr val="dk1"/>
          </a:fontRef>
        </p:style>
        <p:txBody>
          <a:bodyPr anchor="ctr"/>
          <a:lstStyle/>
          <a:p>
            <a:pPr>
              <a:defRPr/>
            </a:pPr>
            <a:r>
              <a:rPr lang="en-US" sz="1600">
                <a:solidFill>
                  <a:srgbClr val="7F7F7F"/>
                </a:solidFill>
              </a:rPr>
              <a:t>Rispondenza   fra  4  pozzi  ritenuti  significativi   (AK-1, R-5, WQ-13, MJ-4)</a:t>
            </a:r>
          </a:p>
        </p:txBody>
      </p:sp>
      <p:graphicFrame>
        <p:nvGraphicFramePr>
          <p:cNvPr id="38956" name="Group 44"/>
          <p:cNvGraphicFramePr>
            <a:graphicFrameLocks noGrp="1"/>
          </p:cNvGraphicFramePr>
          <p:nvPr/>
        </p:nvGraphicFramePr>
        <p:xfrm>
          <a:off x="7058025" y="1600200"/>
          <a:ext cx="2600325" cy="3727450"/>
        </p:xfrm>
        <a:graphic>
          <a:graphicData uri="http://schemas.openxmlformats.org/drawingml/2006/table">
            <a:tbl>
              <a:tblPr/>
              <a:tblGrid>
                <a:gridCol w="1300163"/>
                <a:gridCol w="1300162"/>
              </a:tblGrid>
              <a:tr h="369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Calibri" pitchFamily="34" charset="0"/>
                        </a:rPr>
                        <a:t>Formazione</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12176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Calibri" pitchFamily="34" charset="0"/>
                        </a:rPr>
                        <a:t>Colore</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Tayarat</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000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Shiranish</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7030A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Hartha</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Sadi</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Tanuma</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0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Kasib</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Mishrif</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7F7F7F"/>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Rumaila</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00"/>
                    </a:solidFill>
                  </a:tcPr>
                </a:tc>
              </a:tr>
              <a:tr h="373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Calibri" pitchFamily="34" charset="0"/>
                        </a:rPr>
                        <a:t>Ahmadi</a:t>
                      </a: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txBody>
                  <a:tcPr marL="74314" marR="743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r>
            </a:tbl>
          </a:graphicData>
        </a:graphic>
      </p:graphicFrame>
      <p:sp>
        <p:nvSpPr>
          <p:cNvPr id="14" name="Rectangle 13"/>
          <p:cNvSpPr/>
          <p:nvPr/>
        </p:nvSpPr>
        <p:spPr>
          <a:xfrm>
            <a:off x="7105650" y="5410200"/>
            <a:ext cx="2571750" cy="609600"/>
          </a:xfrm>
          <a:prstGeom prst="rect">
            <a:avLst/>
          </a:prstGeom>
          <a:ln w="12700"/>
        </p:spPr>
        <p:style>
          <a:lnRef idx="2">
            <a:schemeClr val="accent1"/>
          </a:lnRef>
          <a:fillRef idx="1">
            <a:schemeClr val="lt1"/>
          </a:fillRef>
          <a:effectRef idx="0">
            <a:schemeClr val="accent1"/>
          </a:effectRef>
          <a:fontRef idx="minor">
            <a:schemeClr val="dk1"/>
          </a:fontRef>
        </p:style>
        <p:txBody>
          <a:bodyPr anchor="ctr"/>
          <a:lstStyle/>
          <a:p>
            <a:pPr>
              <a:defRPr/>
            </a:pPr>
            <a:r>
              <a:rPr lang="en-US" sz="1600">
                <a:solidFill>
                  <a:srgbClr val="7F7F7F"/>
                </a:solidFill>
              </a:rPr>
              <a:t>Sequenza stratigrafica  base </a:t>
            </a:r>
          </a:p>
        </p:txBody>
      </p:sp>
      <p:sp>
        <p:nvSpPr>
          <p:cNvPr id="38951" name="Rectangle 11"/>
          <p:cNvSpPr>
            <a:spLocks noChangeArrowheads="1"/>
          </p:cNvSpPr>
          <p:nvPr/>
        </p:nvSpPr>
        <p:spPr bwMode="auto">
          <a:xfrm>
            <a:off x="304800" y="406400"/>
            <a:ext cx="6477000" cy="579438"/>
          </a:xfrm>
          <a:prstGeom prst="rect">
            <a:avLst/>
          </a:prstGeom>
          <a:noFill/>
          <a:ln w="9525">
            <a:noFill/>
            <a:miter lim="800000"/>
            <a:headEnd/>
            <a:tailEnd/>
          </a:ln>
        </p:spPr>
        <p:txBody>
          <a:bodyPr wrap="none">
            <a:spAutoFit/>
          </a:bodyPr>
          <a:lstStyle/>
          <a:p>
            <a:r>
              <a:rPr lang="en-US">
                <a:solidFill>
                  <a:srgbClr val="7F7F7F"/>
                </a:solidFill>
              </a:rPr>
              <a:t>Segue esemplificazione di casi studiati</a:t>
            </a:r>
            <a:endParaRPr lang="en-US">
              <a:solidFill>
                <a:srgbClr val="002060"/>
              </a:solidFill>
            </a:endParaRPr>
          </a:p>
        </p:txBody>
      </p:sp>
      <p:pic>
        <p:nvPicPr>
          <p:cNvPr id="38952" name="Content Placeholder 5"/>
          <p:cNvPicPr>
            <a:picLocks noGrp="1" noChangeAspect="1"/>
          </p:cNvPicPr>
          <p:nvPr>
            <p:ph idx="1"/>
          </p:nvPr>
        </p:nvPicPr>
        <p:blipFill>
          <a:blip r:embed="rId3"/>
          <a:srcRect l="2008"/>
          <a:stretch>
            <a:fillRect/>
          </a:stretch>
        </p:blipFill>
        <p:spPr>
          <a:xfrm>
            <a:off x="581025" y="1600200"/>
            <a:ext cx="6415088" cy="3733800"/>
          </a:xfrm>
        </p:spPr>
      </p:pic>
      <p:sp>
        <p:nvSpPr>
          <p:cNvPr id="41001" name="Slide Number Placeholder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0636EA7E-1C38-4A69-AA14-65D9FD46400F}" type="slidenum">
              <a:rPr lang="en-US">
                <a:solidFill>
                  <a:schemeClr val="bg1"/>
                </a:solidFill>
              </a:rPr>
              <a:pPr defTabSz="1217613" fontAlgn="base">
                <a:spcBef>
                  <a:spcPct val="0"/>
                </a:spcBef>
                <a:spcAft>
                  <a:spcPct val="0"/>
                </a:spcAft>
                <a:defRPr/>
              </a:pPr>
              <a:t>13</a:t>
            </a:fld>
            <a:endParaRPr lang="en-US">
              <a:solidFill>
                <a:schemeClr val="bg1"/>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8956"/>
                                        </p:tgtEl>
                                        <p:attrNameLst>
                                          <p:attrName>style.visibility</p:attrName>
                                        </p:attrNameLst>
                                      </p:cBhvr>
                                      <p:to>
                                        <p:strVal val="visible"/>
                                      </p:to>
                                    </p:set>
                                    <p:animEffect transition="in" filter="fade">
                                      <p:cBhvr>
                                        <p:cTn id="7" dur="1000"/>
                                        <p:tgtEl>
                                          <p:spTgt spid="38956"/>
                                        </p:tgtEl>
                                      </p:cBhvr>
                                    </p:animEffect>
                                    <p:anim calcmode="lin" valueType="num">
                                      <p:cBhvr>
                                        <p:cTn id="8" dur="1000" fill="hold"/>
                                        <p:tgtEl>
                                          <p:spTgt spid="38956"/>
                                        </p:tgtEl>
                                        <p:attrNameLst>
                                          <p:attrName>ppt_x</p:attrName>
                                        </p:attrNameLst>
                                      </p:cBhvr>
                                      <p:tavLst>
                                        <p:tav tm="0">
                                          <p:val>
                                            <p:strVal val="#ppt_x"/>
                                          </p:val>
                                        </p:tav>
                                        <p:tav tm="100000">
                                          <p:val>
                                            <p:strVal val="#ppt_x"/>
                                          </p:val>
                                        </p:tav>
                                      </p:tavLst>
                                    </p:anim>
                                    <p:anim calcmode="lin" valueType="num">
                                      <p:cBhvr>
                                        <p:cTn id="9" dur="1000" fill="hold"/>
                                        <p:tgtEl>
                                          <p:spTgt spid="3895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p:txBody>
          <a:bodyPr/>
          <a:lstStyle/>
          <a:p>
            <a:r>
              <a:rPr lang="it-IT" smtClean="0"/>
              <a:t> </a:t>
            </a:r>
          </a:p>
        </p:txBody>
      </p:sp>
      <p:sp>
        <p:nvSpPr>
          <p:cNvPr id="40962" name="Rectangle 3"/>
          <p:cNvSpPr>
            <a:spLocks noGrp="1"/>
          </p:cNvSpPr>
          <p:nvPr>
            <p:ph type="body" idx="1"/>
          </p:nvPr>
        </p:nvSpPr>
        <p:spPr/>
        <p:txBody>
          <a:bodyPr/>
          <a:lstStyle/>
          <a:p>
            <a:pPr>
              <a:buFont typeface="Arial" charset="0"/>
              <a:buNone/>
            </a:pPr>
            <a:r>
              <a:rPr lang="it-IT" smtClean="0"/>
              <a:t> </a:t>
            </a:r>
          </a:p>
        </p:txBody>
      </p:sp>
      <p:sp>
        <p:nvSpPr>
          <p:cNvPr id="28673" name="Slide Number Placeholder 6"/>
          <p:cNvSpPr txBox="1">
            <a:spLocks noGrp="1"/>
          </p:cNvSpPr>
          <p:nvPr/>
        </p:nvSpPr>
        <p:spPr bwMode="auto">
          <a:xfrm>
            <a:off x="7099300" y="6356350"/>
            <a:ext cx="2311400" cy="365125"/>
          </a:xfrm>
          <a:prstGeom prst="rect">
            <a:avLst/>
          </a:prstGeom>
          <a:noFill/>
          <a:ln>
            <a:miter lim="800000"/>
            <a:headEnd/>
            <a:tailEnd/>
          </a:ln>
        </p:spPr>
        <p:txBody>
          <a:bodyPr anchor="ctr"/>
          <a:lstStyle/>
          <a:p>
            <a:pPr algn="r">
              <a:defRPr/>
            </a:pPr>
            <a:fld id="{F23D453E-42E7-4837-BA93-890CFA90430F}" type="slidenum">
              <a:rPr lang="en-US" sz="1200">
                <a:solidFill>
                  <a:schemeClr val="bg1"/>
                </a:solidFill>
                <a:latin typeface="+mn-lt"/>
              </a:rPr>
              <a:pPr algn="r">
                <a:defRPr/>
              </a:pPr>
              <a:t>14</a:t>
            </a:fld>
            <a:endParaRPr lang="en-US" sz="1200">
              <a:solidFill>
                <a:schemeClr val="bg1"/>
              </a:solidFill>
              <a:latin typeface="+mn-lt"/>
            </a:endParaRPr>
          </a:p>
        </p:txBody>
      </p:sp>
      <p:sp>
        <p:nvSpPr>
          <p:cNvPr id="40964" name="TextBox 8"/>
          <p:cNvSpPr txBox="1">
            <a:spLocks noChangeArrowheads="1"/>
          </p:cNvSpPr>
          <p:nvPr/>
        </p:nvSpPr>
        <p:spPr bwMode="auto">
          <a:xfrm>
            <a:off x="539750" y="4678363"/>
            <a:ext cx="8756650" cy="762000"/>
          </a:xfrm>
          <a:prstGeom prst="rect">
            <a:avLst/>
          </a:prstGeom>
          <a:noFill/>
          <a:ln w="9525">
            <a:noFill/>
            <a:miter lim="800000"/>
            <a:headEnd/>
            <a:tailEnd/>
          </a:ln>
        </p:spPr>
        <p:txBody>
          <a:bodyPr wrap="none">
            <a:spAutoFit/>
          </a:bodyPr>
          <a:lstStyle/>
          <a:p>
            <a:pPr algn="ctr"/>
            <a:r>
              <a:rPr lang="en-US" sz="2200">
                <a:solidFill>
                  <a:srgbClr val="7F7F7F"/>
                </a:solidFill>
              </a:rPr>
              <a:t>Valori percentuali (TESCO) sul totale del “Well Time”: i margini sono enormi</a:t>
            </a:r>
          </a:p>
          <a:p>
            <a:pPr algn="ctr"/>
            <a:r>
              <a:rPr lang="en-US" sz="2200">
                <a:solidFill>
                  <a:srgbClr val="7F7F7F"/>
                </a:solidFill>
              </a:rPr>
              <a:t>(da una analisi connessa alla applicazione di CWD, </a:t>
            </a:r>
            <a:r>
              <a:rPr lang="en-US" sz="2200" b="1">
                <a:solidFill>
                  <a:srgbClr val="FF9900"/>
                </a:solidFill>
              </a:rPr>
              <a:t>fonte di opportunità</a:t>
            </a:r>
            <a:r>
              <a:rPr lang="en-US" sz="2200">
                <a:solidFill>
                  <a:srgbClr val="7F7F7F"/>
                </a:solidFill>
              </a:rPr>
              <a:t>)</a:t>
            </a:r>
          </a:p>
        </p:txBody>
      </p:sp>
      <p:sp>
        <p:nvSpPr>
          <p:cNvPr id="40965" name="Rectangle 1"/>
          <p:cNvSpPr>
            <a:spLocks noChangeArrowheads="1"/>
          </p:cNvSpPr>
          <p:nvPr/>
        </p:nvSpPr>
        <p:spPr bwMode="auto">
          <a:xfrm>
            <a:off x="512763" y="406400"/>
            <a:ext cx="8936037" cy="579438"/>
          </a:xfrm>
          <a:prstGeom prst="rect">
            <a:avLst/>
          </a:prstGeom>
          <a:noFill/>
          <a:ln w="9525">
            <a:noFill/>
            <a:miter lim="800000"/>
            <a:headEnd/>
            <a:tailEnd/>
          </a:ln>
        </p:spPr>
        <p:txBody>
          <a:bodyPr wrap="none">
            <a:spAutoFit/>
          </a:bodyPr>
          <a:lstStyle/>
          <a:p>
            <a:pPr algn="ctr"/>
            <a:r>
              <a:rPr lang="en-US">
                <a:solidFill>
                  <a:srgbClr val="7F7F7F"/>
                </a:solidFill>
              </a:rPr>
              <a:t>Statistica tempi morti (con influenza diretta sui costi)</a:t>
            </a:r>
            <a:endParaRPr lang="en-US" sz="2000">
              <a:solidFill>
                <a:srgbClr val="7F7F7F"/>
              </a:solidFill>
            </a:endParaRPr>
          </a:p>
        </p:txBody>
      </p:sp>
      <p:graphicFrame>
        <p:nvGraphicFramePr>
          <p:cNvPr id="24604" name="Group 28"/>
          <p:cNvGraphicFramePr>
            <a:graphicFrameLocks noGrp="1"/>
          </p:cNvGraphicFramePr>
          <p:nvPr/>
        </p:nvGraphicFramePr>
        <p:xfrm>
          <a:off x="1524000" y="1371600"/>
          <a:ext cx="6172200" cy="3222625"/>
        </p:xfrm>
        <a:graphic>
          <a:graphicData uri="http://schemas.openxmlformats.org/drawingml/2006/table">
            <a:tbl>
              <a:tblPr/>
              <a:tblGrid>
                <a:gridCol w="3309938"/>
                <a:gridCol w="2862262"/>
              </a:tblGrid>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Perforazione e altro</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12-25%</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Posa dei rivestimenti (casings)</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12-21%</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Spostamenti in pozzo</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10-12%</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Formation Evaluation</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5-18%</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Completamenti</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 5-10%</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Intervallo somma delle voci precedenti</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44-86%</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09" name="Content Placeholder 8"/>
          <p:cNvGraphicFramePr>
            <a:graphicFrameLocks noGrp="1"/>
          </p:cNvGraphicFramePr>
          <p:nvPr>
            <p:ph idx="1"/>
          </p:nvPr>
        </p:nvGraphicFramePr>
        <p:xfrm>
          <a:off x="254000" y="1087438"/>
          <a:ext cx="4956175" cy="5157787"/>
        </p:xfrm>
        <a:graphic>
          <a:graphicData uri="http://schemas.openxmlformats.org/presentationml/2006/ole">
            <p:oleObj spid="_x0000_s43009" r:id="rId4" imgW="4956478" imgH="5163760" progId="Excel.Chart.8">
              <p:embed/>
            </p:oleObj>
          </a:graphicData>
        </a:graphic>
      </p:graphicFrame>
      <p:sp>
        <p:nvSpPr>
          <p:cNvPr id="43010" name="Segnaposto numero diapositiva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58B20E70-BA3F-49B0-AB7F-1EA4C3622380}" type="slidenum">
              <a:rPr lang="en-US">
                <a:solidFill>
                  <a:schemeClr val="bg1"/>
                </a:solidFill>
              </a:rPr>
              <a:pPr defTabSz="1217613" fontAlgn="base">
                <a:spcBef>
                  <a:spcPct val="0"/>
                </a:spcBef>
                <a:spcAft>
                  <a:spcPct val="0"/>
                </a:spcAft>
                <a:defRPr/>
              </a:pPr>
              <a:t>15</a:t>
            </a:fld>
            <a:endParaRPr lang="en-US">
              <a:solidFill>
                <a:schemeClr val="bg1"/>
              </a:solidFill>
            </a:endParaRPr>
          </a:p>
        </p:txBody>
      </p:sp>
      <p:pic>
        <p:nvPicPr>
          <p:cNvPr id="2050" name="Picture 2"/>
          <p:cNvPicPr>
            <a:picLocks noChangeAspect="1" noChangeArrowheads="1"/>
          </p:cNvPicPr>
          <p:nvPr/>
        </p:nvPicPr>
        <p:blipFill rotWithShape="1">
          <a:blip r:embed="rId5"/>
          <a:srcRect l="3341" t="3197" r="6587" b="5778"/>
          <a:stretch/>
        </p:blipFill>
        <p:spPr bwMode="auto">
          <a:xfrm>
            <a:off x="5562600" y="1138238"/>
            <a:ext cx="3981450" cy="4576762"/>
          </a:xfrm>
          <a:prstGeom prst="rect">
            <a:avLst/>
          </a:prstGeom>
          <a:noFill/>
          <a:ln w="9525">
            <a:solidFill>
              <a:schemeClr val="bg1">
                <a:lumMod val="75000"/>
              </a:schemeClr>
            </a:solidFill>
            <a:miter lim="800000"/>
            <a:headEnd/>
            <a:tailEnd/>
          </a:ln>
          <a:extLst>
            <a:ext uri="{909E8E84-426E-40DD-AFC4-6F175D3DCCD1}"/>
            <a:ext uri="{AF507438-7753-43E0-B8FC-AC1667EBCBE1}"/>
          </a:extLst>
        </p:spPr>
      </p:pic>
      <p:sp>
        <p:nvSpPr>
          <p:cNvPr id="43012" name="Rectangle 1"/>
          <p:cNvSpPr>
            <a:spLocks noChangeArrowheads="1"/>
          </p:cNvSpPr>
          <p:nvPr/>
        </p:nvSpPr>
        <p:spPr bwMode="auto">
          <a:xfrm>
            <a:off x="457200" y="406400"/>
            <a:ext cx="8794750" cy="579438"/>
          </a:xfrm>
          <a:prstGeom prst="rect">
            <a:avLst/>
          </a:prstGeom>
          <a:noFill/>
          <a:ln w="9525">
            <a:noFill/>
            <a:miter lim="800000"/>
            <a:headEnd/>
            <a:tailEnd/>
          </a:ln>
        </p:spPr>
        <p:txBody>
          <a:bodyPr wrap="none">
            <a:spAutoFit/>
          </a:bodyPr>
          <a:lstStyle/>
          <a:p>
            <a:r>
              <a:rPr lang="en-US">
                <a:solidFill>
                  <a:srgbClr val="7F7F7F"/>
                </a:solidFill>
              </a:rPr>
              <a:t>Ulteriore statistica sui tempi di attesa o di ritardo,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egnaposto numero diapositiva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DFD5080B-8475-4C87-AEB9-403397DAEC95}" type="slidenum">
              <a:rPr lang="en-US">
                <a:solidFill>
                  <a:schemeClr val="bg1"/>
                </a:solidFill>
              </a:rPr>
              <a:pPr defTabSz="1217613" fontAlgn="base">
                <a:spcBef>
                  <a:spcPct val="0"/>
                </a:spcBef>
                <a:spcAft>
                  <a:spcPct val="0"/>
                </a:spcAft>
                <a:defRPr/>
              </a:pPr>
              <a:t>16</a:t>
            </a:fld>
            <a:endParaRPr lang="en-US">
              <a:solidFill>
                <a:schemeClr val="bg1"/>
              </a:solidFill>
            </a:endParaRPr>
          </a:p>
        </p:txBody>
      </p:sp>
      <p:sp>
        <p:nvSpPr>
          <p:cNvPr id="45058" name="TextBox 1"/>
          <p:cNvSpPr txBox="1">
            <a:spLocks noChangeArrowheads="1"/>
          </p:cNvSpPr>
          <p:nvPr/>
        </p:nvSpPr>
        <p:spPr bwMode="auto">
          <a:xfrm>
            <a:off x="609600" y="1066800"/>
            <a:ext cx="8839200" cy="4933950"/>
          </a:xfrm>
          <a:prstGeom prst="rect">
            <a:avLst/>
          </a:prstGeom>
          <a:noFill/>
          <a:ln w="9525">
            <a:noFill/>
            <a:miter lim="800000"/>
            <a:headEnd/>
            <a:tailEnd/>
          </a:ln>
        </p:spPr>
        <p:txBody>
          <a:bodyPr>
            <a:spAutoFit/>
          </a:bodyPr>
          <a:lstStyle/>
          <a:p>
            <a:pPr marL="342900" indent="-342900" defTabSz="914400">
              <a:lnSpc>
                <a:spcPct val="150000"/>
              </a:lnSpc>
              <a:spcBef>
                <a:spcPct val="20000"/>
              </a:spcBef>
              <a:buFont typeface="Arial" charset="0"/>
              <a:buChar char="•"/>
            </a:pPr>
            <a:r>
              <a:rPr lang="en-US" sz="2000">
                <a:solidFill>
                  <a:srgbClr val="7F7F7F"/>
                </a:solidFill>
              </a:rPr>
              <a:t>Contenimento delle potenze da installare sugli impianti </a:t>
            </a:r>
          </a:p>
          <a:p>
            <a:pPr marL="342900" indent="-342900" defTabSz="914400">
              <a:lnSpc>
                <a:spcPct val="150000"/>
              </a:lnSpc>
              <a:spcBef>
                <a:spcPct val="20000"/>
              </a:spcBef>
              <a:buFont typeface="Arial" charset="0"/>
              <a:buChar char="•"/>
            </a:pPr>
            <a:r>
              <a:rPr lang="en-US" sz="2000">
                <a:solidFill>
                  <a:srgbClr val="7F7F7F"/>
                </a:solidFill>
              </a:rPr>
              <a:t>Riduzione degli incidenti sugli impianti limitando l’uso di tecniche convenzionali </a:t>
            </a:r>
          </a:p>
          <a:p>
            <a:pPr marL="342900" indent="-342900" defTabSz="914400">
              <a:lnSpc>
                <a:spcPct val="150000"/>
              </a:lnSpc>
              <a:spcBef>
                <a:spcPct val="20000"/>
              </a:spcBef>
              <a:buFont typeface="Arial" charset="0"/>
              <a:buChar char="•"/>
            </a:pPr>
            <a:r>
              <a:rPr lang="en-US" sz="2000">
                <a:solidFill>
                  <a:srgbClr val="7F7F7F"/>
                </a:solidFill>
              </a:rPr>
              <a:t>Limitazione del richiamo di acqua dagli acquiferi attraversandoli</a:t>
            </a:r>
          </a:p>
          <a:p>
            <a:pPr marL="342900" indent="-342900" defTabSz="914400">
              <a:lnSpc>
                <a:spcPct val="150000"/>
              </a:lnSpc>
              <a:spcBef>
                <a:spcPct val="20000"/>
              </a:spcBef>
              <a:buFont typeface="Arial" charset="0"/>
              <a:buChar char="•"/>
            </a:pPr>
            <a:r>
              <a:rPr lang="en-US" sz="2000">
                <a:solidFill>
                  <a:srgbClr val="7F7F7F"/>
                </a:solidFill>
              </a:rPr>
              <a:t>Migliori risultati ai fini dell’isolamento immediato di formazioni contenenti fluidi </a:t>
            </a:r>
          </a:p>
          <a:p>
            <a:pPr marL="342900" indent="-342900" defTabSz="914400">
              <a:lnSpc>
                <a:spcPct val="150000"/>
              </a:lnSpc>
              <a:spcBef>
                <a:spcPct val="20000"/>
              </a:spcBef>
              <a:buFont typeface="Arial" charset="0"/>
              <a:buChar char="•"/>
            </a:pPr>
            <a:r>
              <a:rPr lang="en-US" sz="2000">
                <a:solidFill>
                  <a:srgbClr val="7F7F7F"/>
                </a:solidFill>
              </a:rPr>
              <a:t>Contenimento significativo dei tempi morti (inevitabili)</a:t>
            </a:r>
          </a:p>
          <a:p>
            <a:pPr marL="342900" indent="-342900" defTabSz="914400">
              <a:lnSpc>
                <a:spcPct val="150000"/>
              </a:lnSpc>
              <a:spcBef>
                <a:spcPct val="20000"/>
              </a:spcBef>
              <a:buFont typeface="Arial" charset="0"/>
              <a:buChar char="•"/>
            </a:pPr>
            <a:r>
              <a:rPr lang="en-US" sz="2000">
                <a:solidFill>
                  <a:srgbClr val="7F7F7F"/>
                </a:solidFill>
              </a:rPr>
              <a:t>Migliore efficienza globale dei sistemi</a:t>
            </a:r>
          </a:p>
          <a:p>
            <a:pPr marL="342900" indent="-342900" defTabSz="914400">
              <a:lnSpc>
                <a:spcPct val="150000"/>
              </a:lnSpc>
              <a:spcBef>
                <a:spcPct val="20000"/>
              </a:spcBef>
            </a:pPr>
            <a:endParaRPr lang="en-US" sz="2000">
              <a:solidFill>
                <a:srgbClr val="7F7F7F"/>
              </a:solidFill>
            </a:endParaRPr>
          </a:p>
          <a:p>
            <a:pPr marL="2057400" lvl="4" indent="-228600" defTabSz="914400">
              <a:lnSpc>
                <a:spcPct val="150000"/>
              </a:lnSpc>
              <a:spcBef>
                <a:spcPct val="20000"/>
              </a:spcBef>
              <a:buFont typeface="Arial" charset="0"/>
              <a:buNone/>
            </a:pPr>
            <a:r>
              <a:rPr lang="en-US" sz="2000">
                <a:solidFill>
                  <a:srgbClr val="7F7F7F"/>
                </a:solidFill>
              </a:rPr>
              <a:t>(a livello generale, e non solo a proposito di  CWD)</a:t>
            </a:r>
          </a:p>
          <a:p>
            <a:pPr marL="342900" indent="-342900" defTabSz="914400">
              <a:lnSpc>
                <a:spcPct val="150000"/>
              </a:lnSpc>
              <a:spcBef>
                <a:spcPct val="20000"/>
              </a:spcBef>
              <a:buFont typeface="Arial" charset="0"/>
              <a:buChar char="•"/>
            </a:pPr>
            <a:endParaRPr lang="en-US" sz="2000">
              <a:solidFill>
                <a:srgbClr val="7F7F7F"/>
              </a:solidFill>
            </a:endParaRPr>
          </a:p>
          <a:p>
            <a:pPr marL="342900" indent="-342900" defTabSz="914400">
              <a:buFont typeface="Wingdings" pitchFamily="2" charset="2"/>
              <a:buChar char="Ø"/>
            </a:pPr>
            <a:endParaRPr lang="en-US" sz="1600">
              <a:solidFill>
                <a:schemeClr val="tx1"/>
              </a:solidFill>
            </a:endParaRPr>
          </a:p>
        </p:txBody>
      </p:sp>
      <p:sp>
        <p:nvSpPr>
          <p:cNvPr id="45059" name="Rectangle 2"/>
          <p:cNvSpPr>
            <a:spLocks noChangeArrowheads="1"/>
          </p:cNvSpPr>
          <p:nvPr/>
        </p:nvSpPr>
        <p:spPr bwMode="auto">
          <a:xfrm>
            <a:off x="304800" y="406400"/>
            <a:ext cx="8286750" cy="579438"/>
          </a:xfrm>
          <a:prstGeom prst="rect">
            <a:avLst/>
          </a:prstGeom>
          <a:noFill/>
          <a:ln w="9525">
            <a:noFill/>
            <a:miter lim="800000"/>
            <a:headEnd/>
            <a:tailEnd/>
          </a:ln>
        </p:spPr>
        <p:txBody>
          <a:bodyPr wrap="none">
            <a:spAutoFit/>
          </a:bodyPr>
          <a:lstStyle/>
          <a:p>
            <a:r>
              <a:rPr lang="en-US">
                <a:solidFill>
                  <a:srgbClr val="7F7F7F"/>
                </a:solidFill>
              </a:rPr>
              <a:t>Miglioramenti ottenibili:   </a:t>
            </a:r>
            <a:r>
              <a:rPr lang="en-US">
                <a:solidFill>
                  <a:schemeClr val="accent2"/>
                </a:solidFill>
              </a:rPr>
              <a:t>opportunità</a:t>
            </a:r>
            <a:r>
              <a:rPr lang="en-US">
                <a:solidFill>
                  <a:srgbClr val="7F7F7F"/>
                </a:solidFill>
              </a:rPr>
              <a:t> emergenti</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egnaposto numero diapositiva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FA3C51D2-EDE4-4E62-BC41-D4B98AFECF4F}" type="slidenum">
              <a:rPr lang="en-US">
                <a:solidFill>
                  <a:schemeClr val="bg1"/>
                </a:solidFill>
              </a:rPr>
              <a:pPr defTabSz="1217613" fontAlgn="base">
                <a:spcBef>
                  <a:spcPct val="0"/>
                </a:spcBef>
                <a:spcAft>
                  <a:spcPct val="0"/>
                </a:spcAft>
                <a:defRPr/>
              </a:pPr>
              <a:t>17</a:t>
            </a:fld>
            <a:endParaRPr lang="en-US">
              <a:solidFill>
                <a:schemeClr val="bg1"/>
              </a:solidFill>
            </a:endParaRPr>
          </a:p>
        </p:txBody>
      </p:sp>
      <p:sp>
        <p:nvSpPr>
          <p:cNvPr id="47106" name="TextBox 1"/>
          <p:cNvSpPr txBox="1">
            <a:spLocks noChangeArrowheads="1"/>
          </p:cNvSpPr>
          <p:nvPr/>
        </p:nvSpPr>
        <p:spPr bwMode="auto">
          <a:xfrm>
            <a:off x="304800" y="1103313"/>
            <a:ext cx="9144000" cy="4327525"/>
          </a:xfrm>
          <a:prstGeom prst="rect">
            <a:avLst/>
          </a:prstGeom>
          <a:noFill/>
          <a:ln w="9525">
            <a:noFill/>
            <a:miter lim="800000"/>
            <a:headEnd/>
            <a:tailEnd/>
          </a:ln>
        </p:spPr>
        <p:txBody>
          <a:bodyPr>
            <a:spAutoFit/>
          </a:bodyPr>
          <a:lstStyle/>
          <a:p>
            <a:pPr marL="342900" indent="-342900" defTabSz="914400">
              <a:lnSpc>
                <a:spcPct val="150000"/>
              </a:lnSpc>
              <a:spcBef>
                <a:spcPct val="20000"/>
              </a:spcBef>
              <a:buFont typeface="Arial" charset="0"/>
              <a:buNone/>
            </a:pPr>
            <a:r>
              <a:rPr lang="en-US" sz="2000">
                <a:solidFill>
                  <a:srgbClr val="7F7F7F"/>
                </a:solidFill>
              </a:rPr>
              <a:t>(continua)</a:t>
            </a:r>
            <a:br>
              <a:rPr lang="en-US" sz="2000">
                <a:solidFill>
                  <a:srgbClr val="7F7F7F"/>
                </a:solidFill>
              </a:rPr>
            </a:br>
            <a:endParaRPr lang="en-US" sz="2000">
              <a:solidFill>
                <a:srgbClr val="7F7F7F"/>
              </a:solidFill>
            </a:endParaRPr>
          </a:p>
          <a:p>
            <a:pPr marL="342900" indent="-342900" defTabSz="914400">
              <a:lnSpc>
                <a:spcPct val="150000"/>
              </a:lnSpc>
              <a:spcBef>
                <a:spcPct val="20000"/>
              </a:spcBef>
              <a:buFont typeface="Arial" charset="0"/>
              <a:buChar char="•"/>
            </a:pPr>
            <a:r>
              <a:rPr lang="en-US" sz="2000">
                <a:solidFill>
                  <a:srgbClr val="7F7F7F"/>
                </a:solidFill>
              </a:rPr>
              <a:t>Migliore affidabilità dei log geofisici eseguiti a foro già rivestito</a:t>
            </a:r>
          </a:p>
          <a:p>
            <a:pPr marL="342900" indent="-342900" defTabSz="914400">
              <a:lnSpc>
                <a:spcPct val="150000"/>
              </a:lnSpc>
              <a:spcBef>
                <a:spcPct val="20000"/>
              </a:spcBef>
              <a:buFont typeface="Arial" charset="0"/>
              <a:buChar char="•"/>
            </a:pPr>
            <a:r>
              <a:rPr lang="en-US" sz="2000" b="1" i="1">
                <a:solidFill>
                  <a:srgbClr val="7F7F7F"/>
                </a:solidFill>
              </a:rPr>
              <a:t>Convincere gli operatori </a:t>
            </a:r>
            <a:r>
              <a:rPr lang="en-US" sz="2000">
                <a:solidFill>
                  <a:srgbClr val="7F7F7F"/>
                </a:solidFill>
              </a:rPr>
              <a:t>che, specialmente in caso di dubbio, molti parametri utili (i.e. danneggiamento delle formazioni, volumi di fluidi in movimento, et al.) oggi possono essere affidabilmente mutuati attraverso procedimenti di correlazione con casi esistenti, specialmente quando questi ultimi sono stati consolidati e decantati nel tempo.</a:t>
            </a:r>
            <a:br>
              <a:rPr lang="en-US" sz="2000">
                <a:solidFill>
                  <a:srgbClr val="7F7F7F"/>
                </a:solidFill>
              </a:rPr>
            </a:br>
            <a:r>
              <a:rPr lang="en-US" sz="2000">
                <a:solidFill>
                  <a:srgbClr val="7F7F7F"/>
                </a:solidFill>
              </a:rPr>
              <a:t> </a:t>
            </a:r>
            <a:endParaRPr lang="en-US" sz="1800">
              <a:solidFill>
                <a:srgbClr val="7F7F7F"/>
              </a:solidFill>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egnaposto numero diapositiva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0589A2BE-D4BE-454A-8A9A-923E7D9CC9C1}" type="slidenum">
              <a:rPr lang="en-US">
                <a:solidFill>
                  <a:schemeClr val="bg1"/>
                </a:solidFill>
              </a:rPr>
              <a:pPr defTabSz="1217613" fontAlgn="base">
                <a:spcBef>
                  <a:spcPct val="0"/>
                </a:spcBef>
                <a:spcAft>
                  <a:spcPct val="0"/>
                </a:spcAft>
                <a:defRPr/>
              </a:pPr>
              <a:t>18</a:t>
            </a:fld>
            <a:endParaRPr lang="en-US">
              <a:solidFill>
                <a:schemeClr val="bg1"/>
              </a:solidFill>
            </a:endParaRPr>
          </a:p>
        </p:txBody>
      </p:sp>
      <p:sp>
        <p:nvSpPr>
          <p:cNvPr id="49154" name="TextBox 8"/>
          <p:cNvSpPr txBox="1">
            <a:spLocks noChangeArrowheads="1"/>
          </p:cNvSpPr>
          <p:nvPr/>
        </p:nvSpPr>
        <p:spPr bwMode="auto">
          <a:xfrm>
            <a:off x="533400" y="990600"/>
            <a:ext cx="9139238" cy="5702300"/>
          </a:xfrm>
          <a:prstGeom prst="rect">
            <a:avLst/>
          </a:prstGeom>
          <a:noFill/>
          <a:ln w="9525">
            <a:noFill/>
            <a:miter lim="800000"/>
            <a:headEnd/>
            <a:tailEnd/>
          </a:ln>
        </p:spPr>
        <p:txBody>
          <a:bodyPr>
            <a:spAutoFit/>
          </a:bodyPr>
          <a:lstStyle/>
          <a:p>
            <a:pPr marL="342900" indent="-342900" defTabSz="914400">
              <a:lnSpc>
                <a:spcPct val="150000"/>
              </a:lnSpc>
              <a:spcBef>
                <a:spcPct val="20000"/>
              </a:spcBef>
              <a:buFont typeface="Arial" charset="0"/>
              <a:buChar char="•"/>
            </a:pPr>
            <a:r>
              <a:rPr lang="en-US" sz="1800">
                <a:solidFill>
                  <a:srgbClr val="7F7F7F"/>
                </a:solidFill>
              </a:rPr>
              <a:t>Ricerca di tecnologie alternative di perforazione petrolifera, </a:t>
            </a:r>
            <a:r>
              <a:rPr lang="en-US" sz="1800" b="1">
                <a:solidFill>
                  <a:schemeClr val="accent2"/>
                </a:solidFill>
              </a:rPr>
              <a:t>nel rispetto delle normative</a:t>
            </a:r>
          </a:p>
          <a:p>
            <a:pPr marL="342900" indent="-342900" defTabSz="914400">
              <a:lnSpc>
                <a:spcPct val="150000"/>
              </a:lnSpc>
              <a:spcBef>
                <a:spcPct val="20000"/>
              </a:spcBef>
              <a:buFont typeface="Arial" charset="0"/>
              <a:buChar char="•"/>
            </a:pPr>
            <a:r>
              <a:rPr lang="en-US" sz="1800">
                <a:solidFill>
                  <a:srgbClr val="7F7F7F"/>
                </a:solidFill>
              </a:rPr>
              <a:t>Applicazione di strumentazione </a:t>
            </a:r>
            <a:r>
              <a:rPr lang="it-IT" sz="1800">
                <a:solidFill>
                  <a:srgbClr val="7F7F7F"/>
                </a:solidFill>
              </a:rPr>
              <a:t>innovativa in pozzo</a:t>
            </a:r>
          </a:p>
          <a:p>
            <a:pPr marL="342900" indent="-342900" defTabSz="914400">
              <a:lnSpc>
                <a:spcPct val="150000"/>
              </a:lnSpc>
              <a:spcBef>
                <a:spcPct val="20000"/>
              </a:spcBef>
              <a:buFont typeface="Arial" charset="0"/>
              <a:buChar char="•"/>
            </a:pPr>
            <a:r>
              <a:rPr lang="en-US" sz="1800">
                <a:solidFill>
                  <a:srgbClr val="7F7F7F"/>
                </a:solidFill>
              </a:rPr>
              <a:t>Riduzione delle perdite di circolazione nelle formazioni  permeabili </a:t>
            </a:r>
          </a:p>
          <a:p>
            <a:pPr marL="342900" indent="-342900" defTabSz="914400">
              <a:lnSpc>
                <a:spcPct val="150000"/>
              </a:lnSpc>
              <a:spcBef>
                <a:spcPct val="20000"/>
              </a:spcBef>
              <a:buFont typeface="Arial" charset="0"/>
              <a:buChar char="•"/>
            </a:pPr>
            <a:r>
              <a:rPr lang="en-US" sz="1800">
                <a:solidFill>
                  <a:srgbClr val="7F7F7F"/>
                </a:solidFill>
              </a:rPr>
              <a:t>Ricerca reologica per ottenere pannelli di fango super impermeabili </a:t>
            </a:r>
            <a:endParaRPr lang="en-US" sz="800">
              <a:solidFill>
                <a:srgbClr val="7F7F7F"/>
              </a:solidFill>
            </a:endParaRPr>
          </a:p>
          <a:p>
            <a:pPr marL="342900" indent="-342900" defTabSz="914400">
              <a:lnSpc>
                <a:spcPct val="150000"/>
              </a:lnSpc>
              <a:spcBef>
                <a:spcPct val="20000"/>
              </a:spcBef>
              <a:buFont typeface="Arial" charset="0"/>
              <a:buChar char="•"/>
            </a:pPr>
            <a:r>
              <a:rPr lang="en-US" sz="1800">
                <a:solidFill>
                  <a:srgbClr val="7F7F7F"/>
                </a:solidFill>
              </a:rPr>
              <a:t>IRicerca per il miglioramento della stabilità del foro</a:t>
            </a:r>
          </a:p>
          <a:p>
            <a:pPr marL="342900" indent="-342900" defTabSz="914400">
              <a:lnSpc>
                <a:spcPct val="150000"/>
              </a:lnSpc>
              <a:spcBef>
                <a:spcPct val="20000"/>
              </a:spcBef>
              <a:buFont typeface="Arial" charset="0"/>
              <a:buChar char="•"/>
            </a:pPr>
            <a:r>
              <a:rPr lang="en-US" sz="1800">
                <a:solidFill>
                  <a:srgbClr val="7F7F7F"/>
                </a:solidFill>
              </a:rPr>
              <a:t>Tecniche di cementazione multi-stadio da affinare ulteriormente</a:t>
            </a:r>
          </a:p>
          <a:p>
            <a:pPr marL="342900" indent="-342900" defTabSz="914400">
              <a:lnSpc>
                <a:spcPct val="150000"/>
              </a:lnSpc>
              <a:spcBef>
                <a:spcPct val="20000"/>
              </a:spcBef>
              <a:buFont typeface="Arial" charset="0"/>
              <a:buChar char="•"/>
            </a:pPr>
            <a:r>
              <a:rPr lang="en-US" sz="1800">
                <a:solidFill>
                  <a:srgbClr val="7F7F7F"/>
                </a:solidFill>
              </a:rPr>
              <a:t>(Impatto minore, ma non rischio minore,  in caso di formazioni stabili o autoportanti)</a:t>
            </a:r>
          </a:p>
          <a:p>
            <a:pPr marL="342900" indent="-342900" defTabSz="914400">
              <a:lnSpc>
                <a:spcPct val="150000"/>
              </a:lnSpc>
              <a:spcBef>
                <a:spcPct val="20000"/>
              </a:spcBef>
              <a:buFont typeface="Arial" charset="0"/>
              <a:buChar char="•"/>
            </a:pPr>
            <a:r>
              <a:rPr lang="en-US" sz="1800">
                <a:solidFill>
                  <a:srgbClr val="7F7F7F"/>
                </a:solidFill>
              </a:rPr>
              <a:t>Necessità di ampliamento del numero di società contrattiste coinvolte, e conseguente necessario allineamento delle oil companies su livelli di alta qualità</a:t>
            </a:r>
          </a:p>
          <a:p>
            <a:pPr marL="342900" indent="-342900" defTabSz="914400">
              <a:lnSpc>
                <a:spcPct val="150000"/>
              </a:lnSpc>
              <a:spcBef>
                <a:spcPct val="20000"/>
              </a:spcBef>
              <a:buFont typeface="Arial" charset="0"/>
              <a:buChar char="•"/>
            </a:pPr>
            <a:endParaRPr lang="en-US" sz="1800">
              <a:solidFill>
                <a:srgbClr val="7F7F7F"/>
              </a:solidFill>
            </a:endParaRPr>
          </a:p>
          <a:p>
            <a:pPr marL="342900" indent="-342900" defTabSz="914400">
              <a:lnSpc>
                <a:spcPct val="150000"/>
              </a:lnSpc>
              <a:spcBef>
                <a:spcPct val="20000"/>
              </a:spcBef>
              <a:buFont typeface="Arial" charset="0"/>
              <a:buChar char="•"/>
            </a:pPr>
            <a:endParaRPr lang="en-US" sz="1800">
              <a:solidFill>
                <a:srgbClr val="7F7F7F"/>
              </a:solidFill>
            </a:endParaRPr>
          </a:p>
          <a:p>
            <a:pPr marL="342900" indent="-342900" defTabSz="914400">
              <a:lnSpc>
                <a:spcPct val="150000"/>
              </a:lnSpc>
              <a:spcBef>
                <a:spcPct val="20000"/>
              </a:spcBef>
              <a:buFont typeface="Arial" charset="0"/>
              <a:buChar char="•"/>
            </a:pPr>
            <a:endParaRPr lang="en-US" sz="2200">
              <a:solidFill>
                <a:srgbClr val="7F7F7F"/>
              </a:solidFill>
            </a:endParaRPr>
          </a:p>
        </p:txBody>
      </p:sp>
      <p:sp>
        <p:nvSpPr>
          <p:cNvPr id="16" name="Rettangolo 8"/>
          <p:cNvSpPr/>
          <p:nvPr/>
        </p:nvSpPr>
        <p:spPr>
          <a:xfrm>
            <a:off x="374650" y="285750"/>
            <a:ext cx="9231313" cy="649288"/>
          </a:xfrm>
          <a:prstGeom prst="rect">
            <a:avLst/>
          </a:prstGeom>
        </p:spPr>
        <p:style>
          <a:lnRef idx="0">
            <a:scrgbClr r="0" g="0" b="0"/>
          </a:lnRef>
          <a:fillRef idx="0">
            <a:scrgbClr r="0" g="0" b="0"/>
          </a:fillRef>
          <a:effectRef idx="0">
            <a:scrgbClr r="0" g="0" b="0"/>
          </a:effectRef>
          <a:fontRef idx="minor">
            <a:schemeClr val="lt1"/>
          </a:fontRef>
        </p:style>
        <p:txBody>
          <a:bodyPr lIns="114300" tIns="114300" rIns="114300" bIns="114300" spcCol="1270" anchor="ctr"/>
          <a:lstStyle/>
          <a:p>
            <a:pPr algn="ctr" defTabSz="1333500" fontAlgn="auto">
              <a:lnSpc>
                <a:spcPct val="90000"/>
              </a:lnSpc>
              <a:spcAft>
                <a:spcPct val="35000"/>
              </a:spcAft>
              <a:defRPr/>
            </a:pPr>
            <a:endParaRPr lang="en-US" sz="2400" dirty="0"/>
          </a:p>
        </p:txBody>
      </p:sp>
      <p:sp>
        <p:nvSpPr>
          <p:cNvPr id="49156" name="Rectangle 3"/>
          <p:cNvSpPr>
            <a:spLocks noChangeArrowheads="1"/>
          </p:cNvSpPr>
          <p:nvPr/>
        </p:nvSpPr>
        <p:spPr bwMode="auto">
          <a:xfrm>
            <a:off x="304800" y="406400"/>
            <a:ext cx="2051050" cy="579438"/>
          </a:xfrm>
          <a:prstGeom prst="rect">
            <a:avLst/>
          </a:prstGeom>
          <a:noFill/>
          <a:ln w="9525">
            <a:noFill/>
            <a:miter lim="800000"/>
            <a:headEnd/>
            <a:tailEnd/>
          </a:ln>
        </p:spPr>
        <p:txBody>
          <a:bodyPr wrap="none">
            <a:spAutoFit/>
          </a:bodyPr>
          <a:lstStyle/>
          <a:p>
            <a:r>
              <a:rPr lang="en-US" i="1"/>
              <a:t>Conclusioni</a:t>
            </a: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Number Placeholder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F2D67AB8-38DB-4FB8-83FF-58A314840618}" type="slidenum">
              <a:rPr lang="en-US">
                <a:solidFill>
                  <a:schemeClr val="bg1"/>
                </a:solidFill>
              </a:rPr>
              <a:pPr defTabSz="1217613" fontAlgn="base">
                <a:spcBef>
                  <a:spcPct val="0"/>
                </a:spcBef>
                <a:spcAft>
                  <a:spcPct val="0"/>
                </a:spcAft>
                <a:defRPr/>
              </a:pPr>
              <a:t>19</a:t>
            </a:fld>
            <a:endParaRPr lang="en-US">
              <a:solidFill>
                <a:schemeClr val="bg1"/>
              </a:solidFill>
            </a:endParaRPr>
          </a:p>
        </p:txBody>
      </p:sp>
      <p:sp>
        <p:nvSpPr>
          <p:cNvPr id="51202" name="Rectangle 4"/>
          <p:cNvSpPr>
            <a:spLocks noChangeArrowheads="1"/>
          </p:cNvSpPr>
          <p:nvPr/>
        </p:nvSpPr>
        <p:spPr bwMode="auto">
          <a:xfrm>
            <a:off x="914400" y="1011238"/>
            <a:ext cx="8153400" cy="5032375"/>
          </a:xfrm>
          <a:prstGeom prst="rect">
            <a:avLst/>
          </a:prstGeom>
          <a:noFill/>
          <a:ln w="9525">
            <a:noFill/>
            <a:miter lim="800000"/>
            <a:headEnd/>
            <a:tailEnd/>
          </a:ln>
        </p:spPr>
        <p:txBody>
          <a:bodyPr>
            <a:spAutoFit/>
          </a:bodyPr>
          <a:lstStyle/>
          <a:p>
            <a:pPr marL="342900" indent="-342900" defTabSz="914400">
              <a:lnSpc>
                <a:spcPct val="150000"/>
              </a:lnSpc>
              <a:spcBef>
                <a:spcPct val="20000"/>
              </a:spcBef>
              <a:buFont typeface="Arial" charset="0"/>
              <a:buNone/>
            </a:pPr>
            <a:r>
              <a:rPr lang="en-US" sz="2200">
                <a:solidFill>
                  <a:srgbClr val="7F7F7F"/>
                </a:solidFill>
              </a:rPr>
              <a:t>Possibile evoluzione tecnologica (e non solo) sui temi fondamentali: </a:t>
            </a:r>
          </a:p>
          <a:p>
            <a:pPr marL="342900" indent="-342900" defTabSz="914400">
              <a:lnSpc>
                <a:spcPct val="150000"/>
              </a:lnSpc>
              <a:spcBef>
                <a:spcPct val="20000"/>
              </a:spcBef>
              <a:buFont typeface="Arial" charset="0"/>
              <a:buChar char="•"/>
            </a:pPr>
            <a:endParaRPr lang="en-US" sz="2200">
              <a:solidFill>
                <a:srgbClr val="7F7F7F"/>
              </a:solidFill>
            </a:endParaRPr>
          </a:p>
          <a:p>
            <a:pPr marL="1560513" lvl="2" indent="-342900" defTabSz="914400">
              <a:lnSpc>
                <a:spcPct val="150000"/>
              </a:lnSpc>
              <a:spcBef>
                <a:spcPct val="20000"/>
              </a:spcBef>
              <a:buFont typeface="Wingdings" pitchFamily="2" charset="2"/>
              <a:buChar char="ü"/>
            </a:pPr>
            <a:r>
              <a:rPr lang="en-US" sz="2000">
                <a:solidFill>
                  <a:srgbClr val="7F7F7F"/>
                </a:solidFill>
              </a:rPr>
              <a:t>Perforazione sottobilanciata (underbalanced), dove possibile</a:t>
            </a:r>
          </a:p>
          <a:p>
            <a:pPr marL="1560513" lvl="2" indent="-342900" defTabSz="914400">
              <a:lnSpc>
                <a:spcPct val="150000"/>
              </a:lnSpc>
              <a:spcBef>
                <a:spcPct val="20000"/>
              </a:spcBef>
              <a:buFont typeface="Wingdings" pitchFamily="2" charset="2"/>
              <a:buChar char="ü"/>
            </a:pPr>
            <a:r>
              <a:rPr lang="en-US" sz="2000">
                <a:solidFill>
                  <a:srgbClr val="7F7F7F"/>
                </a:solidFill>
              </a:rPr>
              <a:t> Casing Drilling anche con sistema “rotary steerable” </a:t>
            </a:r>
          </a:p>
          <a:p>
            <a:pPr marL="1560513" lvl="2" indent="-342900" defTabSz="914400">
              <a:lnSpc>
                <a:spcPct val="150000"/>
              </a:lnSpc>
              <a:spcBef>
                <a:spcPct val="20000"/>
              </a:spcBef>
              <a:buFont typeface="Wingdings" pitchFamily="2" charset="2"/>
              <a:buChar char="ü"/>
            </a:pPr>
            <a:r>
              <a:rPr lang="en-US" sz="2000">
                <a:solidFill>
                  <a:srgbClr val="7F7F7F"/>
                </a:solidFill>
              </a:rPr>
              <a:t>Uso anche di elementi tubolari espandibili</a:t>
            </a:r>
          </a:p>
          <a:p>
            <a:pPr marL="1560513" lvl="2" indent="-342900" defTabSz="914400">
              <a:lnSpc>
                <a:spcPct val="150000"/>
              </a:lnSpc>
              <a:spcBef>
                <a:spcPct val="20000"/>
              </a:spcBef>
              <a:buFont typeface="Wingdings" pitchFamily="2" charset="2"/>
              <a:buChar char="ü"/>
            </a:pPr>
            <a:r>
              <a:rPr lang="en-US" sz="2000">
                <a:solidFill>
                  <a:srgbClr val="7F7F7F"/>
                </a:solidFill>
              </a:rPr>
              <a:t>Tecniche di cementazione selettiva multistadio, con strumentazione e tecnologia opportuna</a:t>
            </a:r>
          </a:p>
          <a:p>
            <a:pPr marL="1560513" lvl="2" indent="-342900" defTabSz="914400">
              <a:lnSpc>
                <a:spcPct val="150000"/>
              </a:lnSpc>
              <a:spcBef>
                <a:spcPct val="20000"/>
              </a:spcBef>
              <a:buFont typeface="Wingdings" pitchFamily="2" charset="2"/>
              <a:buChar char="ü"/>
            </a:pPr>
            <a:r>
              <a:rPr lang="en-US" sz="2000">
                <a:solidFill>
                  <a:srgbClr val="7F7F7F"/>
                </a:solidFill>
              </a:rPr>
              <a:t>Istruzione permanente e aggiornamento del personale di </a:t>
            </a:r>
            <a:r>
              <a:rPr lang="en-US" sz="2000" u="sng">
                <a:solidFill>
                  <a:srgbClr val="7F7F7F"/>
                </a:solidFill>
              </a:rPr>
              <a:t>tutti</a:t>
            </a:r>
            <a:r>
              <a:rPr lang="en-US" sz="2000">
                <a:solidFill>
                  <a:srgbClr val="7F7F7F"/>
                </a:solidFill>
              </a:rPr>
              <a:t> i livelli</a:t>
            </a:r>
          </a:p>
          <a:p>
            <a:pPr marL="342900" indent="-342900" defTabSz="914400"/>
            <a:endParaRPr lang="en-US" sz="2400">
              <a:solidFill>
                <a:schemeClr val="tx1"/>
              </a:solidFill>
            </a:endParaRPr>
          </a:p>
        </p:txBody>
      </p:sp>
      <p:sp>
        <p:nvSpPr>
          <p:cNvPr id="51203" name="Rectangle 6"/>
          <p:cNvSpPr>
            <a:spLocks noChangeArrowheads="1"/>
          </p:cNvSpPr>
          <p:nvPr/>
        </p:nvSpPr>
        <p:spPr bwMode="auto">
          <a:xfrm>
            <a:off x="304800" y="406400"/>
            <a:ext cx="5995988" cy="579438"/>
          </a:xfrm>
          <a:prstGeom prst="rect">
            <a:avLst/>
          </a:prstGeom>
          <a:noFill/>
          <a:ln w="9525">
            <a:noFill/>
            <a:miter lim="800000"/>
            <a:headEnd/>
            <a:tailEnd/>
          </a:ln>
        </p:spPr>
        <p:txBody>
          <a:bodyPr wrap="none">
            <a:spAutoFit/>
          </a:bodyPr>
          <a:lstStyle/>
          <a:p>
            <a:r>
              <a:rPr lang="en-US" i="1"/>
              <a:t>Raccomandazioni  e  sviluppi  futuri</a:t>
            </a: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egnaposto testo 6"/>
          <p:cNvSpPr>
            <a:spLocks noGrp="1"/>
          </p:cNvSpPr>
          <p:nvPr>
            <p:ph type="body" idx="1"/>
          </p:nvPr>
        </p:nvSpPr>
        <p:spPr>
          <a:xfrm>
            <a:off x="1295400" y="1295400"/>
            <a:ext cx="7772400" cy="3657600"/>
          </a:xfrm>
        </p:spPr>
        <p:txBody>
          <a:bodyPr/>
          <a:lstStyle/>
          <a:p>
            <a:pPr marL="342900" indent="-342900" eaLnBrk="1" hangingPunct="1">
              <a:lnSpc>
                <a:spcPct val="150000"/>
              </a:lnSpc>
            </a:pPr>
            <a:r>
              <a:rPr lang="pt-PT" sz="2000" b="0" smtClean="0">
                <a:solidFill>
                  <a:srgbClr val="7F7F7F"/>
                </a:solidFill>
              </a:rPr>
              <a:t>     Estrema importanza del problema della </a:t>
            </a:r>
            <a:r>
              <a:rPr lang="pt-PT" sz="2000" u="sng" smtClean="0">
                <a:solidFill>
                  <a:srgbClr val="7F7F7F"/>
                </a:solidFill>
              </a:rPr>
              <a:t>salvaguardia delle risorse idriche sotterranee</a:t>
            </a:r>
            <a:r>
              <a:rPr lang="pt-PT" sz="2000" b="0" smtClean="0">
                <a:solidFill>
                  <a:srgbClr val="7F7F7F"/>
                </a:solidFill>
              </a:rPr>
              <a:t>, da affrontare con unità di intenti, come nell’ambito delle:    </a:t>
            </a:r>
            <a:r>
              <a:rPr lang="pt-PT" sz="2000" smtClean="0">
                <a:solidFill>
                  <a:srgbClr val="7F7F7F"/>
                </a:solidFill>
              </a:rPr>
              <a:t> “State Oil &amp; Gas Regulations designed to protect Water Resources”,</a:t>
            </a:r>
            <a:r>
              <a:rPr lang="pt-PT" sz="2000" b="0" smtClean="0">
                <a:solidFill>
                  <a:srgbClr val="7F7F7F"/>
                </a:solidFill>
              </a:rPr>
              <a:t> (US Department of Energy, Office of Fossil Energy – National Energy Technology Laboratory),  anno 2012, con revisioni e riedizioni periodiche sempre almeno annuali.</a:t>
            </a:r>
            <a:endParaRPr lang="en-US" sz="2000" b="0" smtClean="0">
              <a:solidFill>
                <a:srgbClr val="7F7F7F"/>
              </a:solidFill>
            </a:endParaRPr>
          </a:p>
        </p:txBody>
      </p:sp>
      <p:sp>
        <p:nvSpPr>
          <p:cNvPr id="19458" name="Segnaposto numero diapositiva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3DEFE2AA-70BF-403A-AF15-15A11CC3321D}" type="slidenum">
              <a:rPr lang="en-US">
                <a:solidFill>
                  <a:schemeClr val="bg1"/>
                </a:solidFill>
              </a:rPr>
              <a:pPr defTabSz="1217613" fontAlgn="base">
                <a:spcBef>
                  <a:spcPct val="0"/>
                </a:spcBef>
                <a:spcAft>
                  <a:spcPct val="0"/>
                </a:spcAft>
                <a:defRPr/>
              </a:pPr>
              <a:t>2</a:t>
            </a:fld>
            <a:endParaRPr lang="en-US">
              <a:solidFill>
                <a:schemeClr val="bg1"/>
              </a:solidFill>
            </a:endParaRPr>
          </a:p>
        </p:txBody>
      </p:sp>
      <p:sp>
        <p:nvSpPr>
          <p:cNvPr id="17411" name="Rettangolo 12"/>
          <p:cNvSpPr>
            <a:spLocks noChangeArrowheads="1"/>
          </p:cNvSpPr>
          <p:nvPr/>
        </p:nvSpPr>
        <p:spPr bwMode="auto">
          <a:xfrm>
            <a:off x="1190625" y="411163"/>
            <a:ext cx="2324100" cy="579437"/>
          </a:xfrm>
          <a:prstGeom prst="rect">
            <a:avLst/>
          </a:prstGeom>
          <a:noFill/>
          <a:ln w="9525">
            <a:noFill/>
            <a:miter lim="800000"/>
            <a:headEnd/>
            <a:tailEnd/>
          </a:ln>
        </p:spPr>
        <p:txBody>
          <a:bodyPr wrap="none">
            <a:spAutoFit/>
          </a:bodyPr>
          <a:lstStyle/>
          <a:p>
            <a:pPr algn="ctr"/>
            <a:r>
              <a:rPr lang="en-US" b="1" i="1"/>
              <a:t>Introduzione</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hueOff val="0"/>
            <a:satOff val="0"/>
            <a:lumOff val="0"/>
          </a:schemeClr>
        </a:solidFill>
        <a:effectLst/>
      </p:bgPr>
    </p:bg>
    <p:spTree>
      <p:nvGrpSpPr>
        <p:cNvPr id="1" name=""/>
        <p:cNvGrpSpPr/>
        <p:nvPr/>
      </p:nvGrpSpPr>
      <p:grpSpPr>
        <a:xfrm>
          <a:off x="0" y="0"/>
          <a:ext cx="0" cy="0"/>
          <a:chOff x="0" y="0"/>
          <a:chExt cx="0" cy="0"/>
        </a:xfrm>
      </p:grpSpPr>
      <p:sp>
        <p:nvSpPr>
          <p:cNvPr id="6" name="Rectangle 5"/>
          <p:cNvSpPr/>
          <p:nvPr/>
        </p:nvSpPr>
        <p:spPr>
          <a:xfrm>
            <a:off x="0" y="3886200"/>
            <a:ext cx="9906000" cy="29718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fontAlgn="auto">
              <a:spcBef>
                <a:spcPts val="0"/>
              </a:spcBef>
              <a:spcAft>
                <a:spcPts val="0"/>
              </a:spcAft>
              <a:defRPr/>
            </a:pPr>
            <a:endParaRPr lang="en-US" sz="2400"/>
          </a:p>
        </p:txBody>
      </p:sp>
      <p:sp>
        <p:nvSpPr>
          <p:cNvPr id="7" name="Oval 6"/>
          <p:cNvSpPr/>
          <p:nvPr/>
        </p:nvSpPr>
        <p:spPr>
          <a:xfrm>
            <a:off x="3569278" y="2667000"/>
            <a:ext cx="2602922" cy="25146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fontAlgn="auto">
              <a:spcBef>
                <a:spcPts val="0"/>
              </a:spcBef>
              <a:spcAft>
                <a:spcPts val="0"/>
              </a:spcAft>
              <a:defRPr/>
            </a:pPr>
            <a:endParaRPr lang="en-US" sz="2400"/>
          </a:p>
        </p:txBody>
      </p:sp>
      <p:pic>
        <p:nvPicPr>
          <p:cNvPr id="53254" name="Picture 2"/>
          <p:cNvPicPr>
            <a:picLocks noChangeAspect="1" noChangeArrowheads="1"/>
          </p:cNvPicPr>
          <p:nvPr/>
        </p:nvPicPr>
        <p:blipFill>
          <a:blip r:embed="rId3"/>
          <a:srcRect/>
          <a:stretch>
            <a:fillRect/>
          </a:stretch>
        </p:blipFill>
        <p:spPr bwMode="auto">
          <a:xfrm>
            <a:off x="3687763" y="2744788"/>
            <a:ext cx="2365375" cy="2376487"/>
          </a:xfrm>
          <a:prstGeom prst="rect">
            <a:avLst/>
          </a:prstGeom>
          <a:noFill/>
          <a:ln w="9525">
            <a:noFill/>
            <a:miter lim="800000"/>
            <a:headEnd/>
            <a:tailEnd/>
          </a:ln>
        </p:spPr>
      </p:pic>
      <p:sp>
        <p:nvSpPr>
          <p:cNvPr id="52232" name="Slide Number Placeholder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E5B51070-F66A-4F1D-8B4D-4E8FB35D0EB8}" type="slidenum">
              <a:rPr lang="en-US">
                <a:solidFill>
                  <a:schemeClr val="bg1"/>
                </a:solidFill>
              </a:rPr>
              <a:pPr defTabSz="1217613" fontAlgn="base">
                <a:spcBef>
                  <a:spcPct val="0"/>
                </a:spcBef>
                <a:spcAft>
                  <a:spcPct val="0"/>
                </a:spcAft>
                <a:defRPr/>
              </a:pPr>
              <a:t>20</a:t>
            </a:fld>
            <a:endParaRPr lang="en-US">
              <a:solidFill>
                <a:schemeClr val="bg1"/>
              </a:solidFill>
            </a:endParaRP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0D8A732-15A5-4939-8D89-BE4F59E69424}" type="slidenum">
              <a:rPr lang="en-US"/>
              <a:pPr>
                <a:defRPr/>
              </a:pPr>
              <a:t>21</a:t>
            </a:fld>
            <a:endParaRPr lang="en-US"/>
          </a:p>
        </p:txBody>
      </p:sp>
      <p:pic>
        <p:nvPicPr>
          <p:cNvPr id="55298" name="Picture 2"/>
          <p:cNvPicPr>
            <a:picLocks noChangeAspect="1"/>
          </p:cNvPicPr>
          <p:nvPr/>
        </p:nvPicPr>
        <p:blipFill>
          <a:blip r:embed="rId3"/>
          <a:srcRect/>
          <a:stretch>
            <a:fillRect/>
          </a:stretch>
        </p:blipFill>
        <p:spPr bwMode="auto">
          <a:xfrm>
            <a:off x="914400" y="381000"/>
            <a:ext cx="8228013" cy="4789488"/>
          </a:xfrm>
          <a:prstGeom prst="rect">
            <a:avLst/>
          </a:prstGeom>
          <a:noFill/>
          <a:ln w="9525">
            <a:noFill/>
            <a:miter lim="800000"/>
            <a:headEnd/>
            <a:tailEnd/>
          </a:ln>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BDE521A3-D433-45B4-A07F-EB7C46F4A9BF}" type="slidenum">
              <a:rPr lang="en-US">
                <a:solidFill>
                  <a:schemeClr val="bg1"/>
                </a:solidFill>
              </a:rPr>
              <a:pPr defTabSz="1217613" fontAlgn="base">
                <a:spcBef>
                  <a:spcPct val="0"/>
                </a:spcBef>
                <a:spcAft>
                  <a:spcPct val="0"/>
                </a:spcAft>
                <a:defRPr/>
              </a:pPr>
              <a:t>3</a:t>
            </a:fld>
            <a:endParaRPr lang="en-US">
              <a:solidFill>
                <a:schemeClr val="bg1"/>
              </a:solidFill>
            </a:endParaRPr>
          </a:p>
        </p:txBody>
      </p:sp>
      <p:sp>
        <p:nvSpPr>
          <p:cNvPr id="19458" name="Rectangle 9"/>
          <p:cNvSpPr>
            <a:spLocks noChangeArrowheads="1"/>
          </p:cNvSpPr>
          <p:nvPr/>
        </p:nvSpPr>
        <p:spPr bwMode="auto">
          <a:xfrm>
            <a:off x="914400" y="406400"/>
            <a:ext cx="4371975" cy="457200"/>
          </a:xfrm>
          <a:prstGeom prst="rect">
            <a:avLst/>
          </a:prstGeom>
          <a:noFill/>
          <a:ln w="9525">
            <a:noFill/>
            <a:miter lim="800000"/>
            <a:headEnd/>
            <a:tailEnd/>
          </a:ln>
        </p:spPr>
        <p:txBody>
          <a:bodyPr>
            <a:spAutoFit/>
          </a:bodyPr>
          <a:lstStyle/>
          <a:p>
            <a:pPr algn="ctr"/>
            <a:r>
              <a:rPr lang="en-US" sz="2400" b="1" i="1"/>
              <a:t>Aspetti salienti del problema</a:t>
            </a:r>
          </a:p>
        </p:txBody>
      </p:sp>
      <p:sp>
        <p:nvSpPr>
          <p:cNvPr id="19459" name="Rettangolo 13"/>
          <p:cNvSpPr>
            <a:spLocks noChangeArrowheads="1"/>
          </p:cNvSpPr>
          <p:nvPr/>
        </p:nvSpPr>
        <p:spPr bwMode="auto">
          <a:xfrm>
            <a:off x="533400" y="1066800"/>
            <a:ext cx="8610600" cy="3962400"/>
          </a:xfrm>
          <a:prstGeom prst="rect">
            <a:avLst/>
          </a:prstGeom>
          <a:noFill/>
          <a:ln w="9525">
            <a:noFill/>
            <a:miter lim="800000"/>
            <a:headEnd/>
            <a:tailEnd/>
          </a:ln>
        </p:spPr>
        <p:txBody>
          <a:bodyPr/>
          <a:lstStyle/>
          <a:p>
            <a:pPr algn="justLow" defTabSz="914400">
              <a:lnSpc>
                <a:spcPct val="130000"/>
              </a:lnSpc>
              <a:spcBef>
                <a:spcPct val="20000"/>
              </a:spcBef>
            </a:pPr>
            <a:r>
              <a:rPr lang="en-US" sz="2200" b="1">
                <a:solidFill>
                  <a:srgbClr val="7F7F7F"/>
                </a:solidFill>
              </a:rPr>
              <a:t>Principalmente  questi  riguardano:</a:t>
            </a:r>
          </a:p>
          <a:p>
            <a:pPr algn="justLow" defTabSz="914400">
              <a:lnSpc>
                <a:spcPct val="130000"/>
              </a:lnSpc>
              <a:spcBef>
                <a:spcPct val="20000"/>
              </a:spcBef>
            </a:pPr>
            <a:endParaRPr lang="en-US" sz="800">
              <a:solidFill>
                <a:srgbClr val="7F7F7F"/>
              </a:solidFill>
            </a:endParaRPr>
          </a:p>
          <a:p>
            <a:pPr algn="justLow" defTabSz="914400">
              <a:lnSpc>
                <a:spcPct val="130000"/>
              </a:lnSpc>
              <a:spcBef>
                <a:spcPct val="20000"/>
              </a:spcBef>
              <a:buFont typeface="Arial" charset="0"/>
              <a:buChar char="•"/>
            </a:pPr>
            <a:r>
              <a:rPr lang="en-US" sz="2200">
                <a:solidFill>
                  <a:srgbClr val="7F7F7F"/>
                </a:solidFill>
              </a:rPr>
              <a:t>I permessi di ricerca nel sottosuolo</a:t>
            </a:r>
          </a:p>
          <a:p>
            <a:pPr algn="justLow" defTabSz="914400">
              <a:lnSpc>
                <a:spcPct val="130000"/>
              </a:lnSpc>
              <a:spcBef>
                <a:spcPct val="20000"/>
              </a:spcBef>
              <a:buFont typeface="Arial" charset="0"/>
              <a:buChar char="•"/>
            </a:pPr>
            <a:r>
              <a:rPr lang="en-US" sz="2200">
                <a:solidFill>
                  <a:srgbClr val="7F7F7F"/>
                </a:solidFill>
              </a:rPr>
              <a:t>I progetti di perforazione e di completamento dei pozzi</a:t>
            </a:r>
          </a:p>
          <a:p>
            <a:pPr algn="justLow" defTabSz="914400">
              <a:lnSpc>
                <a:spcPct val="130000"/>
              </a:lnSpc>
              <a:spcBef>
                <a:spcPct val="20000"/>
              </a:spcBef>
              <a:buFont typeface="Arial" charset="0"/>
              <a:buChar char="•"/>
            </a:pPr>
            <a:r>
              <a:rPr lang="en-US" sz="2200">
                <a:solidFill>
                  <a:srgbClr val="7F7F7F"/>
                </a:solidFill>
              </a:rPr>
              <a:t>Il trattamento dei fluidi di perforazione e dell’acqua prodotta</a:t>
            </a:r>
          </a:p>
          <a:p>
            <a:pPr algn="justLow" defTabSz="914400">
              <a:lnSpc>
                <a:spcPct val="130000"/>
              </a:lnSpc>
              <a:spcBef>
                <a:spcPct val="20000"/>
              </a:spcBef>
              <a:buFont typeface="Arial" charset="0"/>
              <a:buChar char="•"/>
            </a:pPr>
            <a:r>
              <a:rPr lang="it-IT" sz="2200">
                <a:solidFill>
                  <a:srgbClr val="7F7F7F"/>
                </a:solidFill>
              </a:rPr>
              <a:t>La sospensione temporanea della attività produttiva di 1 o più pozzi</a:t>
            </a:r>
          </a:p>
          <a:p>
            <a:pPr algn="justLow" defTabSz="914400">
              <a:lnSpc>
                <a:spcPct val="130000"/>
              </a:lnSpc>
              <a:spcBef>
                <a:spcPct val="20000"/>
              </a:spcBef>
              <a:buFont typeface="Arial" charset="0"/>
              <a:buChar char="•"/>
            </a:pPr>
            <a:r>
              <a:rPr lang="en-US" sz="2200">
                <a:solidFill>
                  <a:srgbClr val="7F7F7F"/>
                </a:solidFill>
              </a:rPr>
              <a:t>La chiusura mineraria dei pozzi petroliferi</a:t>
            </a:r>
          </a:p>
          <a:p>
            <a:pPr algn="justLow" defTabSz="914400">
              <a:lnSpc>
                <a:spcPct val="130000"/>
              </a:lnSpc>
              <a:spcBef>
                <a:spcPct val="20000"/>
              </a:spcBef>
              <a:buFont typeface="Arial" charset="0"/>
              <a:buChar char="•"/>
            </a:pPr>
            <a:r>
              <a:rPr lang="en-US" sz="2200">
                <a:solidFill>
                  <a:srgbClr val="7F7F7F"/>
                </a:solidFill>
              </a:rPr>
              <a:t>L’ abbandono dei campi petroliferi al termine della loro vita produttiva</a:t>
            </a:r>
          </a:p>
          <a:p>
            <a:pPr algn="justLow" defTabSz="914400">
              <a:lnSpc>
                <a:spcPct val="130000"/>
              </a:lnSpc>
              <a:spcBef>
                <a:spcPct val="20000"/>
              </a:spcBef>
              <a:buFont typeface="Arial" charset="0"/>
              <a:buChar char="•"/>
            </a:pPr>
            <a:r>
              <a:rPr lang="en-US" sz="2200" u="sng">
                <a:solidFill>
                  <a:srgbClr val="7F7F7F"/>
                </a:solidFill>
              </a:rPr>
              <a:t>N.B.:</a:t>
            </a:r>
            <a:r>
              <a:rPr lang="en-US" sz="2200">
                <a:solidFill>
                  <a:srgbClr val="7F7F7F"/>
                </a:solidFill>
              </a:rPr>
              <a:t>  </a:t>
            </a:r>
            <a:r>
              <a:rPr lang="en-US" sz="2200" i="1"/>
              <a:t>Autorità di controllo e vigilanza</a:t>
            </a:r>
            <a:r>
              <a:rPr lang="en-US" sz="2200">
                <a:solidFill>
                  <a:srgbClr val="7F7F7F"/>
                </a:solidFill>
              </a:rPr>
              <a:t> efficienti e competenti (con delle 	sporadiche eccezioni, i.e. Macondo 252, primavera anno 2010).</a:t>
            </a:r>
            <a:endParaRPr lang="pt-PT" sz="2200">
              <a:solidFill>
                <a:srgbClr val="7F7F7F"/>
              </a:solidFill>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Placeholder 2"/>
          <p:cNvSpPr>
            <a:spLocks noGrp="1"/>
          </p:cNvSpPr>
          <p:nvPr>
            <p:ph type="body" idx="1"/>
          </p:nvPr>
        </p:nvSpPr>
        <p:spPr>
          <a:xfrm>
            <a:off x="728663" y="350838"/>
            <a:ext cx="4376737" cy="639762"/>
          </a:xfrm>
        </p:spPr>
        <p:txBody>
          <a:bodyPr/>
          <a:lstStyle/>
          <a:p>
            <a:pPr eaLnBrk="1" hangingPunct="1">
              <a:lnSpc>
                <a:spcPct val="90000"/>
              </a:lnSpc>
            </a:pPr>
            <a:r>
              <a:rPr lang="en-US" smtClean="0">
                <a:solidFill>
                  <a:schemeClr val="accent2"/>
                </a:solidFill>
              </a:rPr>
              <a:t>Cardini fondamentali progettuali</a:t>
            </a:r>
          </a:p>
        </p:txBody>
      </p:sp>
      <p:sp>
        <p:nvSpPr>
          <p:cNvPr id="21506" name="Text Placeholder 4"/>
          <p:cNvSpPr>
            <a:spLocks noGrp="1"/>
          </p:cNvSpPr>
          <p:nvPr>
            <p:ph type="body" sz="quarter" idx="3"/>
          </p:nvPr>
        </p:nvSpPr>
        <p:spPr>
          <a:xfrm>
            <a:off x="609600" y="1447800"/>
            <a:ext cx="4864100" cy="2971800"/>
          </a:xfrm>
        </p:spPr>
        <p:txBody>
          <a:bodyPr/>
          <a:lstStyle/>
          <a:p>
            <a:pPr marL="342900" indent="-342900" algn="justLow" eaLnBrk="1" hangingPunct="1">
              <a:lnSpc>
                <a:spcPct val="80000"/>
              </a:lnSpc>
            </a:pPr>
            <a:r>
              <a:rPr lang="en-US" sz="2000" b="0" smtClean="0">
                <a:solidFill>
                  <a:srgbClr val="7F7F7F"/>
                </a:solidFill>
              </a:rPr>
              <a:t>	Il </a:t>
            </a:r>
            <a:r>
              <a:rPr lang="en-US" sz="2000" smtClean="0">
                <a:solidFill>
                  <a:schemeClr val="hlink"/>
                </a:solidFill>
              </a:rPr>
              <a:t>casing superficiale</a:t>
            </a:r>
            <a:r>
              <a:rPr lang="en-US" sz="2000" b="0" smtClean="0">
                <a:solidFill>
                  <a:srgbClr val="7F7F7F"/>
                </a:solidFill>
              </a:rPr>
              <a:t> deve attraversare interamente il sistema acquifero da proteggere ed il </a:t>
            </a:r>
            <a:r>
              <a:rPr lang="en-US" sz="2000" smtClean="0">
                <a:solidFill>
                  <a:schemeClr val="hlink"/>
                </a:solidFill>
              </a:rPr>
              <a:t>tubo guida</a:t>
            </a:r>
            <a:r>
              <a:rPr lang="en-US" sz="2000" b="0" smtClean="0">
                <a:solidFill>
                  <a:srgbClr val="7F7F7F"/>
                </a:solidFill>
              </a:rPr>
              <a:t> deve essere cementato interamente. Inoltre occorre predisporre tempi di attesa della presa del cemento e test di </a:t>
            </a:r>
            <a:r>
              <a:rPr lang="en-US" sz="2000" smtClean="0">
                <a:solidFill>
                  <a:schemeClr val="hlink"/>
                </a:solidFill>
              </a:rPr>
              <a:t>valutazione della integrità delle varie cementazioni</a:t>
            </a:r>
            <a:r>
              <a:rPr lang="en-US" sz="2000" b="0" smtClean="0">
                <a:solidFill>
                  <a:srgbClr val="7F7F7F"/>
                </a:solidFill>
              </a:rPr>
              <a:t> (logs geofisici) secondo normativa API. Se il </a:t>
            </a:r>
            <a:r>
              <a:rPr lang="en-US" sz="2000" smtClean="0">
                <a:solidFill>
                  <a:schemeClr val="hlink"/>
                </a:solidFill>
              </a:rPr>
              <a:t>tubo produzione</a:t>
            </a:r>
            <a:r>
              <a:rPr lang="en-US" sz="2000" b="0" smtClean="0">
                <a:solidFill>
                  <a:srgbClr val="7F7F7F"/>
                </a:solidFill>
              </a:rPr>
              <a:t> è un liner, il top di questo non deve mai stare sotto il top delle formazioni petrolifere produttive.</a:t>
            </a:r>
            <a:endParaRPr lang="en-US" sz="2000" smtClean="0">
              <a:solidFill>
                <a:srgbClr val="7F7F7F"/>
              </a:solidFill>
            </a:endParaRPr>
          </a:p>
        </p:txBody>
      </p:sp>
      <p:sp>
        <p:nvSpPr>
          <p:cNvPr id="22531"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BC7F9CEA-6E8C-4429-BEF3-6E24075BF44B}" type="slidenum">
              <a:rPr lang="en-US">
                <a:solidFill>
                  <a:schemeClr val="bg1"/>
                </a:solidFill>
              </a:rPr>
              <a:pPr defTabSz="1217613" fontAlgn="base">
                <a:spcBef>
                  <a:spcPct val="0"/>
                </a:spcBef>
                <a:spcAft>
                  <a:spcPct val="0"/>
                </a:spcAft>
                <a:defRPr/>
              </a:pPr>
              <a:t>4</a:t>
            </a:fld>
            <a:endParaRPr lang="en-US">
              <a:solidFill>
                <a:schemeClr val="bg1"/>
              </a:solidFill>
            </a:endParaRPr>
          </a:p>
        </p:txBody>
      </p:sp>
      <p:sp>
        <p:nvSpPr>
          <p:cNvPr id="10" name="Rettangolo 12"/>
          <p:cNvSpPr/>
          <p:nvPr/>
        </p:nvSpPr>
        <p:spPr>
          <a:xfrm>
            <a:off x="571500" y="492125"/>
            <a:ext cx="2136775" cy="649288"/>
          </a:xfrm>
          <a:prstGeom prst="rect">
            <a:avLst/>
          </a:prstGeom>
        </p:spPr>
        <p:style>
          <a:lnRef idx="0">
            <a:scrgbClr r="0" g="0" b="0"/>
          </a:lnRef>
          <a:fillRef idx="0">
            <a:scrgbClr r="0" g="0" b="0"/>
          </a:fillRef>
          <a:effectRef idx="0">
            <a:scrgbClr r="0" g="0" b="0"/>
          </a:effectRef>
          <a:fontRef idx="minor">
            <a:schemeClr val="lt1"/>
          </a:fontRef>
        </p:style>
        <p:txBody>
          <a:bodyPr lIns="114300" tIns="114300" rIns="114300" bIns="114300" spcCol="1270" anchor="ctr"/>
          <a:lstStyle/>
          <a:p>
            <a:pPr defTabSz="1333500" fontAlgn="auto">
              <a:lnSpc>
                <a:spcPct val="90000"/>
              </a:lnSpc>
              <a:spcAft>
                <a:spcPct val="35000"/>
              </a:spcAft>
              <a:defRPr/>
            </a:pPr>
            <a:endParaRPr lang="en-US" sz="3000" dirty="0">
              <a:solidFill>
                <a:schemeClr val="tx1">
                  <a:lumMod val="50000"/>
                  <a:lumOff val="50000"/>
                </a:schemeClr>
              </a:solidFill>
            </a:endParaRPr>
          </a:p>
        </p:txBody>
      </p:sp>
      <p:pic>
        <p:nvPicPr>
          <p:cNvPr id="21509" name="Diagram 3"/>
          <p:cNvPicPr>
            <a:picLocks noChangeArrowheads="1"/>
          </p:cNvPicPr>
          <p:nvPr/>
        </p:nvPicPr>
        <p:blipFill>
          <a:blip r:embed="rId3">
            <a:lum bright="-96000" contrast="-40000"/>
          </a:blip>
          <a:srcRect/>
          <a:stretch>
            <a:fillRect/>
          </a:stretch>
        </p:blipFill>
        <p:spPr bwMode="auto">
          <a:xfrm>
            <a:off x="3730625" y="1444625"/>
            <a:ext cx="6613525" cy="441325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numero diapositiva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2C85CCB8-AFA9-4BFB-B9E2-C246F16BB577}" type="slidenum">
              <a:rPr lang="en-US">
                <a:solidFill>
                  <a:schemeClr val="bg1"/>
                </a:solidFill>
              </a:rPr>
              <a:pPr defTabSz="1217613" fontAlgn="base">
                <a:spcBef>
                  <a:spcPct val="0"/>
                </a:spcBef>
                <a:spcAft>
                  <a:spcPct val="0"/>
                </a:spcAft>
                <a:defRPr/>
              </a:pPr>
              <a:t>5</a:t>
            </a:fld>
            <a:endParaRPr lang="en-US">
              <a:solidFill>
                <a:schemeClr val="bg1"/>
              </a:solidFill>
            </a:endParaRPr>
          </a:p>
        </p:txBody>
      </p:sp>
      <p:sp>
        <p:nvSpPr>
          <p:cNvPr id="23554" name="TextBox 2"/>
          <p:cNvSpPr txBox="1">
            <a:spLocks noChangeArrowheads="1"/>
          </p:cNvSpPr>
          <p:nvPr/>
        </p:nvSpPr>
        <p:spPr bwMode="auto">
          <a:xfrm>
            <a:off x="334963" y="1689100"/>
            <a:ext cx="5227637" cy="2259013"/>
          </a:xfrm>
          <a:prstGeom prst="rect">
            <a:avLst/>
          </a:prstGeom>
          <a:noFill/>
          <a:ln w="9525">
            <a:noFill/>
            <a:miter lim="800000"/>
            <a:headEnd/>
            <a:tailEnd/>
          </a:ln>
        </p:spPr>
        <p:txBody>
          <a:bodyPr anchor="b"/>
          <a:lstStyle/>
          <a:p>
            <a:pPr marL="342900" indent="-342900" defTabSz="914400">
              <a:lnSpc>
                <a:spcPct val="160000"/>
              </a:lnSpc>
              <a:spcBef>
                <a:spcPct val="20000"/>
              </a:spcBef>
              <a:buFont typeface="Arial" charset="0"/>
              <a:buChar char="•"/>
            </a:pPr>
            <a:endParaRPr lang="it-IT" sz="2200">
              <a:solidFill>
                <a:srgbClr val="7F7F7F"/>
              </a:solidFill>
            </a:endParaRPr>
          </a:p>
        </p:txBody>
      </p:sp>
      <p:sp>
        <p:nvSpPr>
          <p:cNvPr id="23555" name="Freeform 10"/>
          <p:cNvSpPr>
            <a:spLocks/>
          </p:cNvSpPr>
          <p:nvPr/>
        </p:nvSpPr>
        <p:spPr bwMode="auto">
          <a:xfrm>
            <a:off x="6656388" y="352425"/>
            <a:ext cx="2400300" cy="5813425"/>
          </a:xfrm>
          <a:custGeom>
            <a:avLst/>
            <a:gdLst>
              <a:gd name="T0" fmla="*/ 0 w 836"/>
              <a:gd name="T1" fmla="*/ 0 h 3985"/>
              <a:gd name="T2" fmla="*/ 0 w 836"/>
              <a:gd name="T3" fmla="*/ 2147483647 h 3985"/>
              <a:gd name="T4" fmla="*/ 2147483647 w 836"/>
              <a:gd name="T5" fmla="*/ 2147483647 h 3985"/>
              <a:gd name="T6" fmla="*/ 2147483647 w 836"/>
              <a:gd name="T7" fmla="*/ 2147483647 h 3985"/>
              <a:gd name="T8" fmla="*/ 2147483647 w 836"/>
              <a:gd name="T9" fmla="*/ 2147483647 h 3985"/>
              <a:gd name="T10" fmla="*/ 2147483647 w 836"/>
              <a:gd name="T11" fmla="*/ 2147483647 h 3985"/>
              <a:gd name="T12" fmla="*/ 2147483647 w 836"/>
              <a:gd name="T13" fmla="*/ 2147483647 h 3985"/>
              <a:gd name="T14" fmla="*/ 2147483647 w 836"/>
              <a:gd name="T15" fmla="*/ 2147483647 h 3985"/>
              <a:gd name="T16" fmla="*/ 2147483647 w 836"/>
              <a:gd name="T17" fmla="*/ 2147483647 h 3985"/>
              <a:gd name="T18" fmla="*/ 2147483647 w 836"/>
              <a:gd name="T19" fmla="*/ 2147483647 h 3985"/>
              <a:gd name="T20" fmla="*/ 2147483647 w 836"/>
              <a:gd name="T21" fmla="*/ 2147483647 h 3985"/>
              <a:gd name="T22" fmla="*/ 2147483647 w 836"/>
              <a:gd name="T23" fmla="*/ 2147483647 h 3985"/>
              <a:gd name="T24" fmla="*/ 2147483647 w 836"/>
              <a:gd name="T25" fmla="*/ 2147483647 h 3985"/>
              <a:gd name="T26" fmla="*/ 2147483647 w 836"/>
              <a:gd name="T27" fmla="*/ 2147483647 h 3985"/>
              <a:gd name="T28" fmla="*/ 2147483647 w 836"/>
              <a:gd name="T29" fmla="*/ 2147483647 h 3985"/>
              <a:gd name="T30" fmla="*/ 2147483647 w 836"/>
              <a:gd name="T31" fmla="*/ 2147483647 h 3985"/>
              <a:gd name="T32" fmla="*/ 2147483647 w 836"/>
              <a:gd name="T33" fmla="*/ 2147483647 h 3985"/>
              <a:gd name="T34" fmla="*/ 2147483647 w 836"/>
              <a:gd name="T35" fmla="*/ 2147483647 h 3985"/>
              <a:gd name="T36" fmla="*/ 2147483647 w 836"/>
              <a:gd name="T37" fmla="*/ 2147483647 h 3985"/>
              <a:gd name="T38" fmla="*/ 2147483647 w 836"/>
              <a:gd name="T39" fmla="*/ 0 h 3985"/>
              <a:gd name="T40" fmla="*/ 0 w 836"/>
              <a:gd name="T41" fmla="*/ 0 h 398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36"/>
              <a:gd name="T64" fmla="*/ 0 h 3985"/>
              <a:gd name="T65" fmla="*/ 836 w 836"/>
              <a:gd name="T66" fmla="*/ 3985 h 398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36" h="3985">
                <a:moveTo>
                  <a:pt x="0" y="0"/>
                </a:moveTo>
                <a:lnTo>
                  <a:pt x="0" y="216"/>
                </a:lnTo>
                <a:lnTo>
                  <a:pt x="74" y="216"/>
                </a:lnTo>
                <a:lnTo>
                  <a:pt x="74" y="637"/>
                </a:lnTo>
                <a:lnTo>
                  <a:pt x="149" y="637"/>
                </a:lnTo>
                <a:lnTo>
                  <a:pt x="149" y="1480"/>
                </a:lnTo>
                <a:lnTo>
                  <a:pt x="224" y="1480"/>
                </a:lnTo>
                <a:lnTo>
                  <a:pt x="224" y="2516"/>
                </a:lnTo>
                <a:lnTo>
                  <a:pt x="299" y="2516"/>
                </a:lnTo>
                <a:lnTo>
                  <a:pt x="299" y="3984"/>
                </a:lnTo>
                <a:lnTo>
                  <a:pt x="535" y="3984"/>
                </a:lnTo>
                <a:lnTo>
                  <a:pt x="535" y="2504"/>
                </a:lnTo>
                <a:lnTo>
                  <a:pt x="610" y="2504"/>
                </a:lnTo>
                <a:lnTo>
                  <a:pt x="610" y="1480"/>
                </a:lnTo>
                <a:lnTo>
                  <a:pt x="685" y="1480"/>
                </a:lnTo>
                <a:lnTo>
                  <a:pt x="685" y="637"/>
                </a:lnTo>
                <a:lnTo>
                  <a:pt x="760" y="637"/>
                </a:lnTo>
                <a:lnTo>
                  <a:pt x="760" y="229"/>
                </a:lnTo>
                <a:lnTo>
                  <a:pt x="835" y="229"/>
                </a:lnTo>
                <a:lnTo>
                  <a:pt x="835" y="0"/>
                </a:lnTo>
                <a:lnTo>
                  <a:pt x="0" y="0"/>
                </a:lnTo>
              </a:path>
            </a:pathLst>
          </a:custGeom>
          <a:gradFill rotWithShape="0">
            <a:gsLst>
              <a:gs pos="0">
                <a:srgbClr val="FFFFFF"/>
              </a:gs>
              <a:gs pos="50000">
                <a:srgbClr val="FF7339"/>
              </a:gs>
              <a:gs pos="100000">
                <a:srgbClr val="FFFFFF"/>
              </a:gs>
            </a:gsLst>
            <a:lin ang="0" scaled="1"/>
          </a:gradFill>
          <a:ln w="12700" cap="rnd" cmpd="sng">
            <a:noFill/>
            <a:prstDash val="solid"/>
            <a:round/>
            <a:headEnd type="none" w="med" len="med"/>
            <a:tailEnd type="none" w="med" len="med"/>
          </a:ln>
        </p:spPr>
        <p:txBody>
          <a:bodyPr/>
          <a:lstStyle/>
          <a:p>
            <a:endParaRPr lang="it-IT"/>
          </a:p>
        </p:txBody>
      </p:sp>
      <p:sp>
        <p:nvSpPr>
          <p:cNvPr id="23556" name="Rectangle 11"/>
          <p:cNvSpPr>
            <a:spLocks noChangeArrowheads="1"/>
          </p:cNvSpPr>
          <p:nvPr/>
        </p:nvSpPr>
        <p:spPr bwMode="auto">
          <a:xfrm>
            <a:off x="7486650" y="3708400"/>
            <a:ext cx="127000" cy="2393950"/>
          </a:xfrm>
          <a:prstGeom prst="rect">
            <a:avLst/>
          </a:prstGeom>
          <a:solidFill>
            <a:schemeClr val="accent1"/>
          </a:solidFill>
          <a:ln w="12700" algn="ctr">
            <a:solidFill>
              <a:schemeClr val="accent2"/>
            </a:solidFill>
            <a:miter lim="800000"/>
            <a:headEnd/>
            <a:tailEnd/>
          </a:ln>
        </p:spPr>
        <p:txBody>
          <a:bodyPr wrap="none" lIns="0" tIns="0" rIns="0" bIns="0" anchor="ctr"/>
          <a:lstStyle/>
          <a:p>
            <a:endParaRPr lang="it-IT" sz="2400">
              <a:solidFill>
                <a:schemeClr val="tx1"/>
              </a:solidFill>
              <a:latin typeface="Arial" charset="0"/>
            </a:endParaRPr>
          </a:p>
        </p:txBody>
      </p:sp>
      <p:sp>
        <p:nvSpPr>
          <p:cNvPr id="23557" name="Rectangle 12"/>
          <p:cNvSpPr>
            <a:spLocks noChangeArrowheads="1"/>
          </p:cNvSpPr>
          <p:nvPr/>
        </p:nvSpPr>
        <p:spPr bwMode="auto">
          <a:xfrm>
            <a:off x="8089900" y="3708400"/>
            <a:ext cx="127000" cy="2400300"/>
          </a:xfrm>
          <a:prstGeom prst="rect">
            <a:avLst/>
          </a:prstGeom>
          <a:solidFill>
            <a:schemeClr val="accent1"/>
          </a:solidFill>
          <a:ln w="12700" algn="ctr">
            <a:solidFill>
              <a:schemeClr val="accent2"/>
            </a:solidFill>
            <a:miter lim="800000"/>
            <a:headEnd/>
            <a:tailEnd/>
          </a:ln>
        </p:spPr>
        <p:txBody>
          <a:bodyPr wrap="none" lIns="0" tIns="0" rIns="0" bIns="0" anchor="ctr"/>
          <a:lstStyle/>
          <a:p>
            <a:endParaRPr lang="it-IT" sz="2400">
              <a:solidFill>
                <a:schemeClr val="tx1"/>
              </a:solidFill>
              <a:latin typeface="Arial" charset="0"/>
            </a:endParaRPr>
          </a:p>
        </p:txBody>
      </p:sp>
      <p:sp>
        <p:nvSpPr>
          <p:cNvPr id="23558" name="Rectangle 13"/>
          <p:cNvSpPr>
            <a:spLocks noChangeArrowheads="1"/>
          </p:cNvSpPr>
          <p:nvPr/>
        </p:nvSpPr>
        <p:spPr bwMode="auto">
          <a:xfrm>
            <a:off x="8843963" y="360363"/>
            <a:ext cx="193675" cy="358775"/>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59" name="Rectangle 14"/>
          <p:cNvSpPr>
            <a:spLocks noChangeArrowheads="1"/>
          </p:cNvSpPr>
          <p:nvPr/>
        </p:nvSpPr>
        <p:spPr bwMode="auto">
          <a:xfrm>
            <a:off x="8628063" y="360363"/>
            <a:ext cx="192087" cy="941387"/>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60" name="Rectangle 15"/>
          <p:cNvSpPr>
            <a:spLocks noChangeArrowheads="1"/>
          </p:cNvSpPr>
          <p:nvPr/>
        </p:nvSpPr>
        <p:spPr bwMode="auto">
          <a:xfrm>
            <a:off x="8412163" y="360363"/>
            <a:ext cx="192087" cy="2152650"/>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61" name="Rectangle 16"/>
          <p:cNvSpPr>
            <a:spLocks noChangeArrowheads="1"/>
          </p:cNvSpPr>
          <p:nvPr/>
        </p:nvSpPr>
        <p:spPr bwMode="auto">
          <a:xfrm>
            <a:off x="8212138" y="1979613"/>
            <a:ext cx="188912" cy="2035175"/>
          </a:xfrm>
          <a:prstGeom prst="rect">
            <a:avLst/>
          </a:prstGeom>
          <a:solidFill>
            <a:srgbClr val="DADADA"/>
          </a:solidFill>
          <a:ln w="127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2" name="AutoShape 17"/>
          <p:cNvSpPr>
            <a:spLocks noChangeArrowheads="1"/>
          </p:cNvSpPr>
          <p:nvPr/>
        </p:nvSpPr>
        <p:spPr bwMode="auto">
          <a:xfrm>
            <a:off x="8829675" y="587375"/>
            <a:ext cx="188913" cy="134938"/>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3" name="AutoShape 18"/>
          <p:cNvSpPr>
            <a:spLocks noChangeArrowheads="1"/>
          </p:cNvSpPr>
          <p:nvPr/>
        </p:nvSpPr>
        <p:spPr bwMode="auto">
          <a:xfrm>
            <a:off x="8616950" y="1174750"/>
            <a:ext cx="185738" cy="133350"/>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4" name="AutoShape 19"/>
          <p:cNvSpPr>
            <a:spLocks noChangeArrowheads="1"/>
          </p:cNvSpPr>
          <p:nvPr/>
        </p:nvSpPr>
        <p:spPr bwMode="auto">
          <a:xfrm>
            <a:off x="8410575" y="2360613"/>
            <a:ext cx="187325" cy="133350"/>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5" name="AutoShape 20"/>
          <p:cNvSpPr>
            <a:spLocks noChangeArrowheads="1"/>
          </p:cNvSpPr>
          <p:nvPr/>
        </p:nvSpPr>
        <p:spPr bwMode="auto">
          <a:xfrm>
            <a:off x="8208963" y="3870325"/>
            <a:ext cx="185737" cy="134938"/>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6" name="Rectangle 21"/>
          <p:cNvSpPr>
            <a:spLocks noChangeArrowheads="1"/>
          </p:cNvSpPr>
          <p:nvPr/>
        </p:nvSpPr>
        <p:spPr bwMode="auto">
          <a:xfrm>
            <a:off x="8208963" y="355600"/>
            <a:ext cx="6350" cy="3590925"/>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7" name="Rectangle 22"/>
          <p:cNvSpPr>
            <a:spLocks noChangeArrowheads="1"/>
          </p:cNvSpPr>
          <p:nvPr/>
        </p:nvSpPr>
        <p:spPr bwMode="auto">
          <a:xfrm>
            <a:off x="8410575" y="355600"/>
            <a:ext cx="3175" cy="1984375"/>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8" name="Rectangle 23"/>
          <p:cNvSpPr>
            <a:spLocks noChangeArrowheads="1"/>
          </p:cNvSpPr>
          <p:nvPr/>
        </p:nvSpPr>
        <p:spPr bwMode="auto">
          <a:xfrm>
            <a:off x="8613775" y="355600"/>
            <a:ext cx="3175" cy="920750"/>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69" name="Rectangle 24"/>
          <p:cNvSpPr>
            <a:spLocks noChangeArrowheads="1"/>
          </p:cNvSpPr>
          <p:nvPr/>
        </p:nvSpPr>
        <p:spPr bwMode="auto">
          <a:xfrm>
            <a:off x="8829675" y="355600"/>
            <a:ext cx="3175" cy="307975"/>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70" name="Rectangle 25"/>
          <p:cNvSpPr>
            <a:spLocks noChangeArrowheads="1"/>
          </p:cNvSpPr>
          <p:nvPr/>
        </p:nvSpPr>
        <p:spPr bwMode="auto">
          <a:xfrm>
            <a:off x="6665913" y="360363"/>
            <a:ext cx="190500" cy="361950"/>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71" name="Rectangle 26"/>
          <p:cNvSpPr>
            <a:spLocks noChangeArrowheads="1"/>
          </p:cNvSpPr>
          <p:nvPr/>
        </p:nvSpPr>
        <p:spPr bwMode="auto">
          <a:xfrm>
            <a:off x="6878638" y="360363"/>
            <a:ext cx="192087" cy="942975"/>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72" name="Rectangle 27"/>
          <p:cNvSpPr>
            <a:spLocks noChangeArrowheads="1"/>
          </p:cNvSpPr>
          <p:nvPr/>
        </p:nvSpPr>
        <p:spPr bwMode="auto">
          <a:xfrm>
            <a:off x="7094538" y="360363"/>
            <a:ext cx="192087" cy="2154237"/>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73" name="Rectangle 28"/>
          <p:cNvSpPr>
            <a:spLocks noChangeArrowheads="1"/>
          </p:cNvSpPr>
          <p:nvPr/>
        </p:nvSpPr>
        <p:spPr bwMode="auto">
          <a:xfrm>
            <a:off x="7304088" y="1971675"/>
            <a:ext cx="192087" cy="2038350"/>
          </a:xfrm>
          <a:prstGeom prst="rect">
            <a:avLst/>
          </a:prstGeom>
          <a:solidFill>
            <a:srgbClr val="DADADA"/>
          </a:solidFill>
          <a:ln w="12700">
            <a:solidFill>
              <a:schemeClr val="accent2"/>
            </a:solidFill>
            <a:miter lim="800000"/>
            <a:headEnd/>
            <a:tailEnd/>
          </a:ln>
        </p:spPr>
        <p:txBody>
          <a:bodyPr wrap="none" anchor="ctr"/>
          <a:lstStyle/>
          <a:p>
            <a:endParaRPr lang="it-IT" sz="2400">
              <a:solidFill>
                <a:schemeClr val="tx1"/>
              </a:solidFill>
              <a:latin typeface="Arial" charset="0"/>
            </a:endParaRPr>
          </a:p>
        </p:txBody>
      </p:sp>
      <p:sp>
        <p:nvSpPr>
          <p:cNvPr id="23574" name="AutoShape 29"/>
          <p:cNvSpPr>
            <a:spLocks noChangeArrowheads="1"/>
          </p:cNvSpPr>
          <p:nvPr/>
        </p:nvSpPr>
        <p:spPr bwMode="auto">
          <a:xfrm rot="-5400000">
            <a:off x="6704013" y="555625"/>
            <a:ext cx="133350" cy="184150"/>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75" name="AutoShape 30"/>
          <p:cNvSpPr>
            <a:spLocks noChangeArrowheads="1"/>
          </p:cNvSpPr>
          <p:nvPr/>
        </p:nvSpPr>
        <p:spPr bwMode="auto">
          <a:xfrm rot="-5400000">
            <a:off x="6915150" y="1143000"/>
            <a:ext cx="133350" cy="184150"/>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76" name="AutoShape 31"/>
          <p:cNvSpPr>
            <a:spLocks noChangeArrowheads="1"/>
          </p:cNvSpPr>
          <p:nvPr/>
        </p:nvSpPr>
        <p:spPr bwMode="auto">
          <a:xfrm rot="-5400000">
            <a:off x="7128669" y="2337594"/>
            <a:ext cx="134938" cy="184150"/>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77" name="AutoShape 32"/>
          <p:cNvSpPr>
            <a:spLocks noChangeArrowheads="1"/>
          </p:cNvSpPr>
          <p:nvPr/>
        </p:nvSpPr>
        <p:spPr bwMode="auto">
          <a:xfrm rot="-5400000">
            <a:off x="7343775" y="3844925"/>
            <a:ext cx="133350" cy="184150"/>
          </a:xfrm>
          <a:prstGeom prst="rtTriangle">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78" name="Rectangle 33"/>
          <p:cNvSpPr>
            <a:spLocks noChangeArrowheads="1"/>
          </p:cNvSpPr>
          <p:nvPr/>
        </p:nvSpPr>
        <p:spPr bwMode="auto">
          <a:xfrm>
            <a:off x="7499350" y="355600"/>
            <a:ext cx="3175" cy="3573463"/>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79" name="Rectangle 34"/>
          <p:cNvSpPr>
            <a:spLocks noChangeArrowheads="1"/>
          </p:cNvSpPr>
          <p:nvPr/>
        </p:nvSpPr>
        <p:spPr bwMode="auto">
          <a:xfrm>
            <a:off x="7289800" y="355600"/>
            <a:ext cx="3175" cy="1985963"/>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80" name="Rectangle 35"/>
          <p:cNvSpPr>
            <a:spLocks noChangeArrowheads="1"/>
          </p:cNvSpPr>
          <p:nvPr/>
        </p:nvSpPr>
        <p:spPr bwMode="auto">
          <a:xfrm>
            <a:off x="7080250" y="355600"/>
            <a:ext cx="3175" cy="919163"/>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81" name="Rectangle 36"/>
          <p:cNvSpPr>
            <a:spLocks noChangeArrowheads="1"/>
          </p:cNvSpPr>
          <p:nvPr/>
        </p:nvSpPr>
        <p:spPr bwMode="auto">
          <a:xfrm>
            <a:off x="6862763" y="355600"/>
            <a:ext cx="1587" cy="290513"/>
          </a:xfrm>
          <a:prstGeom prst="rect">
            <a:avLst/>
          </a:prstGeom>
          <a:solidFill>
            <a:srgbClr val="000000"/>
          </a:solidFill>
          <a:ln w="25400">
            <a:solidFill>
              <a:srgbClr val="000000"/>
            </a:solidFill>
            <a:miter lim="800000"/>
            <a:headEnd/>
            <a:tailEnd/>
          </a:ln>
        </p:spPr>
        <p:txBody>
          <a:bodyPr wrap="none" anchor="ctr"/>
          <a:lstStyle/>
          <a:p>
            <a:endParaRPr lang="it-IT" sz="2400">
              <a:solidFill>
                <a:schemeClr val="tx1"/>
              </a:solidFill>
              <a:latin typeface="Arial" charset="0"/>
            </a:endParaRPr>
          </a:p>
        </p:txBody>
      </p:sp>
      <p:sp>
        <p:nvSpPr>
          <p:cNvPr id="23582" name="Rectangle 37"/>
          <p:cNvSpPr>
            <a:spLocks noChangeArrowheads="1"/>
          </p:cNvSpPr>
          <p:nvPr/>
        </p:nvSpPr>
        <p:spPr bwMode="auto">
          <a:xfrm>
            <a:off x="5562600" y="542925"/>
            <a:ext cx="966788" cy="346075"/>
          </a:xfrm>
          <a:prstGeom prst="rect">
            <a:avLst/>
          </a:prstGeom>
          <a:solidFill>
            <a:srgbClr val="66FFFF"/>
          </a:solidFill>
          <a:ln w="12700">
            <a:solidFill>
              <a:srgbClr val="0004EB"/>
            </a:solidFill>
            <a:miter lim="800000"/>
            <a:headEnd/>
            <a:tailEnd/>
          </a:ln>
        </p:spPr>
        <p:txBody>
          <a:bodyPr lIns="90488" tIns="44450" rIns="90488" bIns="44450">
            <a:spAutoFit/>
          </a:bodyPr>
          <a:lstStyle/>
          <a:p>
            <a:pPr algn="ctr"/>
            <a:r>
              <a:rPr lang="it-IT" sz="1600" b="1">
                <a:solidFill>
                  <a:schemeClr val="tx1"/>
                </a:solidFill>
                <a:latin typeface="Verdana" pitchFamily="34" charset="0"/>
              </a:rPr>
              <a:t>TG30"</a:t>
            </a:r>
            <a:endParaRPr lang="it-IT" sz="2400">
              <a:solidFill>
                <a:schemeClr val="tx1"/>
              </a:solidFill>
              <a:latin typeface="Arial" charset="0"/>
            </a:endParaRPr>
          </a:p>
        </p:txBody>
      </p:sp>
      <p:sp>
        <p:nvSpPr>
          <p:cNvPr id="23583" name="Rectangle 38"/>
          <p:cNvSpPr>
            <a:spLocks noChangeArrowheads="1"/>
          </p:cNvSpPr>
          <p:nvPr/>
        </p:nvSpPr>
        <p:spPr bwMode="auto">
          <a:xfrm>
            <a:off x="5233988" y="1154113"/>
            <a:ext cx="1568450" cy="590550"/>
          </a:xfrm>
          <a:prstGeom prst="rect">
            <a:avLst/>
          </a:prstGeom>
          <a:solidFill>
            <a:srgbClr val="66FFFF"/>
          </a:solidFill>
          <a:ln w="12700">
            <a:solidFill>
              <a:srgbClr val="0004EB"/>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20" CASING</a:t>
            </a:r>
          </a:p>
          <a:p>
            <a:pPr algn="ctr"/>
            <a:r>
              <a:rPr lang="it-IT" sz="1600" b="1">
                <a:solidFill>
                  <a:schemeClr val="tx1"/>
                </a:solidFill>
                <a:latin typeface="Verdana" pitchFamily="34" charset="0"/>
              </a:rPr>
              <a:t>superficiale</a:t>
            </a:r>
            <a:endParaRPr lang="it-IT" sz="2400">
              <a:solidFill>
                <a:schemeClr val="tx1"/>
              </a:solidFill>
              <a:latin typeface="Arial" charset="0"/>
            </a:endParaRPr>
          </a:p>
        </p:txBody>
      </p:sp>
      <p:sp>
        <p:nvSpPr>
          <p:cNvPr id="23584" name="Rectangle 39"/>
          <p:cNvSpPr>
            <a:spLocks noChangeArrowheads="1"/>
          </p:cNvSpPr>
          <p:nvPr/>
        </p:nvSpPr>
        <p:spPr bwMode="auto">
          <a:xfrm>
            <a:off x="5399088" y="3768725"/>
            <a:ext cx="1733550" cy="590550"/>
          </a:xfrm>
          <a:prstGeom prst="rect">
            <a:avLst/>
          </a:prstGeom>
          <a:solidFill>
            <a:srgbClr val="66FFFF"/>
          </a:solidFill>
          <a:ln w="12700">
            <a:solidFill>
              <a:srgbClr val="0004EB"/>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9 ⅝” CASING</a:t>
            </a:r>
          </a:p>
          <a:p>
            <a:pPr algn="ctr"/>
            <a:r>
              <a:rPr lang="it-IT" sz="1600" b="1">
                <a:solidFill>
                  <a:schemeClr val="tx1"/>
                </a:solidFill>
                <a:latin typeface="Verdana" pitchFamily="34" charset="0"/>
              </a:rPr>
              <a:t>intermedio</a:t>
            </a:r>
            <a:endParaRPr lang="it-IT" sz="2400">
              <a:solidFill>
                <a:schemeClr val="tx1"/>
              </a:solidFill>
              <a:latin typeface="Arial" charset="0"/>
            </a:endParaRPr>
          </a:p>
        </p:txBody>
      </p:sp>
      <p:sp>
        <p:nvSpPr>
          <p:cNvPr id="23585" name="Rectangle 40"/>
          <p:cNvSpPr>
            <a:spLocks noChangeArrowheads="1"/>
          </p:cNvSpPr>
          <p:nvPr/>
        </p:nvSpPr>
        <p:spPr bwMode="auto">
          <a:xfrm>
            <a:off x="5567363" y="5511800"/>
            <a:ext cx="1511300" cy="590550"/>
          </a:xfrm>
          <a:prstGeom prst="rect">
            <a:avLst/>
          </a:prstGeom>
          <a:solidFill>
            <a:srgbClr val="66FFFF"/>
          </a:solidFill>
          <a:ln w="12700">
            <a:solidFill>
              <a:srgbClr val="0004EB"/>
            </a:solidFill>
            <a:miter lim="800000"/>
            <a:headEnd/>
            <a:tailEnd/>
          </a:ln>
        </p:spPr>
        <p:txBody>
          <a:bodyPr lIns="90488" tIns="44450" rIns="90488" bIns="44450">
            <a:spAutoFit/>
          </a:bodyPr>
          <a:lstStyle/>
          <a:p>
            <a:pPr algn="ctr"/>
            <a:r>
              <a:rPr lang="it-IT" sz="1600" b="1">
                <a:solidFill>
                  <a:schemeClr val="tx1"/>
                </a:solidFill>
                <a:latin typeface="Verdana" pitchFamily="34" charset="0"/>
              </a:rPr>
              <a:t>7“ CASING di produz.</a:t>
            </a:r>
            <a:endParaRPr lang="it-IT" sz="2400">
              <a:solidFill>
                <a:schemeClr val="tx1"/>
              </a:solidFill>
              <a:latin typeface="Arial" charset="0"/>
            </a:endParaRPr>
          </a:p>
        </p:txBody>
      </p:sp>
      <p:sp>
        <p:nvSpPr>
          <p:cNvPr id="23586" name="Rectangle 41"/>
          <p:cNvSpPr>
            <a:spLocks noChangeArrowheads="1"/>
          </p:cNvSpPr>
          <p:nvPr/>
        </p:nvSpPr>
        <p:spPr bwMode="auto">
          <a:xfrm>
            <a:off x="5018088" y="2219325"/>
            <a:ext cx="1878012" cy="590550"/>
          </a:xfrm>
          <a:prstGeom prst="rect">
            <a:avLst/>
          </a:prstGeom>
          <a:solidFill>
            <a:srgbClr val="66FFFF"/>
          </a:solidFill>
          <a:ln w="12700">
            <a:solidFill>
              <a:srgbClr val="0004EB"/>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13 ⅜“ CASING</a:t>
            </a:r>
          </a:p>
          <a:p>
            <a:pPr algn="ctr"/>
            <a:r>
              <a:rPr lang="it-IT" sz="1600" b="1">
                <a:solidFill>
                  <a:schemeClr val="tx1"/>
                </a:solidFill>
                <a:latin typeface="Verdana" pitchFamily="34" charset="0"/>
              </a:rPr>
              <a:t>intermedio</a:t>
            </a:r>
            <a:endParaRPr lang="it-IT" sz="2400">
              <a:solidFill>
                <a:schemeClr val="tx1"/>
              </a:solidFill>
              <a:latin typeface="Arial" charset="0"/>
            </a:endParaRPr>
          </a:p>
        </p:txBody>
      </p:sp>
      <p:sp>
        <p:nvSpPr>
          <p:cNvPr id="23587" name="Line 42"/>
          <p:cNvSpPr>
            <a:spLocks noChangeShapeType="1"/>
          </p:cNvSpPr>
          <p:nvPr/>
        </p:nvSpPr>
        <p:spPr bwMode="auto">
          <a:xfrm>
            <a:off x="7616825" y="355600"/>
            <a:ext cx="0" cy="5759450"/>
          </a:xfrm>
          <a:prstGeom prst="line">
            <a:avLst/>
          </a:prstGeom>
          <a:noFill/>
          <a:ln w="28575">
            <a:solidFill>
              <a:schemeClr val="tx1"/>
            </a:solidFill>
            <a:round/>
            <a:headEnd/>
            <a:tailEnd/>
          </a:ln>
        </p:spPr>
        <p:txBody>
          <a:bodyPr wrap="none" lIns="0" tIns="0" rIns="0" bIns="0" anchor="ctr"/>
          <a:lstStyle/>
          <a:p>
            <a:endParaRPr lang="it-IT"/>
          </a:p>
        </p:txBody>
      </p:sp>
      <p:sp>
        <p:nvSpPr>
          <p:cNvPr id="23588" name="Line 43"/>
          <p:cNvSpPr>
            <a:spLocks noChangeShapeType="1"/>
          </p:cNvSpPr>
          <p:nvPr/>
        </p:nvSpPr>
        <p:spPr bwMode="auto">
          <a:xfrm>
            <a:off x="8107363" y="355600"/>
            <a:ext cx="0" cy="5759450"/>
          </a:xfrm>
          <a:prstGeom prst="line">
            <a:avLst/>
          </a:prstGeom>
          <a:noFill/>
          <a:ln w="28575">
            <a:solidFill>
              <a:schemeClr val="tx1"/>
            </a:solidFill>
            <a:round/>
            <a:headEnd/>
            <a:tailEnd/>
          </a:ln>
        </p:spPr>
        <p:txBody>
          <a:bodyPr wrap="none" lIns="0" tIns="0" rIns="0" bIns="0" anchor="ctr"/>
          <a:lstStyle/>
          <a:p>
            <a:endParaRPr lang="it-IT"/>
          </a:p>
        </p:txBody>
      </p:sp>
      <p:sp>
        <p:nvSpPr>
          <p:cNvPr id="23589" name="AutoShape 44"/>
          <p:cNvSpPr>
            <a:spLocks noChangeArrowheads="1"/>
          </p:cNvSpPr>
          <p:nvPr/>
        </p:nvSpPr>
        <p:spPr bwMode="auto">
          <a:xfrm>
            <a:off x="8105775" y="5981700"/>
            <a:ext cx="119063" cy="131763"/>
          </a:xfrm>
          <a:prstGeom prst="rtTriangle">
            <a:avLst/>
          </a:prstGeom>
          <a:solidFill>
            <a:srgbClr val="000000"/>
          </a:solidFill>
          <a:ln w="12700" algn="ctr">
            <a:solidFill>
              <a:schemeClr val="tx1"/>
            </a:solidFill>
            <a:miter lim="800000"/>
            <a:headEnd/>
            <a:tailEnd/>
          </a:ln>
        </p:spPr>
        <p:txBody>
          <a:bodyPr wrap="none" lIns="0" tIns="0" rIns="0" bIns="0" anchor="ctr"/>
          <a:lstStyle/>
          <a:p>
            <a:endParaRPr lang="it-IT" sz="2400">
              <a:solidFill>
                <a:schemeClr val="tx1"/>
              </a:solidFill>
              <a:latin typeface="Arial" charset="0"/>
            </a:endParaRPr>
          </a:p>
        </p:txBody>
      </p:sp>
      <p:sp>
        <p:nvSpPr>
          <p:cNvPr id="23590" name="AutoShape 45"/>
          <p:cNvSpPr>
            <a:spLocks noChangeArrowheads="1"/>
          </p:cNvSpPr>
          <p:nvPr/>
        </p:nvSpPr>
        <p:spPr bwMode="auto">
          <a:xfrm flipH="1">
            <a:off x="7502525" y="5975350"/>
            <a:ext cx="117475" cy="131763"/>
          </a:xfrm>
          <a:prstGeom prst="rtTriangle">
            <a:avLst/>
          </a:prstGeom>
          <a:solidFill>
            <a:srgbClr val="000000"/>
          </a:solidFill>
          <a:ln w="12700" algn="ctr">
            <a:solidFill>
              <a:schemeClr val="tx1"/>
            </a:solidFill>
            <a:miter lim="800000"/>
            <a:headEnd/>
            <a:tailEnd/>
          </a:ln>
        </p:spPr>
        <p:txBody>
          <a:bodyPr wrap="none" lIns="0" tIns="0" rIns="0" bIns="0" anchor="ctr"/>
          <a:lstStyle/>
          <a:p>
            <a:endParaRPr lang="it-IT" sz="2400">
              <a:solidFill>
                <a:schemeClr val="tx1"/>
              </a:solidFill>
              <a:latin typeface="Arial" charset="0"/>
            </a:endParaRPr>
          </a:p>
        </p:txBody>
      </p:sp>
      <p:sp>
        <p:nvSpPr>
          <p:cNvPr id="23591" name="Rectangle 46"/>
          <p:cNvSpPr>
            <a:spLocks noChangeArrowheads="1"/>
          </p:cNvSpPr>
          <p:nvPr/>
        </p:nvSpPr>
        <p:spPr bwMode="auto">
          <a:xfrm>
            <a:off x="3746500" y="1162050"/>
            <a:ext cx="1487488" cy="346075"/>
          </a:xfrm>
          <a:prstGeom prst="rect">
            <a:avLst/>
          </a:prstGeom>
          <a:solidFill>
            <a:srgbClr val="FDFFA1"/>
          </a:solidFill>
          <a:ln w="12700">
            <a:solidFill>
              <a:srgbClr val="FF0000"/>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foro da 26“</a:t>
            </a:r>
            <a:endParaRPr lang="it-IT" sz="2400">
              <a:solidFill>
                <a:schemeClr val="tx1"/>
              </a:solidFill>
              <a:latin typeface="Arial" charset="0"/>
            </a:endParaRPr>
          </a:p>
        </p:txBody>
      </p:sp>
      <p:sp>
        <p:nvSpPr>
          <p:cNvPr id="23592" name="Rectangle 47"/>
          <p:cNvSpPr>
            <a:spLocks noChangeArrowheads="1"/>
          </p:cNvSpPr>
          <p:nvPr/>
        </p:nvSpPr>
        <p:spPr bwMode="auto">
          <a:xfrm>
            <a:off x="2401888" y="2243138"/>
            <a:ext cx="2554287" cy="346075"/>
          </a:xfrm>
          <a:prstGeom prst="rect">
            <a:avLst/>
          </a:prstGeom>
          <a:solidFill>
            <a:srgbClr val="FDFFA1"/>
          </a:solidFill>
          <a:ln w="12700">
            <a:solidFill>
              <a:srgbClr val="FF0000"/>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foro da 16“ o 17 ½” </a:t>
            </a:r>
            <a:endParaRPr lang="it-IT" sz="2400">
              <a:solidFill>
                <a:schemeClr val="tx1"/>
              </a:solidFill>
              <a:latin typeface="Arial" charset="0"/>
            </a:endParaRPr>
          </a:p>
        </p:txBody>
      </p:sp>
      <p:sp>
        <p:nvSpPr>
          <p:cNvPr id="23593" name="Rectangle 48"/>
          <p:cNvSpPr>
            <a:spLocks noChangeArrowheads="1"/>
          </p:cNvSpPr>
          <p:nvPr/>
        </p:nvSpPr>
        <p:spPr bwMode="auto">
          <a:xfrm>
            <a:off x="3624263" y="3789363"/>
            <a:ext cx="1797050" cy="346075"/>
          </a:xfrm>
          <a:prstGeom prst="rect">
            <a:avLst/>
          </a:prstGeom>
          <a:solidFill>
            <a:srgbClr val="FDFFA1"/>
          </a:solidFill>
          <a:ln w="12700">
            <a:solidFill>
              <a:srgbClr val="FF0000"/>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foro da 12 ¼”</a:t>
            </a:r>
            <a:endParaRPr lang="it-IT" sz="2400">
              <a:solidFill>
                <a:schemeClr val="tx1"/>
              </a:solidFill>
              <a:latin typeface="Arial" charset="0"/>
            </a:endParaRPr>
          </a:p>
        </p:txBody>
      </p:sp>
      <p:sp>
        <p:nvSpPr>
          <p:cNvPr id="23594" name="Rectangle 49"/>
          <p:cNvSpPr>
            <a:spLocks noChangeArrowheads="1"/>
          </p:cNvSpPr>
          <p:nvPr/>
        </p:nvSpPr>
        <p:spPr bwMode="auto">
          <a:xfrm>
            <a:off x="3976688" y="5516563"/>
            <a:ext cx="1652587" cy="346075"/>
          </a:xfrm>
          <a:prstGeom prst="rect">
            <a:avLst/>
          </a:prstGeom>
          <a:solidFill>
            <a:srgbClr val="FDFFA1"/>
          </a:solidFill>
          <a:ln w="12700">
            <a:solidFill>
              <a:srgbClr val="FF0000"/>
            </a:solidFill>
            <a:miter lim="800000"/>
            <a:headEnd/>
            <a:tailEnd/>
          </a:ln>
        </p:spPr>
        <p:txBody>
          <a:bodyPr wrap="none" lIns="90488" tIns="44450" rIns="90488" bIns="44450">
            <a:spAutoFit/>
          </a:bodyPr>
          <a:lstStyle/>
          <a:p>
            <a:pPr algn="ctr"/>
            <a:r>
              <a:rPr lang="it-IT" sz="1600" b="1">
                <a:solidFill>
                  <a:schemeClr val="tx1"/>
                </a:solidFill>
                <a:latin typeface="Verdana" pitchFamily="34" charset="0"/>
              </a:rPr>
              <a:t>foro da 8 ½”</a:t>
            </a:r>
            <a:endParaRPr lang="it-IT" sz="2400">
              <a:solidFill>
                <a:schemeClr val="tx1"/>
              </a:solidFill>
              <a:latin typeface="Arial" charset="0"/>
            </a:endParaRPr>
          </a:p>
        </p:txBody>
      </p:sp>
      <p:sp>
        <p:nvSpPr>
          <p:cNvPr id="23595" name="Line 50"/>
          <p:cNvSpPr>
            <a:spLocks noChangeShapeType="1"/>
          </p:cNvSpPr>
          <p:nvPr/>
        </p:nvSpPr>
        <p:spPr bwMode="auto">
          <a:xfrm flipH="1" flipV="1">
            <a:off x="8913813" y="549275"/>
            <a:ext cx="0" cy="5040313"/>
          </a:xfrm>
          <a:prstGeom prst="line">
            <a:avLst/>
          </a:prstGeom>
          <a:noFill/>
          <a:ln w="28575">
            <a:solidFill>
              <a:schemeClr val="hlink"/>
            </a:solidFill>
            <a:round/>
            <a:headEnd/>
            <a:tailEnd type="triangle" w="med" len="med"/>
          </a:ln>
        </p:spPr>
        <p:txBody>
          <a:bodyPr/>
          <a:lstStyle/>
          <a:p>
            <a:endParaRPr lang="it-IT"/>
          </a:p>
        </p:txBody>
      </p:sp>
      <p:sp>
        <p:nvSpPr>
          <p:cNvPr id="23596" name="Line 51"/>
          <p:cNvSpPr>
            <a:spLocks noChangeShapeType="1"/>
          </p:cNvSpPr>
          <p:nvPr/>
        </p:nvSpPr>
        <p:spPr bwMode="auto">
          <a:xfrm rot="264277" flipH="1" flipV="1">
            <a:off x="8553450" y="763588"/>
            <a:ext cx="449263" cy="4605337"/>
          </a:xfrm>
          <a:prstGeom prst="line">
            <a:avLst/>
          </a:prstGeom>
          <a:noFill/>
          <a:ln w="28575">
            <a:solidFill>
              <a:schemeClr val="hlink"/>
            </a:solidFill>
            <a:round/>
            <a:headEnd/>
            <a:tailEnd type="triangle" w="med" len="med"/>
          </a:ln>
        </p:spPr>
        <p:txBody>
          <a:bodyPr/>
          <a:lstStyle/>
          <a:p>
            <a:endParaRPr lang="it-IT"/>
          </a:p>
        </p:txBody>
      </p:sp>
      <p:sp>
        <p:nvSpPr>
          <p:cNvPr id="23597" name="Line 52"/>
          <p:cNvSpPr>
            <a:spLocks noChangeShapeType="1"/>
          </p:cNvSpPr>
          <p:nvPr/>
        </p:nvSpPr>
        <p:spPr bwMode="auto">
          <a:xfrm rot="226530" flipH="1" flipV="1">
            <a:off x="8408988" y="1989138"/>
            <a:ext cx="576262" cy="3311525"/>
          </a:xfrm>
          <a:prstGeom prst="line">
            <a:avLst/>
          </a:prstGeom>
          <a:noFill/>
          <a:ln w="28575">
            <a:solidFill>
              <a:schemeClr val="hlink"/>
            </a:solidFill>
            <a:round/>
            <a:headEnd/>
            <a:tailEnd type="triangle" w="med" len="med"/>
          </a:ln>
        </p:spPr>
        <p:txBody>
          <a:bodyPr/>
          <a:lstStyle/>
          <a:p>
            <a:endParaRPr lang="it-IT"/>
          </a:p>
        </p:txBody>
      </p:sp>
      <p:sp>
        <p:nvSpPr>
          <p:cNvPr id="23598" name="Line 53"/>
          <p:cNvSpPr>
            <a:spLocks noChangeShapeType="1"/>
          </p:cNvSpPr>
          <p:nvPr/>
        </p:nvSpPr>
        <p:spPr bwMode="auto">
          <a:xfrm rot="-167953" flipH="1" flipV="1">
            <a:off x="8408988" y="2784475"/>
            <a:ext cx="360362" cy="2663825"/>
          </a:xfrm>
          <a:prstGeom prst="line">
            <a:avLst/>
          </a:prstGeom>
          <a:noFill/>
          <a:ln w="28575">
            <a:solidFill>
              <a:schemeClr val="hlink"/>
            </a:solidFill>
            <a:round/>
            <a:headEnd/>
            <a:tailEnd type="triangle" w="med" len="med"/>
          </a:ln>
        </p:spPr>
        <p:txBody>
          <a:bodyPr/>
          <a:lstStyle/>
          <a:p>
            <a:endParaRPr lang="it-IT"/>
          </a:p>
        </p:txBody>
      </p:sp>
      <p:sp>
        <p:nvSpPr>
          <p:cNvPr id="23599" name="Line 54"/>
          <p:cNvSpPr>
            <a:spLocks noChangeShapeType="1"/>
          </p:cNvSpPr>
          <p:nvPr/>
        </p:nvSpPr>
        <p:spPr bwMode="auto">
          <a:xfrm rot="-2392029" flipH="1" flipV="1">
            <a:off x="8480425" y="4652963"/>
            <a:ext cx="144463" cy="1081087"/>
          </a:xfrm>
          <a:prstGeom prst="line">
            <a:avLst/>
          </a:prstGeom>
          <a:noFill/>
          <a:ln w="28575">
            <a:solidFill>
              <a:schemeClr val="hlink"/>
            </a:solidFill>
            <a:round/>
            <a:headEnd/>
            <a:tailEnd type="triangle" w="med" len="med"/>
          </a:ln>
        </p:spPr>
        <p:txBody>
          <a:bodyPr/>
          <a:lstStyle/>
          <a:p>
            <a:endParaRPr lang="it-IT"/>
          </a:p>
        </p:txBody>
      </p:sp>
      <p:sp>
        <p:nvSpPr>
          <p:cNvPr id="23600" name="Text Box 55"/>
          <p:cNvSpPr txBox="1">
            <a:spLocks noChangeArrowheads="1"/>
          </p:cNvSpPr>
          <p:nvPr/>
        </p:nvSpPr>
        <p:spPr bwMode="auto">
          <a:xfrm>
            <a:off x="8408988" y="5294313"/>
            <a:ext cx="1223962" cy="395287"/>
          </a:xfrm>
          <a:prstGeom prst="rect">
            <a:avLst/>
          </a:prstGeom>
          <a:solidFill>
            <a:srgbClr val="FAFD00"/>
          </a:solidFill>
          <a:ln w="28575">
            <a:solidFill>
              <a:schemeClr val="hlink"/>
            </a:solidFill>
            <a:miter lim="800000"/>
            <a:headEnd/>
            <a:tailEnd/>
          </a:ln>
        </p:spPr>
        <p:txBody>
          <a:bodyPr>
            <a:spAutoFit/>
          </a:bodyPr>
          <a:lstStyle/>
          <a:p>
            <a:r>
              <a:rPr lang="it-IT" sz="1800" b="1">
                <a:solidFill>
                  <a:schemeClr val="tx1"/>
                </a:solidFill>
                <a:latin typeface="Arial" charset="0"/>
              </a:rPr>
              <a:t>cemento</a:t>
            </a:r>
            <a:endParaRPr lang="it-IT" sz="1800">
              <a:solidFill>
                <a:schemeClr val="tx1"/>
              </a:solidFill>
              <a:latin typeface="Arial" charset="0"/>
            </a:endParaRPr>
          </a:p>
        </p:txBody>
      </p:sp>
      <p:sp>
        <p:nvSpPr>
          <p:cNvPr id="23601" name="Text Box 50"/>
          <p:cNvSpPr txBox="1">
            <a:spLocks noChangeArrowheads="1"/>
          </p:cNvSpPr>
          <p:nvPr/>
        </p:nvSpPr>
        <p:spPr bwMode="auto">
          <a:xfrm>
            <a:off x="441325" y="549275"/>
            <a:ext cx="3568700" cy="822325"/>
          </a:xfrm>
          <a:prstGeom prst="rect">
            <a:avLst/>
          </a:prstGeom>
          <a:noFill/>
          <a:ln w="9525">
            <a:noFill/>
            <a:miter lim="800000"/>
            <a:headEnd/>
            <a:tailEnd/>
          </a:ln>
        </p:spPr>
        <p:txBody>
          <a:bodyPr>
            <a:spAutoFit/>
          </a:bodyPr>
          <a:lstStyle/>
          <a:p>
            <a:pPr defTabSz="914400"/>
            <a:r>
              <a:rPr lang="it-IT" sz="2400">
                <a:solidFill>
                  <a:schemeClr val="tx1"/>
                </a:solidFill>
                <a:latin typeface="Arial" charset="0"/>
              </a:rPr>
              <a:t>SCHEMA DI TUBAGGIO</a:t>
            </a:r>
          </a:p>
          <a:p>
            <a:pPr defTabSz="914400"/>
            <a:r>
              <a:rPr lang="it-IT" sz="2400">
                <a:solidFill>
                  <a:schemeClr val="tx1"/>
                </a:solidFill>
                <a:latin typeface="Arial" charset="0"/>
              </a:rPr>
              <a:t>e delle cementazioni</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31800" y="1676400"/>
            <a:ext cx="8255000" cy="1092200"/>
          </a:xfrm>
        </p:spPr>
        <p:txBody>
          <a:bodyPr/>
          <a:lstStyle/>
          <a:p>
            <a:pPr eaLnBrk="1" hangingPunct="1"/>
            <a:r>
              <a:rPr lang="pt-PT" smtClean="0"/>
              <a:t>       </a:t>
            </a:r>
            <a:endParaRPr lang="en-US" smtClean="0"/>
          </a:p>
        </p:txBody>
      </p:sp>
      <p:pic>
        <p:nvPicPr>
          <p:cNvPr id="8" name="Content Placeholder 7"/>
          <p:cNvPicPr>
            <a:picLocks noGrp="1" noChangeAspect="1"/>
          </p:cNvPicPr>
          <p:nvPr>
            <p:ph sz="half" idx="1"/>
          </p:nvPr>
        </p:nvPicPr>
        <p:blipFill>
          <a:blip r:embed="rId3"/>
          <a:stretch>
            <a:fillRect/>
          </a:stretch>
        </p:blipFill>
        <p:spPr>
          <a:xfrm>
            <a:off x="6477000" y="1200150"/>
            <a:ext cx="3011488" cy="4591050"/>
          </a:xfrm>
          <a:ln>
            <a:solidFill>
              <a:schemeClr val="bg1"/>
            </a:solidFill>
          </a:ln>
          <a:effectLst>
            <a:outerShdw blurRad="292100" dist="139700" dir="2700000" algn="tl" rotWithShape="0">
              <a:srgbClr val="333333">
                <a:alpha val="65000"/>
              </a:srgbClr>
            </a:outerShdw>
          </a:effectLst>
        </p:spPr>
      </p:pic>
      <p:sp>
        <p:nvSpPr>
          <p:cNvPr id="27651" name="Segnaposto numero diapositiva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0A888D41-7A3B-413B-BEFC-B0B33D96E8FF}" type="slidenum">
              <a:rPr lang="en-US">
                <a:solidFill>
                  <a:schemeClr val="bg1"/>
                </a:solidFill>
              </a:rPr>
              <a:pPr defTabSz="1217613" fontAlgn="base">
                <a:spcBef>
                  <a:spcPct val="0"/>
                </a:spcBef>
                <a:spcAft>
                  <a:spcPct val="0"/>
                </a:spcAft>
                <a:defRPr/>
              </a:pPr>
              <a:t>6</a:t>
            </a:fld>
            <a:endParaRPr lang="en-US">
              <a:solidFill>
                <a:schemeClr val="bg1"/>
              </a:solidFill>
            </a:endParaRPr>
          </a:p>
        </p:txBody>
      </p:sp>
      <p:sp>
        <p:nvSpPr>
          <p:cNvPr id="25604" name="Rectangle 4"/>
          <p:cNvSpPr>
            <a:spLocks noChangeArrowheads="1"/>
          </p:cNvSpPr>
          <p:nvPr/>
        </p:nvSpPr>
        <p:spPr bwMode="auto">
          <a:xfrm>
            <a:off x="573088" y="990600"/>
            <a:ext cx="5599112" cy="4645025"/>
          </a:xfrm>
          <a:prstGeom prst="rect">
            <a:avLst/>
          </a:prstGeom>
          <a:noFill/>
          <a:ln w="9525">
            <a:noFill/>
            <a:miter lim="800000"/>
            <a:headEnd/>
            <a:tailEnd/>
          </a:ln>
        </p:spPr>
        <p:txBody>
          <a:bodyPr>
            <a:spAutoFit/>
          </a:bodyPr>
          <a:lstStyle/>
          <a:p>
            <a:pPr marL="342900" indent="-342900" algn="just">
              <a:lnSpc>
                <a:spcPct val="150000"/>
              </a:lnSpc>
              <a:buFont typeface="Arial" charset="0"/>
              <a:buNone/>
            </a:pPr>
            <a:r>
              <a:rPr lang="en-US" sz="2200" b="1">
                <a:solidFill>
                  <a:srgbClr val="C00000"/>
                </a:solidFill>
              </a:rPr>
              <a:t>Sospensione  temporanea  della  produzione </a:t>
            </a:r>
            <a:endParaRPr lang="en-US" sz="1600">
              <a:solidFill>
                <a:srgbClr val="7F7F7F"/>
              </a:solidFill>
            </a:endParaRPr>
          </a:p>
          <a:p>
            <a:pPr marL="342900" indent="-342900" algn="just"/>
            <a:endParaRPr lang="en-US" sz="2200">
              <a:solidFill>
                <a:srgbClr val="7F7F7F"/>
              </a:solidFill>
            </a:endParaRPr>
          </a:p>
          <a:p>
            <a:pPr marL="342900" indent="-342900" algn="just"/>
            <a:r>
              <a:rPr lang="en-US" sz="2200">
                <a:solidFill>
                  <a:srgbClr val="7F7F7F"/>
                </a:solidFill>
              </a:rPr>
              <a:t>Oltre ad una </a:t>
            </a:r>
            <a:r>
              <a:rPr lang="en-US" sz="2200" b="1" i="1"/>
              <a:t>autorizzazione preventiva</a:t>
            </a:r>
            <a:r>
              <a:rPr lang="en-US" sz="2200"/>
              <a:t>,</a:t>
            </a:r>
            <a:r>
              <a:rPr lang="en-US" sz="2200">
                <a:solidFill>
                  <a:srgbClr val="7F7F7F"/>
                </a:solidFill>
              </a:rPr>
              <a:t> si richiede:</a:t>
            </a:r>
          </a:p>
          <a:p>
            <a:pPr marL="342900" indent="-342900" algn="just"/>
            <a:r>
              <a:rPr lang="en-US" sz="2200">
                <a:solidFill>
                  <a:srgbClr val="7F7F7F"/>
                </a:solidFill>
              </a:rPr>
              <a:t>di verificare prima di riprendere la produzione la integrità del pozzo mediante esecuzione di un </a:t>
            </a:r>
            <a:r>
              <a:rPr lang="en-US" sz="2200" b="1" i="1">
                <a:solidFill>
                  <a:srgbClr val="7F7F7F"/>
                </a:solidFill>
              </a:rPr>
              <a:t>casing pressure test</a:t>
            </a:r>
          </a:p>
          <a:p>
            <a:pPr marL="342900" indent="-342900" algn="just"/>
            <a:r>
              <a:rPr lang="en-US" sz="2200">
                <a:solidFill>
                  <a:srgbClr val="7F7F7F"/>
                </a:solidFill>
              </a:rPr>
              <a:t>di monitorare I </a:t>
            </a:r>
            <a:r>
              <a:rPr lang="en-US" sz="2200" b="1" i="1">
                <a:solidFill>
                  <a:srgbClr val="7F7F7F"/>
                </a:solidFill>
              </a:rPr>
              <a:t>livelli degli idrocarburi in pozzo </a:t>
            </a:r>
            <a:r>
              <a:rPr lang="en-US" sz="2200">
                <a:solidFill>
                  <a:srgbClr val="7F7F7F"/>
                </a:solidFill>
              </a:rPr>
              <a:t>rispetto alla piezometria degli acquiferi</a:t>
            </a:r>
          </a:p>
          <a:p>
            <a:pPr marL="342900" indent="-342900" algn="just"/>
            <a:r>
              <a:rPr lang="en-US" sz="2200">
                <a:solidFill>
                  <a:srgbClr val="7F7F7F"/>
                </a:solidFill>
              </a:rPr>
              <a:t>di posizionare in pozzo un </a:t>
            </a:r>
            <a:r>
              <a:rPr lang="en-US" sz="2200" b="1" i="1">
                <a:solidFill>
                  <a:srgbClr val="7F7F7F"/>
                </a:solidFill>
              </a:rPr>
              <a:t>tappo ponte (bridge plug)</a:t>
            </a:r>
            <a:r>
              <a:rPr lang="en-US" sz="2200">
                <a:solidFill>
                  <a:srgbClr val="7F7F7F"/>
                </a:solidFill>
              </a:rPr>
              <a:t> per l’intera durata del temporaneo abbandono, eseguendo verifiche periodiche.</a:t>
            </a:r>
          </a:p>
          <a:p>
            <a:pPr marL="342900" indent="-342900" algn="just"/>
            <a:endParaRPr lang="en-US" sz="2400" b="1" i="1">
              <a:solidFill>
                <a:schemeClr val="tx1"/>
              </a:solidFill>
            </a:endParaRPr>
          </a:p>
        </p:txBody>
      </p:sp>
      <p:sp>
        <p:nvSpPr>
          <p:cNvPr id="25605" name="TextBox 2"/>
          <p:cNvSpPr txBox="1">
            <a:spLocks noChangeArrowheads="1"/>
          </p:cNvSpPr>
          <p:nvPr/>
        </p:nvSpPr>
        <p:spPr bwMode="auto">
          <a:xfrm>
            <a:off x="334963" y="1689100"/>
            <a:ext cx="5227637" cy="2259013"/>
          </a:xfrm>
          <a:prstGeom prst="rect">
            <a:avLst/>
          </a:prstGeom>
          <a:noFill/>
          <a:ln w="9525">
            <a:noFill/>
            <a:miter lim="800000"/>
            <a:headEnd/>
            <a:tailEnd/>
          </a:ln>
        </p:spPr>
        <p:txBody>
          <a:bodyPr anchor="b"/>
          <a:lstStyle/>
          <a:p>
            <a:pPr marL="342900" indent="-342900" defTabSz="914400">
              <a:lnSpc>
                <a:spcPct val="160000"/>
              </a:lnSpc>
              <a:spcBef>
                <a:spcPct val="20000"/>
              </a:spcBef>
              <a:buFont typeface="Arial" charset="0"/>
              <a:buChar char="•"/>
            </a:pPr>
            <a:endParaRPr lang="it-IT" sz="2200">
              <a:solidFill>
                <a:srgbClr val="7F7F7F"/>
              </a:solidFill>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p:txBody>
          <a:bodyPr/>
          <a:lstStyle/>
          <a:p>
            <a:r>
              <a:rPr lang="it-IT" smtClean="0"/>
              <a:t> </a:t>
            </a:r>
          </a:p>
        </p:txBody>
      </p:sp>
      <p:sp>
        <p:nvSpPr>
          <p:cNvPr id="27650" name="Rectangle 3"/>
          <p:cNvSpPr>
            <a:spLocks noGrp="1"/>
          </p:cNvSpPr>
          <p:nvPr>
            <p:ph type="body" idx="1"/>
          </p:nvPr>
        </p:nvSpPr>
        <p:spPr>
          <a:xfrm>
            <a:off x="495300" y="960438"/>
            <a:ext cx="8915400" cy="4525962"/>
          </a:xfrm>
        </p:spPr>
        <p:txBody>
          <a:bodyPr/>
          <a:lstStyle/>
          <a:p>
            <a:pPr>
              <a:lnSpc>
                <a:spcPct val="90000"/>
              </a:lnSpc>
              <a:buFont typeface="Arial" charset="0"/>
              <a:buNone/>
            </a:pPr>
            <a:r>
              <a:rPr lang="en-US" b="1" smtClean="0">
                <a:solidFill>
                  <a:srgbClr val="C00000"/>
                </a:solidFill>
              </a:rPr>
              <a:t>Chiusura mineraria dei pozzi</a:t>
            </a:r>
            <a:endParaRPr lang="en-US" smtClean="0">
              <a:solidFill>
                <a:srgbClr val="7F7F7F"/>
              </a:solidFill>
            </a:endParaRPr>
          </a:p>
          <a:p>
            <a:pPr>
              <a:lnSpc>
                <a:spcPct val="90000"/>
              </a:lnSpc>
              <a:buFont typeface="Arial" charset="0"/>
              <a:buNone/>
            </a:pPr>
            <a:r>
              <a:rPr lang="en-US" smtClean="0">
                <a:solidFill>
                  <a:srgbClr val="7F7F7F"/>
                </a:solidFill>
              </a:rPr>
              <a:t>Oltre ad una </a:t>
            </a:r>
            <a:r>
              <a:rPr lang="en-US" smtClean="0">
                <a:solidFill>
                  <a:schemeClr val="hlink"/>
                </a:solidFill>
              </a:rPr>
              <a:t>autorizzazione preventiva</a:t>
            </a:r>
            <a:r>
              <a:rPr lang="en-US" smtClean="0">
                <a:solidFill>
                  <a:srgbClr val="7F7F7F"/>
                </a:solidFill>
              </a:rPr>
              <a:t>  (facente seguito a presentazione di dettagliato piano di chiusura dei pozzi in questione), si richiede:</a:t>
            </a:r>
          </a:p>
          <a:p>
            <a:pPr>
              <a:lnSpc>
                <a:spcPct val="90000"/>
              </a:lnSpc>
            </a:pPr>
            <a:r>
              <a:rPr lang="en-US" smtClean="0">
                <a:solidFill>
                  <a:srgbClr val="7F7F7F"/>
                </a:solidFill>
              </a:rPr>
              <a:t>di fare </a:t>
            </a:r>
            <a:r>
              <a:rPr lang="en-US" smtClean="0">
                <a:solidFill>
                  <a:schemeClr val="hlink"/>
                </a:solidFill>
              </a:rPr>
              <a:t>seguire le operazioni</a:t>
            </a:r>
            <a:r>
              <a:rPr lang="en-US" smtClean="0">
                <a:solidFill>
                  <a:srgbClr val="7F7F7F"/>
                </a:solidFill>
              </a:rPr>
              <a:t> di chiusura mineraria da personale delegato dalla Autorità di vigilanza,</a:t>
            </a:r>
          </a:p>
          <a:p>
            <a:pPr>
              <a:lnSpc>
                <a:spcPct val="90000"/>
              </a:lnSpc>
            </a:pPr>
            <a:r>
              <a:rPr lang="en-US" smtClean="0">
                <a:solidFill>
                  <a:srgbClr val="7F7F7F"/>
                </a:solidFill>
              </a:rPr>
              <a:t>di farsi </a:t>
            </a:r>
            <a:r>
              <a:rPr lang="en-US" smtClean="0">
                <a:solidFill>
                  <a:schemeClr val="hlink"/>
                </a:solidFill>
              </a:rPr>
              <a:t>autorizzare qualunque variazione</a:t>
            </a:r>
            <a:r>
              <a:rPr lang="en-US" smtClean="0">
                <a:solidFill>
                  <a:srgbClr val="7F7F7F"/>
                </a:solidFill>
              </a:rPr>
              <a:t> in corso d’opera che possa riguardare materiali, geometrie  e/o   tecniche applicate per la messa in posto.</a:t>
            </a:r>
          </a:p>
          <a:p>
            <a:pPr>
              <a:lnSpc>
                <a:spcPct val="90000"/>
              </a:lnSpc>
            </a:pPr>
            <a:endParaRPr lang="it-IT" smtClean="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p:txBody>
          <a:bodyPr/>
          <a:lstStyle/>
          <a:p>
            <a:r>
              <a:rPr lang="it-IT" smtClean="0"/>
              <a:t> </a:t>
            </a:r>
          </a:p>
        </p:txBody>
      </p:sp>
      <p:sp>
        <p:nvSpPr>
          <p:cNvPr id="29698" name="Rectangle 3"/>
          <p:cNvSpPr>
            <a:spLocks noGrp="1"/>
          </p:cNvSpPr>
          <p:nvPr>
            <p:ph type="body" idx="1"/>
          </p:nvPr>
        </p:nvSpPr>
        <p:spPr>
          <a:xfrm>
            <a:off x="495300" y="960438"/>
            <a:ext cx="8915400" cy="4525962"/>
          </a:xfrm>
        </p:spPr>
        <p:txBody>
          <a:bodyPr/>
          <a:lstStyle/>
          <a:p>
            <a:pPr>
              <a:lnSpc>
                <a:spcPct val="80000"/>
              </a:lnSpc>
              <a:buFont typeface="Arial" charset="0"/>
              <a:buNone/>
            </a:pPr>
            <a:r>
              <a:rPr lang="en-US" sz="2800" b="1" smtClean="0">
                <a:solidFill>
                  <a:srgbClr val="C00000"/>
                </a:solidFill>
              </a:rPr>
              <a:t>Vasconi (e serbatoi) di superficie</a:t>
            </a:r>
          </a:p>
          <a:p>
            <a:pPr>
              <a:lnSpc>
                <a:spcPct val="80000"/>
              </a:lnSpc>
              <a:buFont typeface="Arial" charset="0"/>
              <a:buNone/>
            </a:pPr>
            <a:endParaRPr lang="en-US" sz="2800" smtClean="0">
              <a:solidFill>
                <a:srgbClr val="7F7F7F"/>
              </a:solidFill>
            </a:endParaRPr>
          </a:p>
          <a:p>
            <a:pPr>
              <a:lnSpc>
                <a:spcPct val="80000"/>
              </a:lnSpc>
              <a:buFont typeface="Arial" charset="0"/>
              <a:buNone/>
            </a:pPr>
            <a:r>
              <a:rPr lang="en-US" sz="2800" smtClean="0">
                <a:solidFill>
                  <a:srgbClr val="7F7F7F"/>
                </a:solidFill>
              </a:rPr>
              <a:t>Unità per lo stoccaggio, anche solo temporaneo,  di fluidi di perforazione e completamento e di scarti (solidi e/o liquidi) della attività di perforazione. Oltre ad una regolamentazione molto simile a quella che governa le discariche, in ambito petrolifero sono previste </a:t>
            </a:r>
            <a:r>
              <a:rPr lang="en-US" sz="2800" smtClean="0">
                <a:solidFill>
                  <a:schemeClr val="hlink"/>
                </a:solidFill>
              </a:rPr>
              <a:t>vie per la rimozione periodica</a:t>
            </a:r>
            <a:r>
              <a:rPr lang="en-US" sz="2800" smtClean="0">
                <a:solidFill>
                  <a:srgbClr val="7F7F7F"/>
                </a:solidFill>
              </a:rPr>
              <a:t> e </a:t>
            </a:r>
            <a:r>
              <a:rPr lang="en-US" sz="2800" smtClean="0">
                <a:solidFill>
                  <a:schemeClr val="hlink"/>
                </a:solidFill>
              </a:rPr>
              <a:t>distanze minime dalla tavola d’acqua</a:t>
            </a:r>
            <a:r>
              <a:rPr lang="en-US" sz="2800" smtClean="0">
                <a:solidFill>
                  <a:srgbClr val="7F7F7F"/>
                </a:solidFill>
              </a:rPr>
              <a:t> degli acquiferi superficiali e dai canali di scolo e drenaggio di tipo naturale. Poi, attraverso il concetto di </a:t>
            </a:r>
            <a:r>
              <a:rPr lang="en-US" sz="2800" smtClean="0">
                <a:solidFill>
                  <a:schemeClr val="hlink"/>
                </a:solidFill>
              </a:rPr>
              <a:t>“freeboard”</a:t>
            </a:r>
            <a:r>
              <a:rPr lang="en-US" sz="2800" smtClean="0">
                <a:solidFill>
                  <a:srgbClr val="7F7F7F"/>
                </a:solidFill>
              </a:rPr>
              <a:t>, si previene inoltre il danno da tracimazione dei vasconi a causa di fenomeni locali di precipitazione.</a:t>
            </a:r>
          </a:p>
          <a:p>
            <a:pPr>
              <a:lnSpc>
                <a:spcPct val="80000"/>
              </a:lnSpc>
            </a:pPr>
            <a:endParaRPr lang="it-IT" sz="2800" smtClean="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defTabSz="1217613" fontAlgn="base">
              <a:spcBef>
                <a:spcPct val="0"/>
              </a:spcBef>
              <a:spcAft>
                <a:spcPct val="0"/>
              </a:spcAft>
              <a:defRPr/>
            </a:pPr>
            <a:fld id="{AA20C6A0-E603-40DE-AC49-2372E1154C36}" type="slidenum">
              <a:rPr lang="en-US">
                <a:solidFill>
                  <a:schemeClr val="bg1"/>
                </a:solidFill>
              </a:rPr>
              <a:pPr defTabSz="1217613" fontAlgn="base">
                <a:spcBef>
                  <a:spcPct val="0"/>
                </a:spcBef>
                <a:spcAft>
                  <a:spcPct val="0"/>
                </a:spcAft>
                <a:defRPr/>
              </a:pPr>
              <a:t>9</a:t>
            </a:fld>
            <a:endParaRPr lang="en-US">
              <a:solidFill>
                <a:schemeClr val="bg1"/>
              </a:solidFill>
            </a:endParaRPr>
          </a:p>
        </p:txBody>
      </p:sp>
      <p:sp>
        <p:nvSpPr>
          <p:cNvPr id="30722" name="TextBox 8"/>
          <p:cNvSpPr txBox="1">
            <a:spLocks noChangeArrowheads="1"/>
          </p:cNvSpPr>
          <p:nvPr/>
        </p:nvSpPr>
        <p:spPr bwMode="auto">
          <a:xfrm>
            <a:off x="465138" y="4678363"/>
            <a:ext cx="8913812" cy="762000"/>
          </a:xfrm>
          <a:prstGeom prst="rect">
            <a:avLst/>
          </a:prstGeom>
          <a:noFill/>
          <a:ln w="9525">
            <a:noFill/>
            <a:miter lim="800000"/>
            <a:headEnd/>
            <a:tailEnd/>
          </a:ln>
        </p:spPr>
        <p:txBody>
          <a:bodyPr wrap="none">
            <a:spAutoFit/>
          </a:bodyPr>
          <a:lstStyle/>
          <a:p>
            <a:pPr algn="ctr"/>
            <a:r>
              <a:rPr lang="en-US" sz="2200" b="1"/>
              <a:t>Valori percentuali sul totale dei 35 stati degli USA che, in quanto produttori</a:t>
            </a:r>
          </a:p>
          <a:p>
            <a:pPr algn="ctr"/>
            <a:r>
              <a:rPr lang="en-US" sz="2200" b="1"/>
              <a:t>petroliferi, aderiscono al protocollo di cui in diapositiva 2.</a:t>
            </a:r>
            <a:endParaRPr lang="en-US" sz="2200"/>
          </a:p>
        </p:txBody>
      </p:sp>
      <p:sp>
        <p:nvSpPr>
          <p:cNvPr id="30723" name="Rectangle 1"/>
          <p:cNvSpPr>
            <a:spLocks noChangeArrowheads="1"/>
          </p:cNvSpPr>
          <p:nvPr/>
        </p:nvSpPr>
        <p:spPr bwMode="auto">
          <a:xfrm>
            <a:off x="901700" y="406400"/>
            <a:ext cx="8161338" cy="579438"/>
          </a:xfrm>
          <a:prstGeom prst="rect">
            <a:avLst/>
          </a:prstGeom>
          <a:noFill/>
          <a:ln w="9525">
            <a:noFill/>
            <a:miter lim="800000"/>
            <a:headEnd/>
            <a:tailEnd/>
          </a:ln>
        </p:spPr>
        <p:txBody>
          <a:bodyPr wrap="none">
            <a:spAutoFit/>
          </a:bodyPr>
          <a:lstStyle/>
          <a:p>
            <a:pPr algn="ctr"/>
            <a:r>
              <a:rPr lang="en-US">
                <a:solidFill>
                  <a:srgbClr val="7F7F7F"/>
                </a:solidFill>
              </a:rPr>
              <a:t>Statistica degli stati che aderiscono al protocollo</a:t>
            </a:r>
            <a:endParaRPr lang="en-US" sz="2000">
              <a:solidFill>
                <a:srgbClr val="7F7F7F"/>
              </a:solidFill>
            </a:endParaRPr>
          </a:p>
        </p:txBody>
      </p:sp>
      <p:graphicFrame>
        <p:nvGraphicFramePr>
          <p:cNvPr id="30749" name="Group 29"/>
          <p:cNvGraphicFramePr>
            <a:graphicFrameLocks noGrp="1"/>
          </p:cNvGraphicFramePr>
          <p:nvPr/>
        </p:nvGraphicFramePr>
        <p:xfrm>
          <a:off x="1524000" y="1371600"/>
          <a:ext cx="6172200" cy="3124200"/>
        </p:xfrm>
        <a:graphic>
          <a:graphicData uri="http://schemas.openxmlformats.org/drawingml/2006/table">
            <a:tbl>
              <a:tblPr/>
              <a:tblGrid>
                <a:gridCol w="3309938"/>
                <a:gridCol w="2862262"/>
              </a:tblGrid>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Permessi di ricerca</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95%</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Progetti di perforazione</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94%</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Sospensione della produzione</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C00000"/>
                          </a:solidFill>
                          <a:effectLst/>
                          <a:latin typeface="Calibri" pitchFamily="34" charset="0"/>
                        </a:rPr>
                        <a:t>97%</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Chiusura mineraria dei pozzi</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98%</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Vasconi / serbatoi di superficie</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 98%</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solidFill>
                      <a:srgbClr val="DCE6F1"/>
                    </a:solidFill>
                  </a:tcPr>
                </a:tc>
              </a:tr>
              <a:tr h="520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Abbandono del giacimento</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7F7F7F"/>
                          </a:solidFill>
                          <a:effectLst/>
                          <a:latin typeface="Calibri" pitchFamily="34" charset="0"/>
                        </a:rPr>
                        <a:t>96%</a:t>
                      </a:r>
                    </a:p>
                  </a:txBody>
                  <a:tcPr marL="9525" marR="9525" marT="9525" marB="0" anchor="ctr" horzOverflow="overflow">
                    <a:lnL w="12700" cap="flat" cmpd="sng" algn="ctr">
                      <a:solidFill>
                        <a:srgbClr val="8EB4E3"/>
                      </a:solidFill>
                      <a:prstDash val="solid"/>
                      <a:round/>
                      <a:headEnd type="none" w="med" len="med"/>
                      <a:tailEnd type="none" w="med" len="med"/>
                    </a:lnL>
                    <a:lnR w="12700" cap="flat" cmpd="sng" algn="ctr">
                      <a:solidFill>
                        <a:srgbClr val="8EB4E3"/>
                      </a:solidFill>
                      <a:prstDash val="solid"/>
                      <a:round/>
                      <a:headEnd type="none" w="med" len="med"/>
                      <a:tailEnd type="none" w="med" len="med"/>
                    </a:lnR>
                    <a:lnT w="12700" cap="flat" cmpd="sng" algn="ctr">
                      <a:solidFill>
                        <a:srgbClr val="8EB4E3"/>
                      </a:solidFill>
                      <a:prstDash val="solid"/>
                      <a:round/>
                      <a:headEnd type="none" w="med" len="med"/>
                      <a:tailEnd type="none" w="med" len="med"/>
                    </a:lnT>
                    <a:lnB w="12700" cap="flat" cmpd="sng" algn="ctr">
                      <a:solidFill>
                        <a:srgbClr val="8EB4E3"/>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407</TotalTime>
  <Words>1013</Words>
  <Application>Microsoft Office PowerPoint</Application>
  <PresentationFormat>A4 (21x29,7 cm)</PresentationFormat>
  <Paragraphs>192</Paragraphs>
  <Slides>21</Slides>
  <Notes>19</Notes>
  <HiddenSlides>1</HiddenSlides>
  <MMClips>0</MMClips>
  <ScaleCrop>false</ScaleCrop>
  <HeadingPairs>
    <vt:vector size="8" baseType="variant">
      <vt:variant>
        <vt:lpstr>Caratteri utilizzati</vt:lpstr>
      </vt:variant>
      <vt:variant>
        <vt:i4>6</vt:i4>
      </vt:variant>
      <vt:variant>
        <vt:lpstr>Modello struttura</vt:lpstr>
      </vt:variant>
      <vt:variant>
        <vt:i4>1</vt:i4>
      </vt:variant>
      <vt:variant>
        <vt:lpstr>Server OLE incorporati</vt:lpstr>
      </vt:variant>
      <vt:variant>
        <vt:i4>1</vt:i4>
      </vt:variant>
      <vt:variant>
        <vt:lpstr>Titoli diapositive</vt:lpstr>
      </vt:variant>
      <vt:variant>
        <vt:i4>21</vt:i4>
      </vt:variant>
    </vt:vector>
  </HeadingPairs>
  <TitlesOfParts>
    <vt:vector size="29" baseType="lpstr">
      <vt:lpstr>Calibri</vt:lpstr>
      <vt:lpstr>Arial</vt:lpstr>
      <vt:lpstr>Century Gothic</vt:lpstr>
      <vt:lpstr>Cambria</vt:lpstr>
      <vt:lpstr>Verdana</vt:lpstr>
      <vt:lpstr>Wingdings</vt:lpstr>
      <vt:lpstr>Office Theme</vt:lpstr>
      <vt:lpstr>Grafico di Microsoft Excel</vt:lpstr>
      <vt:lpstr> Perforazione  Petrolifera   e   Ambiente  </vt:lpstr>
      <vt:lpstr>Diapositiva 2</vt:lpstr>
      <vt:lpstr>Diapositiva 3</vt:lpstr>
      <vt:lpstr>Diapositiva 4</vt:lpstr>
      <vt:lpstr>Diapositiva 5</vt:lpstr>
      <vt:lpstr>       </vt:lpstr>
      <vt:lpstr> </vt:lpstr>
      <vt:lpstr> </vt:lpstr>
      <vt:lpstr>Diapositiva 9</vt:lpstr>
      <vt:lpstr>Diapositiva 10</vt:lpstr>
      <vt:lpstr>Diapositiva 11</vt:lpstr>
      <vt:lpstr>Diapositiva 12</vt:lpstr>
      <vt:lpstr>Diapositiva 13</vt:lpstr>
      <vt:lpstr> </vt:lpstr>
      <vt:lpstr>Diapositiva 15</vt:lpstr>
      <vt:lpstr>Diapositiva 16</vt:lpstr>
      <vt:lpstr>Diapositiva 17</vt:lpstr>
      <vt:lpstr>Diapositiva 18</vt:lpstr>
      <vt:lpstr>Diapositiva 19</vt:lpstr>
      <vt:lpstr>Diapositiva 20</vt:lpstr>
      <vt:lpstr>Diapositiva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Innovative Drilling Technology  (Casing While Drilling And Its Implementation In IRAQ)</dc:title>
  <dc:creator/>
  <cp:lastModifiedBy/>
  <cp:revision>295</cp:revision>
  <dcterms:modified xsi:type="dcterms:W3CDTF">2013-01-14T20:51:36Z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